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7EF0D2-335E-4D1F-A667-B192E6336BCA}" type="datetime1">
              <a:rPr lang="ro-RO" smtClean="0"/>
              <a:t>02.06.2022</a:t>
            </a:fld>
            <a:endParaRPr lang="en-US" dirty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0E9710-CC67-4A28-8E66-1EEC46516428}" type="datetime1">
              <a:rPr lang="ro-RO" smtClean="0"/>
              <a:t>02.06.2022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"/>
              <a:t>Faceți clic pentru a edita stilurile de text coordonator</a:t>
            </a:r>
            <a:endParaRPr lang="en-US"/>
          </a:p>
          <a:p>
            <a:pPr lvl="1" rtl="0"/>
            <a:r>
              <a:rPr lang="ro"/>
              <a:t>Al doilea nivel</a:t>
            </a:r>
          </a:p>
          <a:p>
            <a:pPr lvl="2" rtl="0"/>
            <a:r>
              <a:rPr lang="ro"/>
              <a:t>Al treilea nivel</a:t>
            </a:r>
          </a:p>
          <a:p>
            <a:pPr lvl="3" rtl="0"/>
            <a:r>
              <a:rPr lang="ro"/>
              <a:t>Al patrulea nivel</a:t>
            </a:r>
          </a:p>
          <a:p>
            <a:pPr lvl="4" rtl="0"/>
            <a:r>
              <a:rPr lang="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10" name="Dreptunghi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reptunghi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reptunghi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20" name="Substituent dată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EEBF980-9A71-4820-BF04-86A5C2355DAB}" type="datetime1">
              <a:rPr lang="ro-RO" smtClean="0"/>
              <a:t>02.06.2022</a:t>
            </a:fld>
            <a:endParaRPr lang="en-US" dirty="0"/>
          </a:p>
        </p:txBody>
      </p:sp>
      <p:sp>
        <p:nvSpPr>
          <p:cNvPr id="21" name="Substituent subsol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ubstituent număr diapozitiv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7D3D5F-20D6-4036-A683-09F6D695F4BE}" type="datetime1">
              <a:rPr lang="ro-RO" smtClean="0"/>
              <a:t>02.06.2022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7BE7A-DA78-4A2C-B214-16AA60B78E2F}" type="datetime1">
              <a:rPr lang="ro-RO" smtClean="0"/>
              <a:t>02.06.2022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BF7D7A-B012-4186-BCC1-BD61F6C8E232}" type="datetime1">
              <a:rPr lang="ro-RO" smtClean="0"/>
              <a:t>02.06.2022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reptunghi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 useBgFill="1">
        <p:nvSpPr>
          <p:cNvPr id="23" name="Dreptunghi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reptunghi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reptunghi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drept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rep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fld id="{31BB363B-317E-4C0A-BF38-D8FAF31CE9B7}" type="datetime1">
              <a:rPr lang="ro-RO" smtClean="0"/>
              <a:t>02.06.2022</a:t>
            </a:fld>
            <a:endParaRPr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u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938820-1DB3-40F9-B02E-D29AF7630138}" type="datetime1">
              <a:rPr lang="ro-RO" smtClean="0"/>
              <a:t>02.06.2022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708D9E9-008A-4B59-B735-99ED19F7C54F}" type="datetime1">
              <a:rPr lang="ro-RO" smtClean="0"/>
              <a:t>02.06.2022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57A5DE-D174-4952-896B-0162FA9FE363}" type="datetime1">
              <a:rPr lang="ro-RO" smtClean="0"/>
              <a:t>02.06.2022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DEFE5-489D-44EA-A405-1E30AA0C0DC6}" type="datetime1">
              <a:rPr lang="ro-RO" smtClean="0"/>
              <a:t>02.06.2022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reptunghi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37918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rtl="0"/>
            <a:r>
              <a:rPr lang="ro" dirty="0"/>
              <a:t>Faceți clic pentru a</a:t>
            </a:r>
            <a:r>
              <a:rPr lang="en-US" dirty="0"/>
              <a:t> </a:t>
            </a:r>
            <a:r>
              <a:rPr lang="ro" dirty="0"/>
              <a:t>edita stilul de titlu coordonator</a:t>
            </a:r>
            <a:endParaRPr lang="en-US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/>
              <a:t>Faceţi clic pentru a edita Master stiluri text</a:t>
            </a:r>
          </a:p>
          <a:p>
            <a:pPr lvl="1" rtl="0"/>
            <a:r>
              <a:rPr lang="ro-RO"/>
              <a:t>al doilea nivel</a:t>
            </a:r>
          </a:p>
          <a:p>
            <a:pPr lvl="2" rtl="0"/>
            <a:r>
              <a:rPr lang="ro-RO"/>
              <a:t>al treilea nivel</a:t>
            </a:r>
          </a:p>
          <a:p>
            <a:pPr lvl="3" rtl="0"/>
            <a:r>
              <a:rPr lang="ro-RO"/>
              <a:t>al patrulea nivel</a:t>
            </a:r>
          </a:p>
          <a:p>
            <a:pPr lvl="4" rtl="0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  <p:sp>
        <p:nvSpPr>
          <p:cNvPr id="8" name="Substituent dată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AB9A498-A2A6-4457-B172-3011A0D4D2BD}" type="datetime1">
              <a:rPr lang="ro-RO" smtClean="0"/>
              <a:t>02.06.2022</a:t>
            </a:fld>
            <a:endParaRPr lang="en-US"/>
          </a:p>
        </p:txBody>
      </p:sp>
      <p:sp>
        <p:nvSpPr>
          <p:cNvPr id="9" name="Substituent subsol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ubstituent număr diapozitiv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eptunghi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stituent imagin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" dirty="0"/>
              <a:t>Faceți clic pe pictogramă pentru a adăuga o</a:t>
            </a:r>
            <a:r>
              <a:rPr lang="en-US" dirty="0"/>
              <a:t> </a:t>
            </a:r>
            <a:r>
              <a:rPr lang="ro" dirty="0"/>
              <a:t>imagine</a:t>
            </a:r>
            <a:endParaRPr lang="en-US" dirty="0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93B2E9D-C9EE-4F43-9276-0613AC4AE6E8}" type="datetime1">
              <a:rPr lang="ro-RO" smtClean="0"/>
              <a:t>02.06.2022</a:t>
            </a:fld>
            <a:endParaRPr lang="en-US" dirty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algn="l"/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reptunghi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reptunghi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reptunghi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o"/>
              <a:t>Faceți clic pentru a edita stilul de titlu coordonator</a:t>
            </a:r>
            <a:endParaRPr lang="en-US" dirty="0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o"/>
              <a:t>Faceți clic pentru a edita stilurile de text coordonator</a:t>
            </a:r>
          </a:p>
          <a:p>
            <a:pPr lvl="1" rtl="0"/>
            <a:r>
              <a:rPr lang="ro"/>
              <a:t>Al doilea nivel</a:t>
            </a:r>
          </a:p>
          <a:p>
            <a:pPr lvl="2" rtl="0"/>
            <a:r>
              <a:rPr lang="ro"/>
              <a:t>Al treilea nivel</a:t>
            </a:r>
          </a:p>
          <a:p>
            <a:pPr lvl="3" rtl="0"/>
            <a:r>
              <a:rPr lang="ro"/>
              <a:t>Al patrulea nivel</a:t>
            </a:r>
          </a:p>
          <a:p>
            <a:pPr lvl="4" rtl="0"/>
            <a:r>
              <a:rPr lang="ro"/>
              <a:t>Al cincilea nivel</a:t>
            </a:r>
            <a:endParaRPr lang="en-US" dirty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BDCABB6-D211-4A3C-A8D0-30CDF488E3C0}" type="datetime1">
              <a:rPr lang="ro-RO" smtClean="0"/>
              <a:t>02.06.2022</a:t>
            </a:fld>
            <a:endParaRPr lang="en-US" dirty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 descr="Siglă văzută de aproape&#10;&#10;Descriere generată automa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reptunghi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reptunghi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 err="1">
                <a:solidFill>
                  <a:schemeClr val="tx1"/>
                </a:solidFill>
              </a:rPr>
              <a:t>Proiect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sincretic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 err="1">
                <a:solidFill>
                  <a:schemeClr val="tx1"/>
                </a:solidFill>
              </a:rPr>
              <a:t>metode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4400" dirty="0" err="1">
                <a:solidFill>
                  <a:schemeClr val="tx1"/>
                </a:solidFill>
              </a:rPr>
              <a:t>avansate</a:t>
            </a:r>
            <a:r>
              <a:rPr lang="en-US" sz="4400" dirty="0">
                <a:solidFill>
                  <a:schemeClr val="tx1"/>
                </a:solidFill>
              </a:rPr>
              <a:t> de </a:t>
            </a:r>
            <a:r>
              <a:rPr lang="en-US" sz="4400" dirty="0" err="1">
                <a:solidFill>
                  <a:schemeClr val="tx1"/>
                </a:solidFill>
              </a:rPr>
              <a:t>programare</a:t>
            </a:r>
            <a:endParaRPr lang="ro" sz="4400" dirty="0">
              <a:solidFill>
                <a:schemeClr val="tx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Cringasu</a:t>
            </a:r>
            <a:r>
              <a:rPr lang="en-US" dirty="0">
                <a:solidFill>
                  <a:schemeClr val="tx1"/>
                </a:solidFill>
              </a:rPr>
              <a:t> Daria</a:t>
            </a:r>
            <a:endParaRPr lang="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A0CC259-5CAF-8B3B-76E1-579A70E9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Cerinta</a:t>
            </a:r>
            <a:r>
              <a:rPr lang="en-US" dirty="0"/>
              <a:t>: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4BF630F-0DD5-CA38-388D-AD7564D8A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Se </a:t>
            </a:r>
            <a:r>
              <a:rPr lang="en-US" sz="2400" dirty="0" err="1">
                <a:latin typeface="+mj-lt"/>
              </a:rPr>
              <a:t>dă</a:t>
            </a:r>
            <a:r>
              <a:rPr lang="en-US" sz="2400" dirty="0">
                <a:latin typeface="+mj-lt"/>
              </a:rPr>
              <a:t> un </a:t>
            </a:r>
            <a:r>
              <a:rPr lang="en-US" sz="2400" dirty="0" err="1">
                <a:latin typeface="+mj-lt"/>
              </a:rPr>
              <a:t>număr</a:t>
            </a:r>
            <a:r>
              <a:rPr lang="en-US" sz="2400" dirty="0">
                <a:latin typeface="+mj-lt"/>
              </a:rPr>
              <a:t> natural N. </a:t>
            </a:r>
            <a:r>
              <a:rPr lang="en-US" sz="2400" dirty="0" err="1">
                <a:latin typeface="+mj-lt"/>
              </a:rPr>
              <a:t>Să</a:t>
            </a:r>
            <a:r>
              <a:rPr lang="en-US" sz="2400" dirty="0">
                <a:latin typeface="+mj-lt"/>
              </a:rPr>
              <a:t> se </a:t>
            </a:r>
            <a:r>
              <a:rPr lang="en-US" sz="2400" dirty="0" err="1">
                <a:latin typeface="+mj-lt"/>
              </a:rPr>
              <a:t>afișeze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numărul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în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bazele</a:t>
            </a:r>
            <a:r>
              <a:rPr lang="en-US" sz="2400" dirty="0">
                <a:latin typeface="+mj-lt"/>
              </a:rPr>
              <a:t> 2, 8 </a:t>
            </a:r>
            <a:r>
              <a:rPr lang="en-US" sz="2400" dirty="0" err="1">
                <a:latin typeface="+mj-lt"/>
              </a:rPr>
              <a:t>și</a:t>
            </a:r>
            <a:r>
              <a:rPr lang="en-US" sz="2400" dirty="0">
                <a:latin typeface="+mj-lt"/>
              </a:rPr>
              <a:t> 16, </a:t>
            </a:r>
            <a:r>
              <a:rPr lang="en-US" sz="2400" dirty="0" err="1">
                <a:latin typeface="+mj-lt"/>
              </a:rPr>
              <a:t>fără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apela</a:t>
            </a:r>
            <a:r>
              <a:rPr lang="en-US" sz="2400" dirty="0">
                <a:latin typeface="+mj-lt"/>
              </a:rPr>
              <a:t> la </a:t>
            </a:r>
            <a:r>
              <a:rPr lang="en-US" sz="2400" dirty="0" err="1">
                <a:latin typeface="+mj-lt"/>
              </a:rPr>
              <a:t>funcțiile</a:t>
            </a:r>
            <a:r>
              <a:rPr lang="en-US" sz="2400" dirty="0">
                <a:latin typeface="+mj-lt"/>
              </a:rPr>
              <a:t> din </a:t>
            </a:r>
            <a:r>
              <a:rPr lang="en-US" sz="2400" dirty="0" err="1">
                <a:latin typeface="+mj-lt"/>
              </a:rPr>
              <a:t>biblioteca</a:t>
            </a:r>
            <a:r>
              <a:rPr lang="en-US" sz="2400" dirty="0">
                <a:latin typeface="+mj-lt"/>
              </a:rPr>
              <a:t> standard a </a:t>
            </a:r>
            <a:r>
              <a:rPr lang="en-US" sz="2400" dirty="0" err="1">
                <a:latin typeface="+mj-lt"/>
              </a:rPr>
              <a:t>limbajului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în</a:t>
            </a:r>
            <a:r>
              <a:rPr lang="en-US" sz="2400" dirty="0">
                <a:latin typeface="+mj-lt"/>
              </a:rPr>
              <a:t> care se face </a:t>
            </a:r>
            <a:r>
              <a:rPr lang="en-US" sz="2400" dirty="0" err="1">
                <a:latin typeface="+mj-lt"/>
              </a:rPr>
              <a:t>implementarea</a:t>
            </a:r>
            <a:r>
              <a:rPr lang="en-US" sz="2400" dirty="0">
                <a:latin typeface="+mj-lt"/>
              </a:rPr>
              <a:t>.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1D3F2C0-CBCE-6068-5B35-2F4852D2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BF7D7A-B012-4186-BCC1-BD61F6C8E232}" type="datetime1">
              <a:rPr lang="ro-RO" smtClean="0"/>
              <a:t>02.06.2022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661087E-F211-CB68-B069-B113B253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Cod: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C4BBA20D-33FC-1BD9-D29E-E5A388BE2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38" t="11273" r="52784" b="43892"/>
          <a:stretch/>
        </p:blipFill>
        <p:spPr>
          <a:xfrm>
            <a:off x="1066800" y="2014193"/>
            <a:ext cx="5140673" cy="3179243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DC522C3-3A78-8415-68BC-740C1A77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BF7D7A-B012-4186-BCC1-BD61F6C8E232}" type="datetime1">
              <a:rPr lang="ro-RO" smtClean="0"/>
              <a:t>02.06.2022</a:t>
            </a:fld>
            <a:endParaRPr lang="en-US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5A0527FC-0587-8635-B297-DE52D30154A7}"/>
              </a:ext>
            </a:extLst>
          </p:cNvPr>
          <p:cNvSpPr txBox="1"/>
          <p:nvPr/>
        </p:nvSpPr>
        <p:spPr>
          <a:xfrm>
            <a:off x="6918904" y="2274838"/>
            <a:ext cx="4206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transformare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puteri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forma </a:t>
            </a:r>
            <a:r>
              <a:rPr lang="en-US" dirty="0" err="1"/>
              <a:t>numarul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respective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inmultirea</a:t>
            </a:r>
            <a:r>
              <a:rPr lang="en-US" dirty="0"/>
              <a:t> </a:t>
            </a:r>
            <a:r>
              <a:rPr lang="en-US" dirty="0" err="1"/>
              <a:t>puterii</a:t>
            </a:r>
            <a:r>
              <a:rPr lang="en-US" dirty="0"/>
              <a:t> cu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pas.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 ales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meniu</a:t>
            </a:r>
            <a:r>
              <a:rPr lang="en-US" dirty="0"/>
              <a:t> case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accesibil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5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8F3226-0B19-5E32-88D1-CB0827E6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Transformarea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10 in </a:t>
            </a:r>
            <a:r>
              <a:rPr lang="en-US" dirty="0" err="1"/>
              <a:t>baza</a:t>
            </a:r>
            <a:r>
              <a:rPr lang="en-US" dirty="0"/>
              <a:t> 2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7DBFC32C-7F23-6989-E7B6-CD8214DF5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95" t="31216" r="47773" b="13361"/>
          <a:stretch/>
        </p:blipFill>
        <p:spPr>
          <a:xfrm>
            <a:off x="1952625" y="2238375"/>
            <a:ext cx="3409950" cy="3350126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00A02F2-C3FD-064B-A157-CA4124EA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BF7D7A-B012-4186-BCC1-BD61F6C8E232}" type="datetime1">
              <a:rPr lang="ro-RO" smtClean="0"/>
              <a:t>02.06.2022</a:t>
            </a:fld>
            <a:endParaRPr lang="en-US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4CC9B70-7EE1-FD50-82C5-DEF21C00E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78" t="22500" r="55156" b="52222"/>
          <a:stretch/>
        </p:blipFill>
        <p:spPr>
          <a:xfrm>
            <a:off x="6372224" y="3046663"/>
            <a:ext cx="42386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4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ubstituent imagine 6">
            <a:extLst>
              <a:ext uri="{FF2B5EF4-FFF2-40B4-BE49-F238E27FC236}">
                <a16:creationId xmlns:a16="http://schemas.microsoft.com/office/drawing/2014/main" id="{52146459-3241-EB20-0683-A8406FC67B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708" t="29701" r="63265" b="40896"/>
          <a:stretch/>
        </p:blipFill>
        <p:spPr>
          <a:xfrm>
            <a:off x="569976" y="1019175"/>
            <a:ext cx="7044632" cy="4476750"/>
          </a:xfrm>
        </p:spPr>
      </p:pic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F839B6AD-E0CA-D884-3BBF-ADA540B0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2E9D-C9EE-4F43-9276-0613AC4AE6E8}" type="datetime1">
              <a:rPr lang="ro-RO" smtClean="0"/>
              <a:t>02.06.2022</a:t>
            </a:fld>
            <a:endParaRPr lang="en-US" dirty="0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C807D5E-60A2-0BD1-C9E8-107BDC65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825623"/>
            <a:ext cx="3144774" cy="507225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Case 1 </a:t>
            </a:r>
            <a:r>
              <a:rPr lang="en-US" dirty="0" err="1">
                <a:latin typeface="+mj-lt"/>
              </a:rPr>
              <a:t>rezolva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transformarea</a:t>
            </a:r>
            <a:r>
              <a:rPr lang="en-US" dirty="0">
                <a:latin typeface="+mj-lt"/>
              </a:rPr>
              <a:t> din </a:t>
            </a:r>
            <a:r>
              <a:rPr lang="en-US" dirty="0" err="1">
                <a:latin typeface="+mj-lt"/>
              </a:rPr>
              <a:t>baza</a:t>
            </a:r>
            <a:r>
              <a:rPr lang="en-US" dirty="0">
                <a:latin typeface="+mj-lt"/>
              </a:rPr>
              <a:t> 10 in </a:t>
            </a:r>
            <a:r>
              <a:rPr lang="en-US" dirty="0" err="1">
                <a:latin typeface="+mj-lt"/>
              </a:rPr>
              <a:t>baza</a:t>
            </a:r>
            <a:r>
              <a:rPr lang="en-US" dirty="0">
                <a:latin typeface="+mj-lt"/>
              </a:rPr>
              <a:t> 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 cere </a:t>
            </a:r>
            <a:r>
              <a:rPr lang="en-US" dirty="0" err="1">
                <a:latin typeface="+mj-lt"/>
              </a:rPr>
              <a:t>numarul</a:t>
            </a:r>
            <a:r>
              <a:rPr lang="en-US" dirty="0">
                <a:latin typeface="+mj-lt"/>
              </a:rPr>
              <a:t> care </a:t>
            </a:r>
            <a:r>
              <a:rPr lang="en-US" dirty="0" err="1">
                <a:latin typeface="+mj-lt"/>
              </a:rPr>
              <a:t>doreste</a:t>
            </a:r>
            <a:r>
              <a:rPr lang="en-US" dirty="0">
                <a:latin typeface="+mj-lt"/>
              </a:rPr>
              <a:t> a fi </a:t>
            </a:r>
            <a:r>
              <a:rPr lang="en-US" dirty="0" err="1">
                <a:latin typeface="+mj-lt"/>
              </a:rPr>
              <a:t>transformat</a:t>
            </a:r>
            <a:r>
              <a:rPr lang="en-US" dirty="0">
                <a:latin typeface="+mj-lt"/>
              </a:rPr>
              <a:t> (nr_10).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Cat </a:t>
            </a:r>
            <a:r>
              <a:rPr lang="en-US" dirty="0" err="1">
                <a:latin typeface="+mj-lt"/>
              </a:rPr>
              <a:t>timp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numarul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este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diferit</a:t>
            </a:r>
            <a:r>
              <a:rPr lang="en-US" dirty="0">
                <a:latin typeface="+mj-lt"/>
              </a:rPr>
              <a:t> de zero, </a:t>
            </a:r>
            <a:r>
              <a:rPr lang="en-US" dirty="0" err="1">
                <a:latin typeface="+mj-lt"/>
              </a:rPr>
              <a:t>numarul</a:t>
            </a:r>
            <a:r>
              <a:rPr lang="en-US" dirty="0">
                <a:latin typeface="+mj-lt"/>
              </a:rPr>
              <a:t> in </a:t>
            </a:r>
            <a:r>
              <a:rPr lang="en-US" dirty="0" err="1">
                <a:latin typeface="+mj-lt"/>
              </a:rPr>
              <a:t>baza</a:t>
            </a:r>
            <a:r>
              <a:rPr lang="en-US" dirty="0">
                <a:latin typeface="+mj-lt"/>
              </a:rPr>
              <a:t> 2 se </a:t>
            </a:r>
            <a:r>
              <a:rPr lang="en-US" dirty="0" err="1">
                <a:latin typeface="+mj-lt"/>
              </a:rPr>
              <a:t>formeaza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adunarea</a:t>
            </a:r>
            <a:r>
              <a:rPr lang="en-US" dirty="0">
                <a:latin typeface="+mj-lt"/>
              </a:rPr>
              <a:t> la </a:t>
            </a:r>
            <a:r>
              <a:rPr lang="en-US" dirty="0" err="1">
                <a:latin typeface="+mj-lt"/>
              </a:rPr>
              <a:t>acesta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restul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numarului</a:t>
            </a:r>
            <a:r>
              <a:rPr lang="en-US" dirty="0">
                <a:latin typeface="+mj-lt"/>
              </a:rPr>
              <a:t> in </a:t>
            </a:r>
            <a:r>
              <a:rPr lang="en-US" dirty="0" err="1">
                <a:latin typeface="+mj-lt"/>
              </a:rPr>
              <a:t>baza</a:t>
            </a:r>
            <a:r>
              <a:rPr lang="en-US" dirty="0">
                <a:latin typeface="+mj-lt"/>
              </a:rPr>
              <a:t> 10 </a:t>
            </a:r>
            <a:r>
              <a:rPr lang="en-US" dirty="0" err="1">
                <a:latin typeface="+mj-lt"/>
              </a:rPr>
              <a:t>inmultit</a:t>
            </a:r>
            <a:r>
              <a:rPr lang="en-US" dirty="0">
                <a:latin typeface="+mj-lt"/>
              </a:rPr>
              <a:t> cu </a:t>
            </a:r>
            <a:r>
              <a:rPr lang="en-US" dirty="0" err="1">
                <a:latin typeface="+mj-lt"/>
              </a:rPr>
              <a:t>puterea</a:t>
            </a:r>
            <a:r>
              <a:rPr lang="en-US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Puterea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creste</a:t>
            </a:r>
            <a:r>
              <a:rPr lang="en-US" dirty="0">
                <a:latin typeface="+mj-lt"/>
              </a:rPr>
              <a:t> la </a:t>
            </a:r>
            <a:r>
              <a:rPr lang="en-US" dirty="0" err="1">
                <a:latin typeface="+mj-lt"/>
              </a:rPr>
              <a:t>fiecare</a:t>
            </a:r>
            <a:r>
              <a:rPr lang="en-US" dirty="0">
                <a:latin typeface="+mj-lt"/>
              </a:rPr>
              <a:t> pas cu x10, </a:t>
            </a:r>
            <a:r>
              <a:rPr lang="en-US" dirty="0" err="1">
                <a:latin typeface="+mj-lt"/>
              </a:rPr>
              <a:t>iar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numarul</a:t>
            </a:r>
            <a:r>
              <a:rPr lang="en-US" dirty="0">
                <a:latin typeface="+mj-lt"/>
              </a:rPr>
              <a:t> in </a:t>
            </a:r>
            <a:r>
              <a:rPr lang="en-US" dirty="0" err="1">
                <a:latin typeface="+mj-lt"/>
              </a:rPr>
              <a:t>baza</a:t>
            </a:r>
            <a:r>
              <a:rPr lang="en-US" dirty="0">
                <a:latin typeface="+mj-lt"/>
              </a:rPr>
              <a:t> 10 </a:t>
            </a:r>
            <a:r>
              <a:rPr lang="en-US" dirty="0" err="1">
                <a:latin typeface="+mj-lt"/>
              </a:rPr>
              <a:t>este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impartit</a:t>
            </a:r>
            <a:r>
              <a:rPr lang="en-US" dirty="0">
                <a:latin typeface="+mj-lt"/>
              </a:rPr>
              <a:t> la 2.</a:t>
            </a:r>
          </a:p>
        </p:txBody>
      </p:sp>
    </p:spTree>
    <p:extLst>
      <p:ext uri="{BB962C8B-B14F-4D97-AF65-F5344CB8AC3E}">
        <p14:creationId xmlns:p14="http://schemas.microsoft.com/office/powerpoint/2010/main" val="323507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6086EB6-D613-E047-A351-A3E4231A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Transformarea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10 in </a:t>
            </a:r>
            <a:r>
              <a:rPr lang="en-US" dirty="0" err="1"/>
              <a:t>baza</a:t>
            </a:r>
            <a:r>
              <a:rPr lang="en-US" dirty="0"/>
              <a:t> 8</a:t>
            </a: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BEAD9551-24EC-B65B-AA43-CBF01CC211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5480" t="28852" r="26957" b="39199"/>
          <a:stretch/>
        </p:blipFill>
        <p:spPr>
          <a:xfrm>
            <a:off x="2009774" y="2686050"/>
            <a:ext cx="3019426" cy="3089646"/>
          </a:xfrm>
        </p:spPr>
      </p:pic>
      <p:pic>
        <p:nvPicPr>
          <p:cNvPr id="11" name="Substituent conținut 10">
            <a:extLst>
              <a:ext uri="{FF2B5EF4-FFF2-40B4-BE49-F238E27FC236}">
                <a16:creationId xmlns:a16="http://schemas.microsoft.com/office/drawing/2014/main" id="{F40C0C18-EAF0-CAC9-8AF3-DB3A862D7B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3063" t="8883" r="72022" b="70785"/>
          <a:stretch/>
        </p:blipFill>
        <p:spPr>
          <a:xfrm>
            <a:off x="6400799" y="3190874"/>
            <a:ext cx="4170929" cy="1914525"/>
          </a:xfrm>
        </p:spPr>
      </p:pic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6A30133-C2AE-9519-9218-E752A090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D9E9-008A-4B59-B735-99ED19F7C54F}" type="datetime1">
              <a:rPr lang="ro-RO" smtClean="0"/>
              <a:t>02.06.2022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70F87B07-17B1-0F3E-438E-666CDCB93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312" t="30224" r="63577" b="44409"/>
          <a:stretch/>
        </p:blipFill>
        <p:spPr>
          <a:xfrm>
            <a:off x="790112" y="2004134"/>
            <a:ext cx="5414489" cy="2849732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F7675BE-C10A-6644-CD9C-78467B62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BF7D7A-B012-4186-BCC1-BD61F6C8E232}" type="datetime1">
              <a:rPr lang="ro-RO" smtClean="0"/>
              <a:t>02.06.2022</a:t>
            </a:fld>
            <a:endParaRPr lang="en-US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82FDAA0C-4207-D1D8-5FC4-B52A1553E980}"/>
              </a:ext>
            </a:extLst>
          </p:cNvPr>
          <p:cNvSpPr txBox="1"/>
          <p:nvPr/>
        </p:nvSpPr>
        <p:spPr>
          <a:xfrm>
            <a:off x="6856521" y="2121763"/>
            <a:ext cx="4545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da </a:t>
            </a:r>
            <a:r>
              <a:rPr lang="en-US" dirty="0" err="1"/>
              <a:t>numarul</a:t>
            </a:r>
            <a:r>
              <a:rPr lang="en-US" dirty="0"/>
              <a:t> care se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transformat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10 in </a:t>
            </a:r>
            <a:r>
              <a:rPr lang="en-US" dirty="0" err="1"/>
              <a:t>baza</a:t>
            </a:r>
            <a:r>
              <a:rPr lang="en-US" dirty="0"/>
              <a:t>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 de 0, </a:t>
            </a:r>
            <a:r>
              <a:rPr lang="en-US" dirty="0" err="1"/>
              <a:t>numarului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8, care initial </a:t>
            </a:r>
            <a:r>
              <a:rPr lang="en-US" dirty="0" err="1"/>
              <a:t>este</a:t>
            </a:r>
            <a:r>
              <a:rPr lang="en-US" dirty="0"/>
              <a:t> 0, i se </a:t>
            </a:r>
            <a:r>
              <a:rPr lang="en-US" dirty="0" err="1"/>
              <a:t>aduna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data </a:t>
            </a:r>
            <a:r>
              <a:rPr lang="en-US" dirty="0" err="1"/>
              <a:t>puterea</a:t>
            </a:r>
            <a:r>
              <a:rPr lang="en-US" dirty="0"/>
              <a:t> </a:t>
            </a:r>
            <a:r>
              <a:rPr lang="en-US" dirty="0" err="1"/>
              <a:t>inmultita</a:t>
            </a:r>
            <a:r>
              <a:rPr lang="en-US" dirty="0"/>
              <a:t> cu </a:t>
            </a:r>
            <a:r>
              <a:rPr lang="en-US" dirty="0" err="1"/>
              <a:t>restul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fiecare</a:t>
            </a:r>
            <a:r>
              <a:rPr lang="en-US" dirty="0"/>
              <a:t> pas </a:t>
            </a:r>
            <a:r>
              <a:rPr lang="en-US" dirty="0" err="1"/>
              <a:t>puterea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cu x10,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se </a:t>
            </a:r>
            <a:r>
              <a:rPr lang="en-US" dirty="0" err="1"/>
              <a:t>imparte</a:t>
            </a:r>
            <a:r>
              <a:rPr lang="en-US" dirty="0"/>
              <a:t> la 8.</a:t>
            </a:r>
          </a:p>
        </p:txBody>
      </p:sp>
    </p:spTree>
    <p:extLst>
      <p:ext uri="{BB962C8B-B14F-4D97-AF65-F5344CB8AC3E}">
        <p14:creationId xmlns:p14="http://schemas.microsoft.com/office/powerpoint/2010/main" val="90819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30B3409-CC10-A13B-9F3D-1E59A6D7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Tranformarea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10 in </a:t>
            </a:r>
            <a:r>
              <a:rPr lang="en-US" dirty="0" err="1"/>
              <a:t>baza</a:t>
            </a:r>
            <a:r>
              <a:rPr lang="en-US" dirty="0"/>
              <a:t> 16</a:t>
            </a:r>
          </a:p>
        </p:txBody>
      </p:sp>
      <p:pic>
        <p:nvPicPr>
          <p:cNvPr id="9" name="Substituent conținut 8">
            <a:extLst>
              <a:ext uri="{FF2B5EF4-FFF2-40B4-BE49-F238E27FC236}">
                <a16:creationId xmlns:a16="http://schemas.microsoft.com/office/drawing/2014/main" id="{9B049293-B772-EE1A-5C59-EC051D576F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63" t="27327" r="71804" b="56408"/>
          <a:stretch/>
        </p:blipFill>
        <p:spPr>
          <a:xfrm>
            <a:off x="745774" y="2641513"/>
            <a:ext cx="5667103" cy="2087880"/>
          </a:xfrm>
        </p:spPr>
      </p:pic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094F3621-8543-888E-D27C-BAA23710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D9E9-008A-4B59-B735-99ED19F7C54F}" type="datetime1">
              <a:rPr lang="ro-RO" smtClean="0"/>
              <a:t>02.06.2022</a:t>
            </a:fld>
            <a:endParaRPr lang="en-US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D7B42E32-0E68-DC5B-2264-E2174B91F12B}"/>
              </a:ext>
            </a:extLst>
          </p:cNvPr>
          <p:cNvSpPr txBox="1"/>
          <p:nvPr/>
        </p:nvSpPr>
        <p:spPr>
          <a:xfrm>
            <a:off x="7013359" y="2808290"/>
            <a:ext cx="4003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In </a:t>
            </a:r>
            <a:r>
              <a:rPr lang="en-US" b="0" i="0" dirty="0" err="1">
                <a:effectLst/>
                <a:latin typeface="+mj-lt"/>
              </a:rPr>
              <a:t>sistemul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hexazecimal</a:t>
            </a:r>
            <a:r>
              <a:rPr lang="en-US" b="0" i="0" dirty="0">
                <a:effectLst/>
                <a:latin typeface="+mj-lt"/>
              </a:rPr>
              <a:t> se </a:t>
            </a:r>
            <a:r>
              <a:rPr lang="en-US" b="0" i="0" dirty="0" err="1">
                <a:effectLst/>
                <a:latin typeface="+mj-lt"/>
              </a:rPr>
              <a:t>utilizeaza</a:t>
            </a:r>
            <a:r>
              <a:rPr lang="en-US" b="0" i="0" dirty="0">
                <a:effectLst/>
                <a:latin typeface="+mj-lt"/>
              </a:rPr>
              <a:t> 16 </a:t>
            </a:r>
            <a:r>
              <a:rPr lang="en-US" b="0" i="0" dirty="0" err="1">
                <a:effectLst/>
                <a:latin typeface="+mj-lt"/>
              </a:rPr>
              <a:t>simboluri</a:t>
            </a:r>
            <a:r>
              <a:rPr lang="en-US" b="0" i="0" dirty="0">
                <a:effectLst/>
                <a:latin typeface="+mj-lt"/>
              </a:rPr>
              <a:t>: 0,1,2,3,4,5,6,7,8,9,A,B,C,D,E,F. </a:t>
            </a:r>
            <a:r>
              <a:rPr lang="en-US" b="0" i="0" dirty="0" err="1">
                <a:effectLst/>
                <a:latin typeface="+mj-lt"/>
              </a:rPr>
              <a:t>Semnificatia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0" i="0" dirty="0" err="1">
                <a:effectLst/>
                <a:latin typeface="+mj-lt"/>
              </a:rPr>
              <a:t>zecimala</a:t>
            </a:r>
            <a:r>
              <a:rPr lang="en-US" b="0" i="0" dirty="0">
                <a:effectLst/>
                <a:latin typeface="+mj-lt"/>
              </a:rPr>
              <a:t> a </a:t>
            </a:r>
            <a:r>
              <a:rPr lang="en-US" b="0" i="0" dirty="0" err="1">
                <a:effectLst/>
                <a:latin typeface="+mj-lt"/>
              </a:rPr>
              <a:t>simbolurilo</a:t>
            </a:r>
            <a:r>
              <a:rPr lang="en-US" b="0" i="0" dirty="0">
                <a:effectLst/>
                <a:latin typeface="+mj-lt"/>
              </a:rPr>
              <a:t> A,B,C,D,E,F </a:t>
            </a:r>
            <a:r>
              <a:rPr lang="en-US" b="0" i="0" dirty="0" err="1">
                <a:effectLst/>
                <a:latin typeface="+mj-lt"/>
              </a:rPr>
              <a:t>este</a:t>
            </a:r>
            <a:r>
              <a:rPr lang="en-US" b="0" i="0" dirty="0">
                <a:effectLst/>
                <a:latin typeface="+mj-lt"/>
              </a:rPr>
              <a:t>, in </a:t>
            </a:r>
            <a:r>
              <a:rPr lang="en-US" b="0" i="0" dirty="0" err="1">
                <a:effectLst/>
                <a:latin typeface="+mj-lt"/>
              </a:rPr>
              <a:t>ordine</a:t>
            </a:r>
            <a:r>
              <a:rPr lang="en-US" b="0" i="0" dirty="0">
                <a:effectLst/>
                <a:latin typeface="+mj-lt"/>
              </a:rPr>
              <a:t>, 10,11,12,13,14,15.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22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0784E178-6F78-7B57-5D12-0856C6A05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38" t="18925" r="65003" b="17659"/>
          <a:stretch/>
        </p:blipFill>
        <p:spPr>
          <a:xfrm>
            <a:off x="1305017" y="1107428"/>
            <a:ext cx="3613212" cy="4643144"/>
          </a:xfrm>
        </p:spPr>
      </p:pic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1D0567C-74F9-3A0E-FBD3-D9093567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BF7D7A-B012-4186-BCC1-BD61F6C8E232}" type="datetime1">
              <a:rPr lang="ro-RO" smtClean="0"/>
              <a:t>02.06.2022</a:t>
            </a:fld>
            <a:endParaRPr lang="en-US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D8661B59-B9DA-6B3C-19F9-B26D415B3505}"/>
              </a:ext>
            </a:extLst>
          </p:cNvPr>
          <p:cNvSpPr txBox="1"/>
          <p:nvPr/>
        </p:nvSpPr>
        <p:spPr>
          <a:xfrm>
            <a:off x="5805996" y="1731146"/>
            <a:ext cx="4450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da </a:t>
            </a:r>
            <a:r>
              <a:rPr lang="en-US" dirty="0" err="1"/>
              <a:t>numarul</a:t>
            </a:r>
            <a:r>
              <a:rPr lang="en-US" dirty="0"/>
              <a:t> care se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transformat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10 in </a:t>
            </a:r>
            <a:r>
              <a:rPr lang="en-US" dirty="0" err="1"/>
              <a:t>baza</a:t>
            </a:r>
            <a:r>
              <a:rPr lang="en-US" dirty="0"/>
              <a:t> 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Resturile</a:t>
            </a:r>
            <a:r>
              <a:rPr lang="en-US" dirty="0"/>
              <a:t> din </a:t>
            </a:r>
            <a:r>
              <a:rPr lang="en-US" dirty="0" err="1"/>
              <a:t>impartirile</a:t>
            </a:r>
            <a:r>
              <a:rPr lang="en-US" dirty="0"/>
              <a:t> </a:t>
            </a:r>
            <a:r>
              <a:rPr lang="en-US" dirty="0" err="1"/>
              <a:t>numaarului</a:t>
            </a:r>
            <a:r>
              <a:rPr lang="en-US" dirty="0"/>
              <a:t> la 16 se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pargurge</a:t>
            </a:r>
            <a:r>
              <a:rPr lang="en-US" dirty="0"/>
              <a:t> </a:t>
            </a:r>
            <a:r>
              <a:rPr lang="en-US" dirty="0" err="1"/>
              <a:t>vectorul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din vector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cu 9 se </a:t>
            </a:r>
            <a:r>
              <a:rPr lang="en-US" dirty="0" err="1"/>
              <a:t>printeaza</a:t>
            </a:r>
            <a:r>
              <a:rPr lang="en-US" dirty="0"/>
              <a:t>. Daca </a:t>
            </a:r>
            <a:r>
              <a:rPr lang="en-US" dirty="0" err="1"/>
              <a:t>valoare</a:t>
            </a:r>
            <a:r>
              <a:rPr lang="en-US" dirty="0"/>
              <a:t> din vector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,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printa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A B C D E F.</a:t>
            </a:r>
          </a:p>
        </p:txBody>
      </p:sp>
    </p:spTree>
    <p:extLst>
      <p:ext uri="{BB962C8B-B14F-4D97-AF65-F5344CB8AC3E}">
        <p14:creationId xmlns:p14="http://schemas.microsoft.com/office/powerpoint/2010/main" val="743265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74_TF78438558" id="{D7A46F7F-7D4F-40F3-8487-88C156D13B9D}" vid="{9A95D45C-7E0A-4D3F-A034-4169AA6E60A0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{7FF895D7-E80D-473D-9777-1A3DCBCCED56}tf78438558_win32</Template>
  <TotalTime>158</TotalTime>
  <Words>357</Words>
  <Application>Microsoft Office PowerPoint</Application>
  <PresentationFormat>Ecran lat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Proiect sincretic metode avansate de programare</vt:lpstr>
      <vt:lpstr>Cerinta:</vt:lpstr>
      <vt:lpstr>Cod:</vt:lpstr>
      <vt:lpstr>Transformarea din baza 10 in baza 2</vt:lpstr>
      <vt:lpstr>Prezentare PowerPoint</vt:lpstr>
      <vt:lpstr>Transformarea din baza 10 in baza 8</vt:lpstr>
      <vt:lpstr>Prezentare PowerPoint</vt:lpstr>
      <vt:lpstr>Tranformarea din baza 10 in baza 16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sincretic metode avansate de programare</dc:title>
  <dc:creator>Daria Crîngaşu</dc:creator>
  <cp:lastModifiedBy>Daria Cringasu</cp:lastModifiedBy>
  <cp:revision>1</cp:revision>
  <dcterms:created xsi:type="dcterms:W3CDTF">2022-06-01T08:19:30Z</dcterms:created>
  <dcterms:modified xsi:type="dcterms:W3CDTF">2022-06-02T13:11:00Z</dcterms:modified>
</cp:coreProperties>
</file>