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68" r:id="rId45"/>
    <p:sldId id="269" r:id="rId46"/>
    <p:sldId id="270" r:id="rId47"/>
    <p:sldId id="271" r:id="rId48"/>
    <p:sldId id="272" r:id="rId49"/>
    <p:sldId id="273" r:id="rId50"/>
    <p:sldId id="274" r:id="rId51"/>
    <p:sldId id="275" r:id="rId52"/>
    <p:sldId id="276" r:id="rId53"/>
    <p:sldId id="277" r:id="rId54"/>
    <p:sldId id="278" r:id="rId55"/>
    <p:sldId id="279" r:id="rId5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etropix" charset="1" panose="00000000000000000000"/>
      <p:regular r:id="rId10"/>
    </p:embeddedFont>
    <p:embeddedFont>
      <p:font typeface="Public Sans" charset="1" panose="00000000000000000000"/>
      <p:regular r:id="rId11"/>
    </p:embeddedFont>
    <p:embeddedFont>
      <p:font typeface="Public Sans Bold" charset="1" panose="00000000000000000000"/>
      <p:regular r:id="rId12"/>
    </p:embeddedFont>
    <p:embeddedFont>
      <p:font typeface="Public Sans Italics" charset="1" panose="00000000000000000000"/>
      <p:regular r:id="rId13"/>
    </p:embeddedFont>
    <p:embeddedFont>
      <p:font typeface="Public Sans Bold Italics" charset="1" panose="00000000000000000000"/>
      <p:regular r:id="rId14"/>
    </p:embeddedFont>
    <p:embeddedFont>
      <p:font typeface="Public Sans Thin" charset="1" panose="00000000000000000000"/>
      <p:regular r:id="rId15"/>
    </p:embeddedFont>
    <p:embeddedFont>
      <p:font typeface="Public Sans Thin Italics" charset="1" panose="00000000000000000000"/>
      <p:regular r:id="rId16"/>
    </p:embeddedFont>
    <p:embeddedFont>
      <p:font typeface="Public Sans Medium" charset="1" panose="00000000000000000000"/>
      <p:regular r:id="rId17"/>
    </p:embeddedFont>
    <p:embeddedFont>
      <p:font typeface="Public Sans Medium Italics" charset="1" panose="00000000000000000000"/>
      <p:regular r:id="rId18"/>
    </p:embeddedFont>
    <p:embeddedFont>
      <p:font typeface="Public Sans Heavy" charset="1" panose="00000000000000000000"/>
      <p:regular r:id="rId19"/>
    </p:embeddedFont>
    <p:embeddedFont>
      <p:font typeface="Public Sans Heavy Italics" charset="1" panose="00000000000000000000"/>
      <p:regular r:id="rId20"/>
    </p:embeddedFont>
    <p:embeddedFont>
      <p:font typeface="Open Sauce" charset="1" panose="00000500000000000000"/>
      <p:regular r:id="rId21"/>
    </p:embeddedFont>
    <p:embeddedFont>
      <p:font typeface="Open Sauce Bold" charset="1" panose="00000800000000000000"/>
      <p:regular r:id="rId22"/>
    </p:embeddedFont>
    <p:embeddedFont>
      <p:font typeface="Open Sauce Italics" charset="1" panose="00000500000000000000"/>
      <p:regular r:id="rId23"/>
    </p:embeddedFont>
    <p:embeddedFont>
      <p:font typeface="Open Sauce Bold Italics" charset="1" panose="00000800000000000000"/>
      <p:regular r:id="rId24"/>
    </p:embeddedFont>
    <p:embeddedFont>
      <p:font typeface="Open Sauce Light" charset="1" panose="00000400000000000000"/>
      <p:regular r:id="rId25"/>
    </p:embeddedFont>
    <p:embeddedFont>
      <p:font typeface="Open Sauce Light Italics" charset="1" panose="00000400000000000000"/>
      <p:regular r:id="rId26"/>
    </p:embeddedFont>
    <p:embeddedFont>
      <p:font typeface="Open Sauce Medium" charset="1" panose="00000600000000000000"/>
      <p:regular r:id="rId27"/>
    </p:embeddedFont>
    <p:embeddedFont>
      <p:font typeface="Open Sauce Medium Italics" charset="1" panose="00000600000000000000"/>
      <p:regular r:id="rId28"/>
    </p:embeddedFont>
    <p:embeddedFont>
      <p:font typeface="Open Sauce Semi-Bold" charset="1" panose="00000700000000000000"/>
      <p:regular r:id="rId29"/>
    </p:embeddedFont>
    <p:embeddedFont>
      <p:font typeface="Open Sauce Semi-Bold Italics" charset="1" panose="00000700000000000000"/>
      <p:regular r:id="rId30"/>
    </p:embeddedFont>
    <p:embeddedFont>
      <p:font typeface="Open Sauce Heavy" charset="1" panose="00000A00000000000000"/>
      <p:regular r:id="rId31"/>
    </p:embeddedFont>
    <p:embeddedFont>
      <p:font typeface="Open Sauce Heavy Italics" charset="1" panose="00000A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slides/slide1.xml" Type="http://schemas.openxmlformats.org/officeDocument/2006/relationships/slide"/><Relationship Id="rId34" Target="slides/slide2.xml" Type="http://schemas.openxmlformats.org/officeDocument/2006/relationships/slide"/><Relationship Id="rId35" Target="slides/slide3.xml" Type="http://schemas.openxmlformats.org/officeDocument/2006/relationships/slide"/><Relationship Id="rId36" Target="slides/slide4.xml" Type="http://schemas.openxmlformats.org/officeDocument/2006/relationships/slide"/><Relationship Id="rId37" Target="slides/slide5.xml" Type="http://schemas.openxmlformats.org/officeDocument/2006/relationships/slide"/><Relationship Id="rId38" Target="slides/slide6.xml" Type="http://schemas.openxmlformats.org/officeDocument/2006/relationships/slide"/><Relationship Id="rId39" Target="slides/slide7.xml" Type="http://schemas.openxmlformats.org/officeDocument/2006/relationships/slide"/><Relationship Id="rId4" Target="theme/theme1.xml" Type="http://schemas.openxmlformats.org/officeDocument/2006/relationships/theme"/><Relationship Id="rId40" Target="slides/slide8.xml" Type="http://schemas.openxmlformats.org/officeDocument/2006/relationships/slide"/><Relationship Id="rId41" Target="slides/slide9.xml" Type="http://schemas.openxmlformats.org/officeDocument/2006/relationships/slide"/><Relationship Id="rId42" Target="slides/slide10.xml" Type="http://schemas.openxmlformats.org/officeDocument/2006/relationships/slide"/><Relationship Id="rId43" Target="slides/slide11.xml" Type="http://schemas.openxmlformats.org/officeDocument/2006/relationships/slide"/><Relationship Id="rId44" Target="slides/slide12.xml" Type="http://schemas.openxmlformats.org/officeDocument/2006/relationships/slide"/><Relationship Id="rId45" Target="slides/slide13.xml" Type="http://schemas.openxmlformats.org/officeDocument/2006/relationships/slide"/><Relationship Id="rId46" Target="slides/slide14.xml" Type="http://schemas.openxmlformats.org/officeDocument/2006/relationships/slide"/><Relationship Id="rId47" Target="slides/slide15.xml" Type="http://schemas.openxmlformats.org/officeDocument/2006/relationships/slide"/><Relationship Id="rId48" Target="slides/slide16.xml" Type="http://schemas.openxmlformats.org/officeDocument/2006/relationships/slide"/><Relationship Id="rId49" Target="slides/slide17.xml" Type="http://schemas.openxmlformats.org/officeDocument/2006/relationships/slide"/><Relationship Id="rId5" Target="tableStyles.xml" Type="http://schemas.openxmlformats.org/officeDocument/2006/relationships/tableStyles"/><Relationship Id="rId50" Target="slides/slide18.xml" Type="http://schemas.openxmlformats.org/officeDocument/2006/relationships/slide"/><Relationship Id="rId51" Target="slides/slide19.xml" Type="http://schemas.openxmlformats.org/officeDocument/2006/relationships/slide"/><Relationship Id="rId52" Target="slides/slide20.xml" Type="http://schemas.openxmlformats.org/officeDocument/2006/relationships/slide"/><Relationship Id="rId53" Target="slides/slide21.xml" Type="http://schemas.openxmlformats.org/officeDocument/2006/relationships/slide"/><Relationship Id="rId54" Target="slides/slide22.xml" Type="http://schemas.openxmlformats.org/officeDocument/2006/relationships/slide"/><Relationship Id="rId55" Target="slides/slide23.xml" Type="http://schemas.openxmlformats.org/officeDocument/2006/relationships/slide"/><Relationship Id="rId56" Target="slides/slide24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33.png" Type="http://schemas.openxmlformats.org/officeDocument/2006/relationships/image"/><Relationship Id="rId20" Target="../media/image13.png" Type="http://schemas.openxmlformats.org/officeDocument/2006/relationships/image"/><Relationship Id="rId21" Target="../media/image14.svg" Type="http://schemas.openxmlformats.org/officeDocument/2006/relationships/image"/><Relationship Id="rId22" Target="../media/image47.png" Type="http://schemas.openxmlformats.org/officeDocument/2006/relationships/image"/><Relationship Id="rId23" Target="../media/image48.svg" Type="http://schemas.openxmlformats.org/officeDocument/2006/relationships/image"/><Relationship Id="rId3" Target="../media/image34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56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54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33.png" Type="http://schemas.openxmlformats.org/officeDocument/2006/relationships/image"/><Relationship Id="rId20" Target="../media/image13.png" Type="http://schemas.openxmlformats.org/officeDocument/2006/relationships/image"/><Relationship Id="rId21" Target="../media/image14.svg" Type="http://schemas.openxmlformats.org/officeDocument/2006/relationships/image"/><Relationship Id="rId22" Target="../media/image35.png" Type="http://schemas.openxmlformats.org/officeDocument/2006/relationships/image"/><Relationship Id="rId3" Target="../media/image34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54.png" Type="http://schemas.openxmlformats.org/officeDocument/2006/relationships/image"/><Relationship Id="rId19" Target="../media/image57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54.png" Type="http://schemas.openxmlformats.org/officeDocument/2006/relationships/image"/><Relationship Id="rId19" Target="../media/image58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54.png" Type="http://schemas.openxmlformats.org/officeDocument/2006/relationships/image"/><Relationship Id="rId19" Target="../media/image58.png" Type="http://schemas.openxmlformats.org/officeDocument/2006/relationships/image"/><Relationship Id="rId2" Target="../media/image17.png" Type="http://schemas.openxmlformats.org/officeDocument/2006/relationships/image"/><Relationship Id="rId20" Target="../media/image59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54.png" Type="http://schemas.openxmlformats.org/officeDocument/2006/relationships/image"/><Relationship Id="rId19" Target="../media/image58.png" Type="http://schemas.openxmlformats.org/officeDocument/2006/relationships/image"/><Relationship Id="rId2" Target="../media/image17.png" Type="http://schemas.openxmlformats.org/officeDocument/2006/relationships/image"/><Relationship Id="rId20" Target="../media/image59.png" Type="http://schemas.openxmlformats.org/officeDocument/2006/relationships/image"/><Relationship Id="rId21" Target="../media/image60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9.png" Type="http://schemas.openxmlformats.org/officeDocument/2006/relationships/image"/><Relationship Id="rId11" Target="../media/image70.svg" Type="http://schemas.openxmlformats.org/officeDocument/2006/relationships/image"/><Relationship Id="rId12" Target="../media/image71.png" Type="http://schemas.openxmlformats.org/officeDocument/2006/relationships/image"/><Relationship Id="rId13" Target="../media/image72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73.png" Type="http://schemas.openxmlformats.org/officeDocument/2006/relationships/image"/><Relationship Id="rId19" Target="../media/image74.svg" Type="http://schemas.openxmlformats.org/officeDocument/2006/relationships/image"/><Relationship Id="rId2" Target="../media/image61.png" Type="http://schemas.openxmlformats.org/officeDocument/2006/relationships/image"/><Relationship Id="rId20" Target="../media/image75.png" Type="http://schemas.openxmlformats.org/officeDocument/2006/relationships/image"/><Relationship Id="rId21" Target="../media/image76.svg" Type="http://schemas.openxmlformats.org/officeDocument/2006/relationships/image"/><Relationship Id="rId22" Target="../media/image77.png" Type="http://schemas.openxmlformats.org/officeDocument/2006/relationships/image"/><Relationship Id="rId23" Target="../media/image78.svg" Type="http://schemas.openxmlformats.org/officeDocument/2006/relationships/image"/><Relationship Id="rId24" Target="../media/image79.png" Type="http://schemas.openxmlformats.org/officeDocument/2006/relationships/image"/><Relationship Id="rId25" Target="../media/image80.svg" Type="http://schemas.openxmlformats.org/officeDocument/2006/relationships/image"/><Relationship Id="rId26" Target="../media/image81.png" Type="http://schemas.openxmlformats.org/officeDocument/2006/relationships/image"/><Relationship Id="rId27" Target="../media/image82.svg" Type="http://schemas.openxmlformats.org/officeDocument/2006/relationships/image"/><Relationship Id="rId28" Target="../media/image83.png" Type="http://schemas.openxmlformats.org/officeDocument/2006/relationships/image"/><Relationship Id="rId29" Target="../media/image84.svg" Type="http://schemas.openxmlformats.org/officeDocument/2006/relationships/image"/><Relationship Id="rId3" Target="../media/image62.svg" Type="http://schemas.openxmlformats.org/officeDocument/2006/relationships/image"/><Relationship Id="rId30" Target="../media/image85.png" Type="http://schemas.openxmlformats.org/officeDocument/2006/relationships/image"/><Relationship Id="rId31" Target="../media/image86.svg" Type="http://schemas.openxmlformats.org/officeDocument/2006/relationships/image"/><Relationship Id="rId32" Target="../media/image87.png" Type="http://schemas.openxmlformats.org/officeDocument/2006/relationships/image"/><Relationship Id="rId33" Target="../media/image88.svg" Type="http://schemas.openxmlformats.org/officeDocument/2006/relationships/image"/><Relationship Id="rId34" Target="../media/image89.png" Type="http://schemas.openxmlformats.org/officeDocument/2006/relationships/image"/><Relationship Id="rId35" Target="../media/image90.svg" Type="http://schemas.openxmlformats.org/officeDocument/2006/relationships/image"/><Relationship Id="rId36" Target="../media/image91.png" Type="http://schemas.openxmlformats.org/officeDocument/2006/relationships/image"/><Relationship Id="rId37" Target="../media/image92.svg" Type="http://schemas.openxmlformats.org/officeDocument/2006/relationships/image"/><Relationship Id="rId38" Target="../media/image93.png" Type="http://schemas.openxmlformats.org/officeDocument/2006/relationships/image"/><Relationship Id="rId39" Target="../media/image94.svg" Type="http://schemas.openxmlformats.org/officeDocument/2006/relationships/image"/><Relationship Id="rId4" Target="../media/image63.png" Type="http://schemas.openxmlformats.org/officeDocument/2006/relationships/image"/><Relationship Id="rId40" Target="../media/image15.png" Type="http://schemas.openxmlformats.org/officeDocument/2006/relationships/image"/><Relationship Id="rId41" Target="../media/image16.svg" Type="http://schemas.openxmlformats.org/officeDocument/2006/relationships/image"/><Relationship Id="rId5" Target="../media/image64.svg" Type="http://schemas.openxmlformats.org/officeDocument/2006/relationships/image"/><Relationship Id="rId6" Target="../media/image65.png" Type="http://schemas.openxmlformats.org/officeDocument/2006/relationships/image"/><Relationship Id="rId7" Target="../media/image66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33.png" Type="http://schemas.openxmlformats.org/officeDocument/2006/relationships/image"/><Relationship Id="rId20" Target="../media/image13.png" Type="http://schemas.openxmlformats.org/officeDocument/2006/relationships/image"/><Relationship Id="rId21" Target="../media/image14.svg" Type="http://schemas.openxmlformats.org/officeDocument/2006/relationships/image"/><Relationship Id="rId22" Target="../media/image41.jpeg" Type="http://schemas.openxmlformats.org/officeDocument/2006/relationships/image"/><Relationship Id="rId3" Target="../media/image34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7500" y="3059068"/>
            <a:ext cx="782400" cy="1057297"/>
          </a:xfrm>
          <a:custGeom>
            <a:avLst/>
            <a:gdLst/>
            <a:ahLst/>
            <a:cxnLst/>
            <a:rect r="r" b="b" t="t" l="l"/>
            <a:pathLst>
              <a:path h="1057297" w="782400">
                <a:moveTo>
                  <a:pt x="0" y="0"/>
                </a:moveTo>
                <a:lnTo>
                  <a:pt x="782400" y="0"/>
                </a:lnTo>
                <a:lnTo>
                  <a:pt x="782400" y="1057296"/>
                </a:lnTo>
                <a:lnTo>
                  <a:pt x="0" y="1057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5380" y="1739641"/>
            <a:ext cx="1026639" cy="785846"/>
          </a:xfrm>
          <a:custGeom>
            <a:avLst/>
            <a:gdLst/>
            <a:ahLst/>
            <a:cxnLst/>
            <a:rect r="r" b="b" t="t" l="l"/>
            <a:pathLst>
              <a:path h="785846" w="1026639">
                <a:moveTo>
                  <a:pt x="0" y="0"/>
                </a:moveTo>
                <a:lnTo>
                  <a:pt x="1026640" y="0"/>
                </a:lnTo>
                <a:lnTo>
                  <a:pt x="1026640" y="785846"/>
                </a:lnTo>
                <a:lnTo>
                  <a:pt x="0" y="785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7755" y="158569"/>
            <a:ext cx="961890" cy="1221800"/>
          </a:xfrm>
          <a:custGeom>
            <a:avLst/>
            <a:gdLst/>
            <a:ahLst/>
            <a:cxnLst/>
            <a:rect r="r" b="b" t="t" l="l"/>
            <a:pathLst>
              <a:path h="1221800" w="961890">
                <a:moveTo>
                  <a:pt x="0" y="0"/>
                </a:moveTo>
                <a:lnTo>
                  <a:pt x="961890" y="0"/>
                </a:lnTo>
                <a:lnTo>
                  <a:pt x="961890" y="1221801"/>
                </a:lnTo>
                <a:lnTo>
                  <a:pt x="0" y="1221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3574" y="4558174"/>
            <a:ext cx="930253" cy="980151"/>
          </a:xfrm>
          <a:custGeom>
            <a:avLst/>
            <a:gdLst/>
            <a:ahLst/>
            <a:cxnLst/>
            <a:rect r="r" b="b" t="t" l="l"/>
            <a:pathLst>
              <a:path h="980151" w="930253">
                <a:moveTo>
                  <a:pt x="0" y="0"/>
                </a:moveTo>
                <a:lnTo>
                  <a:pt x="930252" y="0"/>
                </a:lnTo>
                <a:lnTo>
                  <a:pt x="930252" y="980152"/>
                </a:lnTo>
                <a:lnTo>
                  <a:pt x="0" y="9801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02844" y="538933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88145" y="1764975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8369" y="1813656"/>
            <a:ext cx="18539056" cy="504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00"/>
              </a:lnSpc>
            </a:pPr>
            <a:r>
              <a:rPr lang="en-US" sz="11700">
                <a:solidFill>
                  <a:srgbClr val="FFFFFF"/>
                </a:solidFill>
                <a:latin typeface="Retropix"/>
              </a:rPr>
              <a:t>Structura de date avansata</a:t>
            </a:r>
          </a:p>
          <a:p>
            <a:pPr algn="ctr">
              <a:lnSpc>
                <a:spcPts val="5900"/>
              </a:lnSpc>
            </a:pPr>
          </a:p>
          <a:p>
            <a:pPr algn="ctr">
              <a:lnSpc>
                <a:spcPts val="8400"/>
              </a:lnSpc>
            </a:pPr>
            <a:r>
              <a:rPr lang="en-US" sz="8400">
                <a:solidFill>
                  <a:srgbClr val="FFFFFF"/>
                </a:solidFill>
                <a:latin typeface="Retropix"/>
              </a:rPr>
              <a:t>Treap, Skip Lists, Red Black Tree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604238" y="6820366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692218" y="7274990"/>
            <a:ext cx="7311932" cy="1362725"/>
            <a:chOff x="0" y="0"/>
            <a:chExt cx="2180608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80608" cy="406400"/>
            </a:xfrm>
            <a:custGeom>
              <a:avLst/>
              <a:gdLst/>
              <a:ahLst/>
              <a:cxnLst/>
              <a:rect r="r" b="b" t="t" l="l"/>
              <a:pathLst>
                <a:path h="406400" w="2180608">
                  <a:moveTo>
                    <a:pt x="1977408" y="0"/>
                  </a:moveTo>
                  <a:cubicBezTo>
                    <a:pt x="2089632" y="0"/>
                    <a:pt x="2180608" y="90976"/>
                    <a:pt x="2180608" y="203200"/>
                  </a:cubicBezTo>
                  <a:cubicBezTo>
                    <a:pt x="2180608" y="315424"/>
                    <a:pt x="2089632" y="406400"/>
                    <a:pt x="197740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180608" cy="444500"/>
            </a:xfrm>
            <a:prstGeom prst="rect">
              <a:avLst/>
            </a:prstGeom>
          </p:spPr>
          <p:txBody>
            <a:bodyPr anchor="ctr" rtlCol="false" tIns="58172" lIns="58172" bIns="58172" rIns="58172"/>
            <a:lstStyle/>
            <a:p>
              <a:pPr algn="ctr">
                <a:lnSpc>
                  <a:spcPts val="160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896624" y="7280077"/>
            <a:ext cx="4523422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2924">
                <a:solidFill>
                  <a:srgbClr val="000000"/>
                </a:solidFill>
                <a:latin typeface="Public Sans"/>
              </a:rPr>
              <a:t>Dragomir Daria 152</a:t>
            </a:r>
          </a:p>
          <a:p>
            <a:pPr algn="l">
              <a:lnSpc>
                <a:spcPts val="3509"/>
              </a:lnSpc>
            </a:pPr>
            <a:r>
              <a:rPr lang="en-US" sz="2924">
                <a:solidFill>
                  <a:srgbClr val="000000"/>
                </a:solidFill>
                <a:latin typeface="Public Sans"/>
              </a:rPr>
              <a:t>Jilavu Izabela 151</a:t>
            </a:r>
          </a:p>
          <a:p>
            <a:pPr algn="l">
              <a:lnSpc>
                <a:spcPts val="3509"/>
              </a:lnSpc>
            </a:pPr>
            <a:r>
              <a:rPr lang="en-US" sz="2924">
                <a:solidFill>
                  <a:srgbClr val="000000"/>
                </a:solidFill>
                <a:latin typeface="Public Sans"/>
              </a:rPr>
              <a:t>Pascaru Alexandru 151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334322" y="7645766"/>
            <a:ext cx="774811" cy="752271"/>
          </a:xfrm>
          <a:custGeom>
            <a:avLst/>
            <a:gdLst/>
            <a:ahLst/>
            <a:cxnLst/>
            <a:rect r="r" b="b" t="t" l="l"/>
            <a:pathLst>
              <a:path h="752271" w="774811">
                <a:moveTo>
                  <a:pt x="0" y="0"/>
                </a:moveTo>
                <a:lnTo>
                  <a:pt x="774811" y="0"/>
                </a:lnTo>
                <a:lnTo>
                  <a:pt x="774811" y="752272"/>
                </a:lnTo>
                <a:lnTo>
                  <a:pt x="0" y="75227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0" y="9052698"/>
            <a:ext cx="18288000" cy="1234302"/>
            <a:chOff x="0" y="0"/>
            <a:chExt cx="24384000" cy="1645736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4384000" cy="1645736"/>
              <a:chOff x="0" y="0"/>
              <a:chExt cx="4816593" cy="32508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816592" cy="325084"/>
              </a:xfrm>
              <a:custGeom>
                <a:avLst/>
                <a:gdLst/>
                <a:ahLst/>
                <a:cxnLst/>
                <a:rect r="r" b="b" t="t" l="l"/>
                <a:pathLst>
                  <a:path h="32508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325084"/>
                    </a:lnTo>
                    <a:lnTo>
                      <a:pt x="0" y="325084"/>
                    </a:lnTo>
                    <a:close/>
                  </a:path>
                </a:pathLst>
              </a:custGeom>
              <a:solidFill>
                <a:srgbClr val="CCCCCC"/>
              </a:solidFill>
              <a:ln w="95250" cap="sq">
                <a:solidFill>
                  <a:srgbClr val="CCCCCC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4816593" cy="36318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316552" y="286517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474997" y="436533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2" y="0"/>
                  </a:lnTo>
                  <a:lnTo>
                    <a:pt x="755812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897443" y="318086"/>
              <a:ext cx="1076085" cy="1009564"/>
            </a:xfrm>
            <a:custGeom>
              <a:avLst/>
              <a:gdLst/>
              <a:ahLst/>
              <a:cxnLst/>
              <a:rect r="r" b="b" t="t" l="l"/>
              <a:pathLst>
                <a:path h="1009564" w="1076085">
                  <a:moveTo>
                    <a:pt x="0" y="0"/>
                  </a:moveTo>
                  <a:lnTo>
                    <a:pt x="1076085" y="0"/>
                  </a:lnTo>
                  <a:lnTo>
                    <a:pt x="1076085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3194335" y="366127"/>
              <a:ext cx="883585" cy="913481"/>
            </a:xfrm>
            <a:custGeom>
              <a:avLst/>
              <a:gdLst/>
              <a:ahLst/>
              <a:cxnLst/>
              <a:rect r="r" b="b" t="t" l="l"/>
              <a:pathLst>
                <a:path h="913481" w="883585">
                  <a:moveTo>
                    <a:pt x="0" y="0"/>
                  </a:moveTo>
                  <a:lnTo>
                    <a:pt x="883585" y="0"/>
                  </a:lnTo>
                  <a:lnTo>
                    <a:pt x="883585" y="913481"/>
                  </a:lnTo>
                  <a:lnTo>
                    <a:pt x="0" y="913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5416372" y="377368"/>
              <a:ext cx="890999" cy="890999"/>
            </a:xfrm>
            <a:custGeom>
              <a:avLst/>
              <a:gdLst/>
              <a:ahLst/>
              <a:cxnLst/>
              <a:rect r="r" b="b" t="t" l="l"/>
              <a:pathLst>
                <a:path h="890999" w="890999">
                  <a:moveTo>
                    <a:pt x="0" y="0"/>
                  </a:moveTo>
                  <a:lnTo>
                    <a:pt x="890999" y="0"/>
                  </a:lnTo>
                  <a:lnTo>
                    <a:pt x="890999" y="890999"/>
                  </a:lnTo>
                  <a:lnTo>
                    <a:pt x="0" y="890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4298727" y="342107"/>
              <a:ext cx="896838" cy="961522"/>
            </a:xfrm>
            <a:custGeom>
              <a:avLst/>
              <a:gdLst/>
              <a:ahLst/>
              <a:cxnLst/>
              <a:rect r="r" b="b" t="t" l="l"/>
              <a:pathLst>
                <a:path h="961522" w="896838">
                  <a:moveTo>
                    <a:pt x="0" y="0"/>
                  </a:moveTo>
                  <a:lnTo>
                    <a:pt x="896838" y="0"/>
                  </a:lnTo>
                  <a:lnTo>
                    <a:pt x="896838" y="961522"/>
                  </a:lnTo>
                  <a:lnTo>
                    <a:pt x="0" y="961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6502778" y="318086"/>
              <a:ext cx="1207087" cy="1009564"/>
            </a:xfrm>
            <a:custGeom>
              <a:avLst/>
              <a:gdLst/>
              <a:ahLst/>
              <a:cxnLst/>
              <a:rect r="r" b="b" t="t" l="l"/>
              <a:pathLst>
                <a:path h="1009564" w="1207087">
                  <a:moveTo>
                    <a:pt x="0" y="0"/>
                  </a:moveTo>
                  <a:lnTo>
                    <a:pt x="1207088" y="0"/>
                  </a:lnTo>
                  <a:lnTo>
                    <a:pt x="1207088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22163171" y="429379"/>
              <a:ext cx="1562297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Retropix"/>
                </a:rPr>
                <a:t>11:11PM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6773447" y="2991016"/>
            <a:ext cx="808959" cy="782484"/>
          </a:xfrm>
          <a:custGeom>
            <a:avLst/>
            <a:gdLst/>
            <a:ahLst/>
            <a:cxnLst/>
            <a:rect r="r" b="b" t="t" l="l"/>
            <a:pathLst>
              <a:path h="782484" w="808959">
                <a:moveTo>
                  <a:pt x="0" y="0"/>
                </a:moveTo>
                <a:lnTo>
                  <a:pt x="808959" y="0"/>
                </a:lnTo>
                <a:lnTo>
                  <a:pt x="808959" y="782484"/>
                </a:lnTo>
                <a:lnTo>
                  <a:pt x="0" y="782484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56685" y="0"/>
            <a:ext cx="23466005" cy="795781"/>
            <a:chOff x="0" y="0"/>
            <a:chExt cx="31288006" cy="1061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Skip Lists Skip Lists Skip Lists Skip Lists Skip Lists Skip Lists Skip Lists Skip Lists Skip Lists Skip Lists Skip Lists Skip Lists Skip Lists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589002" y="9491219"/>
            <a:ext cx="23466005" cy="795781"/>
            <a:chOff x="0" y="0"/>
            <a:chExt cx="31288006" cy="106104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Skip Lists Skip Lists Skip Lists Skip Lists Skip Lists Skip Lists Skip Lists Skip Lists Skip Lists Skip Lists Skip Lists Skip Lists Skip Lists</a:t>
              </a:r>
              <a:r>
                <a:rPr lang="en-US" sz="2499">
                  <a:solidFill>
                    <a:srgbClr val="FFFFFF"/>
                  </a:solidFill>
                  <a:latin typeface="Retropix"/>
                </a:rPr>
                <a:t>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1611058"/>
            <a:ext cx="8835784" cy="7064885"/>
          </a:xfrm>
          <a:custGeom>
            <a:avLst/>
            <a:gdLst/>
            <a:ahLst/>
            <a:cxnLst/>
            <a:rect r="r" b="b" t="t" l="l"/>
            <a:pathLst>
              <a:path h="7064885" w="8835784">
                <a:moveTo>
                  <a:pt x="0" y="0"/>
                </a:moveTo>
                <a:lnTo>
                  <a:pt x="8835784" y="0"/>
                </a:lnTo>
                <a:lnTo>
                  <a:pt x="8835784" y="7064884"/>
                </a:lnTo>
                <a:lnTo>
                  <a:pt x="0" y="7064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61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276317" y="1611058"/>
            <a:ext cx="8722740" cy="7064885"/>
          </a:xfrm>
          <a:custGeom>
            <a:avLst/>
            <a:gdLst/>
            <a:ahLst/>
            <a:cxnLst/>
            <a:rect r="r" b="b" t="t" l="l"/>
            <a:pathLst>
              <a:path h="7064885" w="8722740">
                <a:moveTo>
                  <a:pt x="0" y="0"/>
                </a:moveTo>
                <a:lnTo>
                  <a:pt x="8722740" y="0"/>
                </a:lnTo>
                <a:lnTo>
                  <a:pt x="8722740" y="7064884"/>
                </a:lnTo>
                <a:lnTo>
                  <a:pt x="0" y="7064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7991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56685" y="0"/>
            <a:ext cx="23466005" cy="795781"/>
            <a:chOff x="0" y="0"/>
            <a:chExt cx="31288006" cy="1061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Skip Lists Skip Lists Skip Lists Skip Lists Skip Lists Skip Lists Skip Lists Skip Lists Skip Lists Skip Lists Skip Lists Skip Lists Skip Lists</a:t>
              </a:r>
              <a:r>
                <a:rPr lang="en-US" sz="2499">
                  <a:solidFill>
                    <a:srgbClr val="FFFFFF"/>
                  </a:solidFill>
                  <a:latin typeface="Retropix"/>
                </a:rPr>
                <a:t>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589002" y="9491219"/>
            <a:ext cx="23466005" cy="795781"/>
            <a:chOff x="0" y="0"/>
            <a:chExt cx="31288006" cy="106104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Skip Lists Skip Lists Skip Lists Skip Lists Skip Lists Skip Lists Skip Lists Skip Lists Skip Lists Skip Lists Skip Lists Skip Lists Skip Lists</a:t>
              </a:r>
              <a:r>
                <a:rPr lang="en-US" sz="2499">
                  <a:solidFill>
                    <a:srgbClr val="FFFFFF"/>
                  </a:solidFill>
                  <a:latin typeface="Retropix"/>
                </a:rPr>
                <a:t>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197202" y="1433401"/>
            <a:ext cx="9893597" cy="7420197"/>
          </a:xfrm>
          <a:custGeom>
            <a:avLst/>
            <a:gdLst/>
            <a:ahLst/>
            <a:cxnLst/>
            <a:rect r="r" b="b" t="t" l="l"/>
            <a:pathLst>
              <a:path h="7420197" w="9893597">
                <a:moveTo>
                  <a:pt x="0" y="0"/>
                </a:moveTo>
                <a:lnTo>
                  <a:pt x="9893596" y="0"/>
                </a:lnTo>
                <a:lnTo>
                  <a:pt x="9893596" y="7420198"/>
                </a:lnTo>
                <a:lnTo>
                  <a:pt x="0" y="7420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42084" y="838621"/>
            <a:ext cx="6862132" cy="6862132"/>
            <a:chOff x="0" y="0"/>
            <a:chExt cx="9149510" cy="9149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494484" y="991021"/>
            <a:ext cx="6862132" cy="6862132"/>
            <a:chOff x="0" y="0"/>
            <a:chExt cx="9149510" cy="91495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646884" y="1143421"/>
            <a:ext cx="6862132" cy="6862132"/>
            <a:chOff x="0" y="0"/>
            <a:chExt cx="9149510" cy="91495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799284" y="1295821"/>
            <a:ext cx="6862132" cy="6862132"/>
            <a:chOff x="0" y="0"/>
            <a:chExt cx="9149510" cy="91495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Retropix"/>
                </a:rPr>
                <a:t>Next_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8211834" y="8432899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0572750" y="3123261"/>
            <a:ext cx="7315200" cy="3584067"/>
          </a:xfrm>
          <a:custGeom>
            <a:avLst/>
            <a:gdLst/>
            <a:ahLst/>
            <a:cxnLst/>
            <a:rect r="r" b="b" t="t" l="l"/>
            <a:pathLst>
              <a:path h="3584067" w="7315200">
                <a:moveTo>
                  <a:pt x="0" y="0"/>
                </a:moveTo>
                <a:lnTo>
                  <a:pt x="7315200" y="0"/>
                </a:lnTo>
                <a:lnTo>
                  <a:pt x="7315200" y="3584067"/>
                </a:lnTo>
                <a:lnTo>
                  <a:pt x="0" y="358406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733359" y="449684"/>
            <a:ext cx="7720843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Red Black Tree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37414" y="1846163"/>
            <a:ext cx="10022409" cy="6577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4569" indent="-262284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Public Sans"/>
              </a:rPr>
              <a:t>Structură de date de tip </a:t>
            </a:r>
            <a:r>
              <a:rPr lang="en-US" sz="2429">
                <a:solidFill>
                  <a:srgbClr val="000000"/>
                </a:solidFill>
                <a:latin typeface="Public Sans Bold"/>
              </a:rPr>
              <a:t>arbore binar de căutare echilibrat ABCE. </a:t>
            </a:r>
          </a:p>
          <a:p>
            <a:pPr algn="l">
              <a:lnSpc>
                <a:spcPts val="1260"/>
              </a:lnSpc>
            </a:pPr>
          </a:p>
          <a:p>
            <a:pPr algn="l">
              <a:lnSpc>
                <a:spcPts val="3401"/>
              </a:lnSpc>
            </a:pPr>
            <a:r>
              <a:rPr lang="en-US" sz="2429">
                <a:solidFill>
                  <a:srgbClr val="000000"/>
                </a:solidFill>
                <a:latin typeface="Public Sans Bold"/>
              </a:rPr>
              <a:t>Caracteristici</a:t>
            </a:r>
            <a:r>
              <a:rPr lang="en-US" sz="2429">
                <a:solidFill>
                  <a:srgbClr val="000000"/>
                </a:solidFill>
                <a:latin typeface="Public Sans"/>
              </a:rPr>
              <a:t>:</a:t>
            </a:r>
          </a:p>
          <a:p>
            <a:pPr algn="l" marL="524569" indent="-262284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Public Sans"/>
              </a:rPr>
              <a:t>Noduri colorate: Fiecare nod este marcat ca fiind roșu sau negru.</a:t>
            </a:r>
          </a:p>
          <a:p>
            <a:pPr algn="l" marL="524569" indent="-262284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Public Sans"/>
              </a:rPr>
              <a:t>Reguli de colorare: Se asigură că arborele rămâne echilibrat:</a:t>
            </a:r>
          </a:p>
          <a:p>
            <a:pPr algn="l">
              <a:lnSpc>
                <a:spcPts val="3401"/>
              </a:lnSpc>
            </a:pPr>
            <a:r>
              <a:rPr lang="en-US" sz="2429">
                <a:solidFill>
                  <a:srgbClr val="000000"/>
                </a:solidFill>
                <a:latin typeface="Public Sans"/>
              </a:rPr>
              <a:t>-Rădăcina este întotdeauna neagră.</a:t>
            </a:r>
          </a:p>
          <a:p>
            <a:pPr algn="l">
              <a:lnSpc>
                <a:spcPts val="3401"/>
              </a:lnSpc>
            </a:pPr>
            <a:r>
              <a:rPr lang="en-US" sz="2429">
                <a:solidFill>
                  <a:srgbClr val="000000"/>
                </a:solidFill>
                <a:latin typeface="Public Sans"/>
              </a:rPr>
              <a:t>-Nicio cale de la rădăcină la un nod frunză nu poate avea două noduri roșii consecutive (niciun drum nu poate avea doua noduri roșii în serie).</a:t>
            </a:r>
          </a:p>
          <a:p>
            <a:pPr algn="l">
              <a:lnSpc>
                <a:spcPts val="3401"/>
              </a:lnSpc>
            </a:pPr>
            <a:r>
              <a:rPr lang="en-US" sz="2429">
                <a:solidFill>
                  <a:srgbClr val="000000"/>
                </a:solidFill>
                <a:latin typeface="Public Sans"/>
              </a:rPr>
              <a:t>-Toate căile simple de la orice nod până la orice frunză trebuie să conțină același număr de noduri negre.</a:t>
            </a:r>
          </a:p>
          <a:p>
            <a:pPr algn="l" marL="524569" indent="-262284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Public Sans"/>
              </a:rPr>
              <a:t>Operații eficiente: Red-black trees sunt proiectati pentru a menține adâncimea arborelui într-un interval logaritmic =&gt; operațiile de căutare, inserție și ștergere sunt eficiente.</a:t>
            </a:r>
          </a:p>
          <a:p>
            <a:pPr algn="l">
              <a:lnSpc>
                <a:spcPts val="3401"/>
              </a:lnSpc>
            </a:pPr>
          </a:p>
          <a:p>
            <a:pPr algn="l">
              <a:lnSpc>
                <a:spcPts val="34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Retropix"/>
                </a:rPr>
                <a:t>Next_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849533" y="8510324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33359" y="583034"/>
            <a:ext cx="6326630" cy="9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Public Sans"/>
              </a:rPr>
              <a:t>Caracteristici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8367" y="1733142"/>
            <a:ext cx="8504323" cy="424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1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41940" y="2100053"/>
            <a:ext cx="16028879" cy="522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Public Sans"/>
              </a:rPr>
              <a:t>Situatiile în care se folosesc Red Black Trees:</a:t>
            </a:r>
          </a:p>
          <a:p>
            <a:pPr algn="l" marL="582928" indent="-291464" lvl="1">
              <a:lnSpc>
                <a:spcPts val="3779"/>
              </a:lnSpc>
              <a:buAutoNum type="arabicPeriod" startAt="1"/>
            </a:pPr>
            <a:r>
              <a:rPr lang="en-US" sz="2699">
                <a:solidFill>
                  <a:srgbClr val="000000"/>
                </a:solidFill>
                <a:latin typeface="Public Sans Bold"/>
              </a:rPr>
              <a:t>Structuri de date bazate pe arbore</a:t>
            </a:r>
            <a:r>
              <a:rPr lang="en-US" sz="2699">
                <a:solidFill>
                  <a:srgbClr val="000000"/>
                </a:solidFill>
                <a:latin typeface="Public Sans"/>
              </a:rPr>
              <a:t>:  cum ar fi multe dicționare și seturi din limbajele de programare standard (în C++ STL, setul și harta sunt  implementate folosind red-black trees).</a:t>
            </a:r>
          </a:p>
          <a:p>
            <a:pPr algn="l" marL="582928" indent="-291464" lvl="1">
              <a:lnSpc>
                <a:spcPts val="3779"/>
              </a:lnSpc>
              <a:buAutoNum type="arabicPeriod" startAt="1"/>
            </a:pPr>
            <a:r>
              <a:rPr lang="en-US" sz="2699">
                <a:solidFill>
                  <a:srgbClr val="000000"/>
                </a:solidFill>
                <a:latin typeface="Public Sans Bold"/>
              </a:rPr>
              <a:t>Baze de date</a:t>
            </a:r>
            <a:r>
              <a:rPr lang="en-US" sz="2699">
                <a:solidFill>
                  <a:srgbClr val="000000"/>
                </a:solidFill>
                <a:latin typeface="Public Sans"/>
              </a:rPr>
              <a:t>: Red-black trees sunt folositi în anumite sisteme de baze de date pentru a optimiza operațiile de căutare și inserție.</a:t>
            </a:r>
          </a:p>
          <a:p>
            <a:pPr algn="l" marL="582928" indent="-291464" lvl="1">
              <a:lnSpc>
                <a:spcPts val="3779"/>
              </a:lnSpc>
              <a:buAutoNum type="arabicPeriod" startAt="1"/>
            </a:pPr>
            <a:r>
              <a:rPr lang="en-US" sz="2699">
                <a:solidFill>
                  <a:srgbClr val="000000"/>
                </a:solidFill>
                <a:latin typeface="Public Sans Bold"/>
              </a:rPr>
              <a:t>Algoritmi de căutare și sortare</a:t>
            </a:r>
            <a:r>
              <a:rPr lang="en-US" sz="2699">
                <a:solidFill>
                  <a:srgbClr val="000000"/>
                </a:solidFill>
                <a:latin typeface="Public Sans"/>
              </a:rPr>
              <a:t>: În diversi algoritmi care necesită o structură de date echilibrată.</a:t>
            </a:r>
          </a:p>
          <a:p>
            <a:pPr algn="l" marL="582928" indent="-291464" lvl="1">
              <a:lnSpc>
                <a:spcPts val="3779"/>
              </a:lnSpc>
              <a:buAutoNum type="arabicPeriod" startAt="1"/>
            </a:pPr>
            <a:r>
              <a:rPr lang="en-US" sz="2699">
                <a:solidFill>
                  <a:srgbClr val="000000"/>
                </a:solidFill>
                <a:latin typeface="Public Sans Bold"/>
              </a:rPr>
              <a:t>Aplicații de memorie cache</a:t>
            </a:r>
            <a:r>
              <a:rPr lang="en-US" sz="2699">
                <a:solidFill>
                  <a:srgbClr val="000000"/>
                </a:solidFill>
                <a:latin typeface="Public Sans"/>
              </a:rPr>
              <a:t>: În sistemele de memorie cache, red-black trees sunt folositi pentru a gestiona și accesa rapid datele stocate în cache.</a:t>
            </a:r>
          </a:p>
          <a:p>
            <a:pPr algn="l" marL="582928" indent="-291464" lvl="1">
              <a:lnSpc>
                <a:spcPts val="3779"/>
              </a:lnSpc>
              <a:buAutoNum type="arabicPeriod" startAt="1"/>
            </a:pPr>
            <a:r>
              <a:rPr lang="en-US" sz="2699">
                <a:solidFill>
                  <a:srgbClr val="000000"/>
                </a:solidFill>
                <a:latin typeface="Public Sans Bold"/>
              </a:rPr>
              <a:t>Sisteme de fișiere și structuri de directoare</a:t>
            </a:r>
            <a:r>
              <a:rPr lang="en-US" sz="2699">
                <a:solidFill>
                  <a:srgbClr val="000000"/>
                </a:solidFill>
                <a:latin typeface="Public Sans"/>
              </a:rPr>
              <a:t>: pentru a organiza și accesa rapid fișierele și directoarele în anumite sisteme de fișiere și structuri de directoare.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56685" y="0"/>
            <a:ext cx="23466005" cy="795781"/>
            <a:chOff x="0" y="0"/>
            <a:chExt cx="31288006" cy="1061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Red Black Tree Red Black Tree Red Black Tree Red Black Tree Red Black Tree Red Black Tree Red Black Tree Red Black Tree Red Black Tree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589002" y="9491219"/>
            <a:ext cx="23466005" cy="795781"/>
            <a:chOff x="0" y="0"/>
            <a:chExt cx="31288006" cy="106104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Red Black Tree Red Black Tree Red Black Tree Red Black Tree Red Black Tree Red Black Tree Red Black Tree Red Black Tree Red Black Tree</a:t>
              </a:r>
              <a:r>
                <a:rPr lang="en-US" sz="2499">
                  <a:solidFill>
                    <a:srgbClr val="FFFFFF"/>
                  </a:solidFill>
                  <a:latin typeface="Retropix"/>
                </a:rPr>
                <a:t>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0014" y="1625577"/>
            <a:ext cx="8776738" cy="7035847"/>
          </a:xfrm>
          <a:custGeom>
            <a:avLst/>
            <a:gdLst/>
            <a:ahLst/>
            <a:cxnLst/>
            <a:rect r="r" b="b" t="t" l="l"/>
            <a:pathLst>
              <a:path h="7035847" w="8776738">
                <a:moveTo>
                  <a:pt x="0" y="0"/>
                </a:moveTo>
                <a:lnTo>
                  <a:pt x="8776738" y="0"/>
                </a:lnTo>
                <a:lnTo>
                  <a:pt x="8776738" y="7035846"/>
                </a:lnTo>
                <a:lnTo>
                  <a:pt x="0" y="7035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7" t="0" r="-5598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654188" y="1625577"/>
            <a:ext cx="8512536" cy="7035847"/>
          </a:xfrm>
          <a:custGeom>
            <a:avLst/>
            <a:gdLst/>
            <a:ahLst/>
            <a:cxnLst/>
            <a:rect r="r" b="b" t="t" l="l"/>
            <a:pathLst>
              <a:path h="7035847" w="8512536">
                <a:moveTo>
                  <a:pt x="0" y="0"/>
                </a:moveTo>
                <a:lnTo>
                  <a:pt x="8512536" y="0"/>
                </a:lnTo>
                <a:lnTo>
                  <a:pt x="8512536" y="7035846"/>
                </a:lnTo>
                <a:lnTo>
                  <a:pt x="0" y="70358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35" t="0" r="-7967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56685" y="0"/>
            <a:ext cx="23466005" cy="795781"/>
            <a:chOff x="0" y="0"/>
            <a:chExt cx="31288006" cy="1061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Red Black Tree Red Black Tree Red Black Tree Red Black Tree Red Black Tree Red Black Tree Red Black Tree Red Black Tree Red Black Tree</a:t>
              </a:r>
              <a:r>
                <a:rPr lang="en-US" sz="2499">
                  <a:solidFill>
                    <a:srgbClr val="FFFFFF"/>
                  </a:solidFill>
                  <a:latin typeface="Retropix"/>
                </a:rPr>
                <a:t>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589002" y="9491219"/>
            <a:ext cx="23466005" cy="795781"/>
            <a:chOff x="0" y="0"/>
            <a:chExt cx="31288006" cy="106104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Red Black Tree Red Black Tree Red Black Tree Red Black Tree Red Black Tree Red Black Tree Red Black Tree Red Black Tree Red Black Tree</a:t>
              </a:r>
              <a:r>
                <a:rPr lang="en-US" sz="2499">
                  <a:solidFill>
                    <a:srgbClr val="FFFFFF"/>
                  </a:solidFill>
                  <a:latin typeface="Retropix"/>
                </a:rPr>
                <a:t>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54218" y="1616533"/>
            <a:ext cx="8632776" cy="7053934"/>
          </a:xfrm>
          <a:custGeom>
            <a:avLst/>
            <a:gdLst/>
            <a:ahLst/>
            <a:cxnLst/>
            <a:rect r="r" b="b" t="t" l="l"/>
            <a:pathLst>
              <a:path h="7053934" w="8632776">
                <a:moveTo>
                  <a:pt x="0" y="0"/>
                </a:moveTo>
                <a:lnTo>
                  <a:pt x="8632776" y="0"/>
                </a:lnTo>
                <a:lnTo>
                  <a:pt x="8632776" y="7053934"/>
                </a:lnTo>
                <a:lnTo>
                  <a:pt x="0" y="7053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7" t="0" r="-742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419847" y="1616533"/>
            <a:ext cx="8498878" cy="7053934"/>
          </a:xfrm>
          <a:custGeom>
            <a:avLst/>
            <a:gdLst/>
            <a:ahLst/>
            <a:cxnLst/>
            <a:rect r="r" b="b" t="t" l="l"/>
            <a:pathLst>
              <a:path h="7053934" w="8498878">
                <a:moveTo>
                  <a:pt x="0" y="0"/>
                </a:moveTo>
                <a:lnTo>
                  <a:pt x="8498878" y="0"/>
                </a:lnTo>
                <a:lnTo>
                  <a:pt x="8498878" y="7053934"/>
                </a:lnTo>
                <a:lnTo>
                  <a:pt x="0" y="70539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51" t="0" r="-9112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56685" y="0"/>
            <a:ext cx="23466005" cy="795781"/>
            <a:chOff x="0" y="0"/>
            <a:chExt cx="31288006" cy="1061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Red Black Tree Red Black Tree Red Black Tree Red Black Tree Red Black Tree Red Black Tree Red Black Tree Red Black Tree Red Black Tree</a:t>
              </a:r>
              <a:r>
                <a:rPr lang="en-US" sz="2499">
                  <a:solidFill>
                    <a:srgbClr val="FFFFFF"/>
                  </a:solidFill>
                  <a:latin typeface="Retropix"/>
                </a:rPr>
                <a:t>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589002" y="9491219"/>
            <a:ext cx="23466005" cy="795781"/>
            <a:chOff x="0" y="0"/>
            <a:chExt cx="31288006" cy="106104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Red Black Tree Red Black Tree Red Black Tree Red Black Tree Red Black Tree Red Black Tree Red Black Tree Red Black Tree Red Black Tree</a:t>
              </a:r>
              <a:r>
                <a:rPr lang="en-US" sz="2499">
                  <a:solidFill>
                    <a:srgbClr val="FFFFFF"/>
                  </a:solidFill>
                  <a:latin typeface="Retropix"/>
                </a:rPr>
                <a:t>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605347" y="1640272"/>
            <a:ext cx="9341941" cy="7006455"/>
          </a:xfrm>
          <a:custGeom>
            <a:avLst/>
            <a:gdLst/>
            <a:ahLst/>
            <a:cxnLst/>
            <a:rect r="r" b="b" t="t" l="l"/>
            <a:pathLst>
              <a:path h="7006455" w="9341941">
                <a:moveTo>
                  <a:pt x="0" y="0"/>
                </a:moveTo>
                <a:lnTo>
                  <a:pt x="9341940" y="0"/>
                </a:lnTo>
                <a:lnTo>
                  <a:pt x="9341940" y="7006456"/>
                </a:lnTo>
                <a:lnTo>
                  <a:pt x="0" y="7006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Retropix"/>
                </a:rPr>
                <a:t>Next_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849533" y="8510324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786942" y="881854"/>
            <a:ext cx="12714116" cy="7628470"/>
          </a:xfrm>
          <a:custGeom>
            <a:avLst/>
            <a:gdLst/>
            <a:ahLst/>
            <a:cxnLst/>
            <a:rect r="r" b="b" t="t" l="l"/>
            <a:pathLst>
              <a:path h="7628470" w="12714116">
                <a:moveTo>
                  <a:pt x="0" y="0"/>
                </a:moveTo>
                <a:lnTo>
                  <a:pt x="12714116" y="0"/>
                </a:lnTo>
                <a:lnTo>
                  <a:pt x="12714116" y="7628470"/>
                </a:lnTo>
                <a:lnTo>
                  <a:pt x="0" y="762847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786942" y="881854"/>
            <a:ext cx="12714116" cy="7628470"/>
          </a:xfrm>
          <a:custGeom>
            <a:avLst/>
            <a:gdLst/>
            <a:ahLst/>
            <a:cxnLst/>
            <a:rect r="r" b="b" t="t" l="l"/>
            <a:pathLst>
              <a:path h="7628470" w="12714116">
                <a:moveTo>
                  <a:pt x="0" y="0"/>
                </a:moveTo>
                <a:lnTo>
                  <a:pt x="12714116" y="0"/>
                </a:lnTo>
                <a:lnTo>
                  <a:pt x="12714116" y="7628470"/>
                </a:lnTo>
                <a:lnTo>
                  <a:pt x="0" y="762847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78367" y="1733142"/>
            <a:ext cx="8504323" cy="424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Retropix"/>
                </a:rPr>
                <a:t>Next_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849533" y="8510324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745690" y="832352"/>
            <a:ext cx="12796619" cy="7677972"/>
          </a:xfrm>
          <a:custGeom>
            <a:avLst/>
            <a:gdLst/>
            <a:ahLst/>
            <a:cxnLst/>
            <a:rect r="r" b="b" t="t" l="l"/>
            <a:pathLst>
              <a:path h="7677972" w="12796619">
                <a:moveTo>
                  <a:pt x="0" y="0"/>
                </a:moveTo>
                <a:lnTo>
                  <a:pt x="12796620" y="0"/>
                </a:lnTo>
                <a:lnTo>
                  <a:pt x="12796620" y="7677972"/>
                </a:lnTo>
                <a:lnTo>
                  <a:pt x="0" y="767797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78367" y="1733142"/>
            <a:ext cx="8504323" cy="424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Retropix"/>
                </a:rPr>
                <a:t>Next_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849533" y="8510324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786942" y="881854"/>
            <a:ext cx="12714116" cy="7628470"/>
          </a:xfrm>
          <a:custGeom>
            <a:avLst/>
            <a:gdLst/>
            <a:ahLst/>
            <a:cxnLst/>
            <a:rect r="r" b="b" t="t" l="l"/>
            <a:pathLst>
              <a:path h="7628470" w="12714116">
                <a:moveTo>
                  <a:pt x="0" y="0"/>
                </a:moveTo>
                <a:lnTo>
                  <a:pt x="12714116" y="0"/>
                </a:lnTo>
                <a:lnTo>
                  <a:pt x="12714116" y="7628470"/>
                </a:lnTo>
                <a:lnTo>
                  <a:pt x="0" y="762847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78367" y="1733142"/>
            <a:ext cx="8504323" cy="424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60400" y="838621"/>
            <a:ext cx="6862132" cy="6862132"/>
            <a:chOff x="0" y="0"/>
            <a:chExt cx="9149510" cy="9149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512800" y="991021"/>
            <a:ext cx="6862132" cy="6862132"/>
            <a:chOff x="0" y="0"/>
            <a:chExt cx="9149510" cy="91495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9665200" y="1143421"/>
            <a:ext cx="6862132" cy="6862132"/>
            <a:chOff x="0" y="0"/>
            <a:chExt cx="9149510" cy="91495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17600" y="1295821"/>
            <a:ext cx="6862132" cy="6862132"/>
            <a:chOff x="0" y="0"/>
            <a:chExt cx="9149510" cy="91495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Retropix"/>
                </a:rPr>
                <a:t>Next_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6817622" y="6875353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9968325" y="2371414"/>
            <a:ext cx="6336267" cy="5786540"/>
          </a:xfrm>
          <a:custGeom>
            <a:avLst/>
            <a:gdLst/>
            <a:ahLst/>
            <a:cxnLst/>
            <a:rect r="r" b="b" t="t" l="l"/>
            <a:pathLst>
              <a:path h="5786540" w="6336267">
                <a:moveTo>
                  <a:pt x="0" y="0"/>
                </a:moveTo>
                <a:lnTo>
                  <a:pt x="6336267" y="0"/>
                </a:lnTo>
                <a:lnTo>
                  <a:pt x="6336267" y="5786539"/>
                </a:lnTo>
                <a:lnTo>
                  <a:pt x="0" y="578653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-10704" t="0" r="-526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733359" y="449684"/>
            <a:ext cx="632663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Treap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37414" y="1762132"/>
            <a:ext cx="8504323" cy="5567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1"/>
              </a:lnSpc>
            </a:pPr>
            <a:r>
              <a:rPr lang="en-US" sz="2429">
                <a:solidFill>
                  <a:srgbClr val="000000"/>
                </a:solidFill>
                <a:latin typeface="Public Sans"/>
              </a:rPr>
              <a:t>•Structură de date arborescentă care menține simultan proprietatea de </a:t>
            </a:r>
            <a:r>
              <a:rPr lang="en-US" sz="2429" u="sng">
                <a:solidFill>
                  <a:srgbClr val="000000"/>
                </a:solidFill>
                <a:latin typeface="Public Sans Bold"/>
              </a:rPr>
              <a:t>arbore binar de căutare (ABC) </a:t>
            </a:r>
            <a:r>
              <a:rPr lang="en-US" sz="2429">
                <a:solidFill>
                  <a:srgbClr val="000000"/>
                </a:solidFill>
                <a:latin typeface="Public Sans"/>
              </a:rPr>
              <a:t>și cea de</a:t>
            </a:r>
            <a:r>
              <a:rPr lang="en-US" sz="2429" u="sng">
                <a:solidFill>
                  <a:srgbClr val="000000"/>
                </a:solidFill>
                <a:latin typeface="Public Sans Bold"/>
              </a:rPr>
              <a:t> max-heap</a:t>
            </a:r>
            <a:r>
              <a:rPr lang="en-US" sz="2429">
                <a:solidFill>
                  <a:srgbClr val="000000"/>
                </a:solidFill>
                <a:latin typeface="Public Sans"/>
              </a:rPr>
              <a:t>. </a:t>
            </a:r>
          </a:p>
          <a:p>
            <a:pPr algn="ctr">
              <a:lnSpc>
                <a:spcPts val="3401"/>
              </a:lnSpc>
            </a:pPr>
          </a:p>
          <a:p>
            <a:pPr algn="ctr" marL="524569" indent="-262284" lvl="1">
              <a:lnSpc>
                <a:spcPts val="3401"/>
              </a:lnSpc>
              <a:buAutoNum type="arabicPeriod" startAt="1"/>
            </a:pPr>
            <a:r>
              <a:rPr lang="en-US" sz="2429">
                <a:solidFill>
                  <a:srgbClr val="000000"/>
                </a:solidFill>
                <a:latin typeface="Public Sans Semi-Bold"/>
              </a:rPr>
              <a:t>Proprietatea de ordonare binară (binary search property)</a:t>
            </a:r>
            <a:r>
              <a:rPr lang="en-US" sz="2429">
                <a:solidFill>
                  <a:srgbClr val="000000"/>
                </a:solidFill>
                <a:latin typeface="Public Sans"/>
              </a:rPr>
              <a:t>: Fiecare nod are o valoare asociată, iar valorile din subarborele stâng sunt mai mici sau egale cu valoarea nodului părinte, iar cele din subarborele drept sunt mai mari sau egale.</a:t>
            </a:r>
          </a:p>
          <a:p>
            <a:pPr algn="ctr" marL="524569" indent="-262284" lvl="1">
              <a:lnSpc>
                <a:spcPts val="3401"/>
              </a:lnSpc>
              <a:buAutoNum type="arabicPeriod" startAt="1"/>
            </a:pPr>
            <a:r>
              <a:rPr lang="en-US" sz="2429">
                <a:solidFill>
                  <a:srgbClr val="000000"/>
                </a:solidFill>
                <a:latin typeface="Public Sans Semi-Bold"/>
              </a:rPr>
              <a:t>Proprietatea de prioritate (heap property)</a:t>
            </a:r>
            <a:r>
              <a:rPr lang="en-US" sz="2429">
                <a:solidFill>
                  <a:srgbClr val="000000"/>
                </a:solidFill>
                <a:latin typeface="Public Sans"/>
              </a:rPr>
              <a:t>: Fiecare nod are asociată o prioritate. Prioritățile sunt alese aleator sau într-un mod care păstrează structura de heap.</a:t>
            </a:r>
          </a:p>
          <a:p>
            <a:pPr algn="ctr">
              <a:lnSpc>
                <a:spcPts val="34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Retropix"/>
                </a:rPr>
                <a:t>Next_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849533" y="8510324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786942" y="881854"/>
            <a:ext cx="12714116" cy="7628470"/>
          </a:xfrm>
          <a:custGeom>
            <a:avLst/>
            <a:gdLst/>
            <a:ahLst/>
            <a:cxnLst/>
            <a:rect r="r" b="b" t="t" l="l"/>
            <a:pathLst>
              <a:path h="7628470" w="12714116">
                <a:moveTo>
                  <a:pt x="0" y="0"/>
                </a:moveTo>
                <a:lnTo>
                  <a:pt x="12714116" y="0"/>
                </a:lnTo>
                <a:lnTo>
                  <a:pt x="12714116" y="7628470"/>
                </a:lnTo>
                <a:lnTo>
                  <a:pt x="0" y="762847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786942" y="881854"/>
            <a:ext cx="12714116" cy="7628470"/>
          </a:xfrm>
          <a:custGeom>
            <a:avLst/>
            <a:gdLst/>
            <a:ahLst/>
            <a:cxnLst/>
            <a:rect r="r" b="b" t="t" l="l"/>
            <a:pathLst>
              <a:path h="7628470" w="12714116">
                <a:moveTo>
                  <a:pt x="0" y="0"/>
                </a:moveTo>
                <a:lnTo>
                  <a:pt x="12714116" y="0"/>
                </a:lnTo>
                <a:lnTo>
                  <a:pt x="12714116" y="7628470"/>
                </a:lnTo>
                <a:lnTo>
                  <a:pt x="0" y="762847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78367" y="1733142"/>
            <a:ext cx="8504323" cy="424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Retropix"/>
                </a:rPr>
                <a:t>Next_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849533" y="8510324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786942" y="881854"/>
            <a:ext cx="12714116" cy="7628470"/>
          </a:xfrm>
          <a:custGeom>
            <a:avLst/>
            <a:gdLst/>
            <a:ahLst/>
            <a:cxnLst/>
            <a:rect r="r" b="b" t="t" l="l"/>
            <a:pathLst>
              <a:path h="7628470" w="12714116">
                <a:moveTo>
                  <a:pt x="0" y="0"/>
                </a:moveTo>
                <a:lnTo>
                  <a:pt x="12714116" y="0"/>
                </a:lnTo>
                <a:lnTo>
                  <a:pt x="12714116" y="7628470"/>
                </a:lnTo>
                <a:lnTo>
                  <a:pt x="0" y="762847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786942" y="881854"/>
            <a:ext cx="12714116" cy="7628470"/>
          </a:xfrm>
          <a:custGeom>
            <a:avLst/>
            <a:gdLst/>
            <a:ahLst/>
            <a:cxnLst/>
            <a:rect r="r" b="b" t="t" l="l"/>
            <a:pathLst>
              <a:path h="7628470" w="12714116">
                <a:moveTo>
                  <a:pt x="0" y="0"/>
                </a:moveTo>
                <a:lnTo>
                  <a:pt x="12714116" y="0"/>
                </a:lnTo>
                <a:lnTo>
                  <a:pt x="12714116" y="7628470"/>
                </a:lnTo>
                <a:lnTo>
                  <a:pt x="0" y="762847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78367" y="1733142"/>
            <a:ext cx="8504323" cy="424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Retropix"/>
                </a:rPr>
                <a:t>Next_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849533" y="8510324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786942" y="881854"/>
            <a:ext cx="12714116" cy="7628470"/>
          </a:xfrm>
          <a:custGeom>
            <a:avLst/>
            <a:gdLst/>
            <a:ahLst/>
            <a:cxnLst/>
            <a:rect r="r" b="b" t="t" l="l"/>
            <a:pathLst>
              <a:path h="7628470" w="12714116">
                <a:moveTo>
                  <a:pt x="0" y="0"/>
                </a:moveTo>
                <a:lnTo>
                  <a:pt x="12714116" y="0"/>
                </a:lnTo>
                <a:lnTo>
                  <a:pt x="12714116" y="7628470"/>
                </a:lnTo>
                <a:lnTo>
                  <a:pt x="0" y="762847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786942" y="881854"/>
            <a:ext cx="12714116" cy="7628470"/>
          </a:xfrm>
          <a:custGeom>
            <a:avLst/>
            <a:gdLst/>
            <a:ahLst/>
            <a:cxnLst/>
            <a:rect r="r" b="b" t="t" l="l"/>
            <a:pathLst>
              <a:path h="7628470" w="12714116">
                <a:moveTo>
                  <a:pt x="0" y="0"/>
                </a:moveTo>
                <a:lnTo>
                  <a:pt x="12714116" y="0"/>
                </a:lnTo>
                <a:lnTo>
                  <a:pt x="12714116" y="7628470"/>
                </a:lnTo>
                <a:lnTo>
                  <a:pt x="0" y="762847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786942" y="881854"/>
            <a:ext cx="12714116" cy="7628470"/>
          </a:xfrm>
          <a:custGeom>
            <a:avLst/>
            <a:gdLst/>
            <a:ahLst/>
            <a:cxnLst/>
            <a:rect r="r" b="b" t="t" l="l"/>
            <a:pathLst>
              <a:path h="7628470" w="12714116">
                <a:moveTo>
                  <a:pt x="0" y="0"/>
                </a:moveTo>
                <a:lnTo>
                  <a:pt x="12714116" y="0"/>
                </a:lnTo>
                <a:lnTo>
                  <a:pt x="12714116" y="7628470"/>
                </a:lnTo>
                <a:lnTo>
                  <a:pt x="0" y="762847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78367" y="1733142"/>
            <a:ext cx="8504323" cy="424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Retropix"/>
                </a:rPr>
                <a:t>Next_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849533" y="8510324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786942" y="881854"/>
            <a:ext cx="12714116" cy="7628470"/>
          </a:xfrm>
          <a:custGeom>
            <a:avLst/>
            <a:gdLst/>
            <a:ahLst/>
            <a:cxnLst/>
            <a:rect r="r" b="b" t="t" l="l"/>
            <a:pathLst>
              <a:path h="7628470" w="12714116">
                <a:moveTo>
                  <a:pt x="0" y="0"/>
                </a:moveTo>
                <a:lnTo>
                  <a:pt x="12714116" y="0"/>
                </a:lnTo>
                <a:lnTo>
                  <a:pt x="12714116" y="7628470"/>
                </a:lnTo>
                <a:lnTo>
                  <a:pt x="0" y="762847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786942" y="881854"/>
            <a:ext cx="12714116" cy="7628470"/>
          </a:xfrm>
          <a:custGeom>
            <a:avLst/>
            <a:gdLst/>
            <a:ahLst/>
            <a:cxnLst/>
            <a:rect r="r" b="b" t="t" l="l"/>
            <a:pathLst>
              <a:path h="7628470" w="12714116">
                <a:moveTo>
                  <a:pt x="0" y="0"/>
                </a:moveTo>
                <a:lnTo>
                  <a:pt x="12714116" y="0"/>
                </a:lnTo>
                <a:lnTo>
                  <a:pt x="12714116" y="7628470"/>
                </a:lnTo>
                <a:lnTo>
                  <a:pt x="0" y="762847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786942" y="881854"/>
            <a:ext cx="12714116" cy="7628470"/>
          </a:xfrm>
          <a:custGeom>
            <a:avLst/>
            <a:gdLst/>
            <a:ahLst/>
            <a:cxnLst/>
            <a:rect r="r" b="b" t="t" l="l"/>
            <a:pathLst>
              <a:path h="7628470" w="12714116">
                <a:moveTo>
                  <a:pt x="0" y="0"/>
                </a:moveTo>
                <a:lnTo>
                  <a:pt x="12714116" y="0"/>
                </a:lnTo>
                <a:lnTo>
                  <a:pt x="12714116" y="7628470"/>
                </a:lnTo>
                <a:lnTo>
                  <a:pt x="0" y="762847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786942" y="881854"/>
            <a:ext cx="12714116" cy="7628470"/>
          </a:xfrm>
          <a:custGeom>
            <a:avLst/>
            <a:gdLst/>
            <a:ahLst/>
            <a:cxnLst/>
            <a:rect r="r" b="b" t="t" l="l"/>
            <a:pathLst>
              <a:path h="7628470" w="12714116">
                <a:moveTo>
                  <a:pt x="0" y="0"/>
                </a:moveTo>
                <a:lnTo>
                  <a:pt x="12714116" y="0"/>
                </a:lnTo>
                <a:lnTo>
                  <a:pt x="12714116" y="7628470"/>
                </a:lnTo>
                <a:lnTo>
                  <a:pt x="0" y="7628470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78367" y="1733142"/>
            <a:ext cx="8504323" cy="424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51798" y="6727729"/>
            <a:ext cx="7151220" cy="2327397"/>
          </a:xfrm>
          <a:custGeom>
            <a:avLst/>
            <a:gdLst/>
            <a:ahLst/>
            <a:cxnLst/>
            <a:rect r="r" b="b" t="t" l="l"/>
            <a:pathLst>
              <a:path h="2327397" w="7151220">
                <a:moveTo>
                  <a:pt x="0" y="0"/>
                </a:moveTo>
                <a:lnTo>
                  <a:pt x="7151219" y="0"/>
                </a:lnTo>
                <a:lnTo>
                  <a:pt x="7151219" y="2327397"/>
                </a:lnTo>
                <a:lnTo>
                  <a:pt x="0" y="232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77168" y="1724416"/>
            <a:ext cx="4364264" cy="8728529"/>
          </a:xfrm>
          <a:custGeom>
            <a:avLst/>
            <a:gdLst/>
            <a:ahLst/>
            <a:cxnLst/>
            <a:rect r="r" b="b" t="t" l="l"/>
            <a:pathLst>
              <a:path h="8728529" w="4364264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33126" y="0"/>
            <a:ext cx="3684917" cy="3684917"/>
          </a:xfrm>
          <a:custGeom>
            <a:avLst/>
            <a:gdLst/>
            <a:ahLst/>
            <a:cxnLst/>
            <a:rect r="r" b="b" t="t" l="l"/>
            <a:pathLst>
              <a:path h="3684917" w="3684917">
                <a:moveTo>
                  <a:pt x="0" y="0"/>
                </a:moveTo>
                <a:lnTo>
                  <a:pt x="3684918" y="0"/>
                </a:lnTo>
                <a:lnTo>
                  <a:pt x="3684918" y="3684917"/>
                </a:lnTo>
                <a:lnTo>
                  <a:pt x="0" y="36849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3812" y="-5528151"/>
            <a:ext cx="4364264" cy="8728529"/>
          </a:xfrm>
          <a:custGeom>
            <a:avLst/>
            <a:gdLst/>
            <a:ahLst/>
            <a:cxnLst/>
            <a:rect r="r" b="b" t="t" l="l"/>
            <a:pathLst>
              <a:path h="8728529" w="4364264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43210" y="2152891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05944" y="2391347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58123" y="2643525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3"/>
                </a:lnTo>
                <a:lnTo>
                  <a:pt x="0" y="52479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27848" y="2909472"/>
            <a:ext cx="581810" cy="581810"/>
          </a:xfrm>
          <a:custGeom>
            <a:avLst/>
            <a:gdLst/>
            <a:ahLst/>
            <a:cxnLst/>
            <a:rect r="r" b="b" t="t" l="l"/>
            <a:pathLst>
              <a:path h="581810" w="581810">
                <a:moveTo>
                  <a:pt x="0" y="0"/>
                </a:moveTo>
                <a:lnTo>
                  <a:pt x="581810" y="0"/>
                </a:lnTo>
                <a:lnTo>
                  <a:pt x="581810" y="581811"/>
                </a:lnTo>
                <a:lnTo>
                  <a:pt x="0" y="5818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48391" y="7478728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569053" y="2909472"/>
            <a:ext cx="613646" cy="613646"/>
          </a:xfrm>
          <a:custGeom>
            <a:avLst/>
            <a:gdLst/>
            <a:ahLst/>
            <a:cxnLst/>
            <a:rect r="r" b="b" t="t" l="l"/>
            <a:pathLst>
              <a:path h="613646" w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72626" y="1323946"/>
            <a:ext cx="1658982" cy="4147456"/>
            <a:chOff x="0" y="0"/>
            <a:chExt cx="2211976" cy="55299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05988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05988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105988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05988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105988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84474" y="4613333"/>
              <a:ext cx="749016" cy="727227"/>
            </a:xfrm>
            <a:custGeom>
              <a:avLst/>
              <a:gdLst/>
              <a:ahLst/>
              <a:cxnLst/>
              <a:rect r="r" b="b" t="t" l="l"/>
              <a:pathLst>
                <a:path h="727227" w="749016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045617" y="8444541"/>
            <a:ext cx="3684917" cy="3684917"/>
          </a:xfrm>
          <a:custGeom>
            <a:avLst/>
            <a:gdLst/>
            <a:ahLst/>
            <a:cxnLst/>
            <a:rect r="r" b="b" t="t" l="l"/>
            <a:pathLst>
              <a:path h="3684917" w="3684917">
                <a:moveTo>
                  <a:pt x="0" y="0"/>
                </a:moveTo>
                <a:lnTo>
                  <a:pt x="3684918" y="0"/>
                </a:lnTo>
                <a:lnTo>
                  <a:pt x="3684918" y="3684918"/>
                </a:lnTo>
                <a:lnTo>
                  <a:pt x="0" y="3684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676293" y="4917285"/>
            <a:ext cx="8935414" cy="2561443"/>
            <a:chOff x="0" y="0"/>
            <a:chExt cx="11913886" cy="3415257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9525"/>
              <a:ext cx="11913886" cy="2608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999"/>
                </a:lnSpc>
              </a:pPr>
              <a:r>
                <a:rPr lang="en-US" sz="6999">
                  <a:solidFill>
                    <a:srgbClr val="000000"/>
                  </a:solidFill>
                  <a:latin typeface="Retropix"/>
                </a:rPr>
                <a:t>Multimim pentru atentie!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2729457"/>
              <a:ext cx="11913886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3359" y="583034"/>
            <a:ext cx="6326630" cy="9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Public Sans"/>
              </a:rPr>
              <a:t>Caracteristici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Retropix"/>
                </a:rPr>
                <a:t>Next_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69347" y="1757610"/>
            <a:ext cx="16549306" cy="643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61"/>
              </a:lnSpc>
            </a:pPr>
            <a:r>
              <a:rPr lang="en-US" sz="2829">
                <a:solidFill>
                  <a:srgbClr val="000000"/>
                </a:solidFill>
                <a:latin typeface="Public Sans"/>
              </a:rPr>
              <a:t>•Sunt ușor de implementat</a:t>
            </a:r>
          </a:p>
          <a:p>
            <a:pPr algn="just">
              <a:lnSpc>
                <a:spcPts val="3961"/>
              </a:lnSpc>
            </a:pPr>
            <a:r>
              <a:rPr lang="en-US" sz="2829">
                <a:solidFill>
                  <a:srgbClr val="000000"/>
                </a:solidFill>
                <a:latin typeface="Public Sans"/>
              </a:rPr>
              <a:t>•</a:t>
            </a:r>
            <a:r>
              <a:rPr lang="en-US" sz="2829">
                <a:solidFill>
                  <a:srgbClr val="000000"/>
                </a:solidFill>
                <a:latin typeface="Public Sans Bold"/>
              </a:rPr>
              <a:t>Sunt mai rapizi decât arborii roșu-negru (RBT) și decât skip-list-urile.</a:t>
            </a:r>
          </a:p>
          <a:p>
            <a:pPr algn="just">
              <a:lnSpc>
                <a:spcPts val="3961"/>
              </a:lnSpc>
            </a:pPr>
            <a:r>
              <a:rPr lang="en-US" sz="2829">
                <a:solidFill>
                  <a:srgbClr val="000000"/>
                </a:solidFill>
                <a:latin typeface="Public Sans"/>
              </a:rPr>
              <a:t>•Cu puține modificări, permit abordarea multor tipuri de query-uri și update-uri (sume, cmmdc, rotații etc pe intervale)</a:t>
            </a:r>
          </a:p>
          <a:p>
            <a:pPr algn="just">
              <a:lnSpc>
                <a:spcPts val="3961"/>
              </a:lnSpc>
            </a:pPr>
          </a:p>
          <a:p>
            <a:pPr algn="just">
              <a:lnSpc>
                <a:spcPts val="3961"/>
              </a:lnSpc>
            </a:pPr>
            <a:r>
              <a:rPr lang="en-US" sz="2829">
                <a:solidFill>
                  <a:srgbClr val="000000"/>
                </a:solidFill>
                <a:latin typeface="Public Sans"/>
              </a:rPr>
              <a:t>Situatiile în care se folosește un treap:</a:t>
            </a:r>
          </a:p>
          <a:p>
            <a:pPr algn="just" marL="610927" indent="-305463" lvl="1">
              <a:lnSpc>
                <a:spcPts val="3961"/>
              </a:lnSpc>
              <a:buAutoNum type="arabicPeriod" startAt="1"/>
            </a:pPr>
            <a:r>
              <a:rPr lang="en-US" sz="2829">
                <a:solidFill>
                  <a:srgbClr val="000000"/>
                </a:solidFill>
                <a:latin typeface="Public Sans Semi-Bold"/>
              </a:rPr>
              <a:t>Cozi de priorități</a:t>
            </a:r>
            <a:r>
              <a:rPr lang="en-US" sz="2829">
                <a:solidFill>
                  <a:srgbClr val="000000"/>
                </a:solidFill>
                <a:latin typeface="Public Sans"/>
              </a:rPr>
              <a:t>: pentru implementarea unei cozi de priorități, unde elementele sunt ordonate în funcție de prioritatea lor.</a:t>
            </a:r>
          </a:p>
          <a:p>
            <a:pPr algn="just" marL="610927" indent="-305463" lvl="1">
              <a:lnSpc>
                <a:spcPts val="3961"/>
              </a:lnSpc>
              <a:buAutoNum type="arabicPeriod" startAt="1"/>
            </a:pPr>
            <a:r>
              <a:rPr lang="en-US" sz="2829">
                <a:solidFill>
                  <a:srgbClr val="000000"/>
                </a:solidFill>
                <a:latin typeface="Public Sans Semi-Bold"/>
              </a:rPr>
              <a:t>Sortare</a:t>
            </a:r>
            <a:r>
              <a:rPr lang="en-US" sz="2829">
                <a:solidFill>
                  <a:srgbClr val="000000"/>
                </a:solidFill>
                <a:latin typeface="Public Sans"/>
              </a:rPr>
              <a:t>: Deoarece elementele sunt ordonate și au asociate priorități, un treap poate fi folosit pentru a sorta un set de date în timp </a:t>
            </a:r>
            <a:r>
              <a:rPr lang="en-US" sz="2829">
                <a:solidFill>
                  <a:srgbClr val="000000"/>
                </a:solidFill>
                <a:latin typeface="Public Sans Bold"/>
              </a:rPr>
              <a:t>O(n log n)</a:t>
            </a:r>
            <a:r>
              <a:rPr lang="en-US" sz="2829">
                <a:solidFill>
                  <a:srgbClr val="000000"/>
                </a:solidFill>
                <a:latin typeface="Public Sans"/>
              </a:rPr>
              <a:t>.</a:t>
            </a:r>
          </a:p>
          <a:p>
            <a:pPr algn="just" marL="610927" indent="-305463" lvl="1">
              <a:lnSpc>
                <a:spcPts val="3961"/>
              </a:lnSpc>
              <a:buAutoNum type="arabicPeriod" startAt="1"/>
            </a:pPr>
            <a:r>
              <a:rPr lang="en-US" sz="2829">
                <a:solidFill>
                  <a:srgbClr val="000000"/>
                </a:solidFill>
                <a:latin typeface="Public Sans Semi-Bold"/>
              </a:rPr>
              <a:t>Aplicații în algoritmi de căutare și insertie eficiente</a:t>
            </a:r>
          </a:p>
          <a:p>
            <a:pPr algn="just" marL="610927" indent="-305463" lvl="1">
              <a:lnSpc>
                <a:spcPts val="3961"/>
              </a:lnSpc>
              <a:buAutoNum type="arabicPeriod" startAt="1"/>
            </a:pPr>
            <a:r>
              <a:rPr lang="en-US" sz="2829">
                <a:solidFill>
                  <a:srgbClr val="000000"/>
                </a:solidFill>
                <a:latin typeface="Public Sans Semi-Bold"/>
              </a:rPr>
              <a:t>Simulări și jocuri</a:t>
            </a:r>
            <a:r>
              <a:rPr lang="en-US" sz="2829">
                <a:solidFill>
                  <a:srgbClr val="000000"/>
                </a:solidFill>
                <a:latin typeface="Public Sans"/>
              </a:rPr>
              <a:t>: Datorită eficienței în operațiile de inserție și extragere</a:t>
            </a:r>
          </a:p>
          <a:p>
            <a:pPr algn="just">
              <a:lnSpc>
                <a:spcPts val="396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56685" y="0"/>
            <a:ext cx="23466005" cy="795781"/>
            <a:chOff x="0" y="0"/>
            <a:chExt cx="31288006" cy="1061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Treap Treap Treap Treap Treap Treap Treap Treap Treap Treap Treap Treap Treap Treap Treap Treap Treap Treap Treap Treap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589002" y="9491219"/>
            <a:ext cx="23466005" cy="795781"/>
            <a:chOff x="0" y="0"/>
            <a:chExt cx="31288006" cy="106104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Treap Treap Treap Treap</a:t>
              </a:r>
              <a:r>
                <a:rPr lang="en-US" sz="2499">
                  <a:solidFill>
                    <a:srgbClr val="FFFFFF"/>
                  </a:solidFill>
                  <a:latin typeface="Retropix"/>
                </a:rPr>
                <a:t> Treap Treap Treap Treap Treap Treap Treap Treap Treap Treap Treap Treap Treap Treap Treap Treap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1633116"/>
            <a:ext cx="8957267" cy="7163220"/>
          </a:xfrm>
          <a:custGeom>
            <a:avLst/>
            <a:gdLst/>
            <a:ahLst/>
            <a:cxnLst/>
            <a:rect r="r" b="b" t="t" l="l"/>
            <a:pathLst>
              <a:path h="7163220" w="8957267">
                <a:moveTo>
                  <a:pt x="0" y="0"/>
                </a:moveTo>
                <a:lnTo>
                  <a:pt x="8957267" y="0"/>
                </a:lnTo>
                <a:lnTo>
                  <a:pt x="8957267" y="7163219"/>
                </a:lnTo>
                <a:lnTo>
                  <a:pt x="0" y="7163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2" t="0" r="-5366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540911" y="1633116"/>
            <a:ext cx="8477039" cy="7163220"/>
          </a:xfrm>
          <a:custGeom>
            <a:avLst/>
            <a:gdLst/>
            <a:ahLst/>
            <a:cxnLst/>
            <a:rect r="r" b="b" t="t" l="l"/>
            <a:pathLst>
              <a:path h="7163220" w="8477039">
                <a:moveTo>
                  <a:pt x="0" y="0"/>
                </a:moveTo>
                <a:lnTo>
                  <a:pt x="8477039" y="0"/>
                </a:lnTo>
                <a:lnTo>
                  <a:pt x="8477039" y="7163219"/>
                </a:lnTo>
                <a:lnTo>
                  <a:pt x="0" y="7163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333" t="0" r="-9334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56685" y="0"/>
            <a:ext cx="23466005" cy="795781"/>
            <a:chOff x="0" y="0"/>
            <a:chExt cx="31288006" cy="1061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Treap Treap Treap Treap Treap Treap Treap Treap Treap Treap Treap Treap Treap Treap Treap Treap Treap Treap Treap Treap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589002" y="9491219"/>
            <a:ext cx="23466005" cy="795781"/>
            <a:chOff x="0" y="0"/>
            <a:chExt cx="31288006" cy="106104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Treap Treap Treap Treap</a:t>
              </a:r>
              <a:r>
                <a:rPr lang="en-US" sz="2499">
                  <a:solidFill>
                    <a:srgbClr val="FFFFFF"/>
                  </a:solidFill>
                  <a:latin typeface="Retropix"/>
                </a:rPr>
                <a:t> Treap Treap Treap Treap Treap Treap Treap Treap Treap Treap Treap Treap Treap Treap Treap Treap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1885" y="1688505"/>
            <a:ext cx="8827985" cy="7157949"/>
          </a:xfrm>
          <a:custGeom>
            <a:avLst/>
            <a:gdLst/>
            <a:ahLst/>
            <a:cxnLst/>
            <a:rect r="r" b="b" t="t" l="l"/>
            <a:pathLst>
              <a:path h="7157949" w="8827985">
                <a:moveTo>
                  <a:pt x="0" y="0"/>
                </a:moveTo>
                <a:lnTo>
                  <a:pt x="8827984" y="0"/>
                </a:lnTo>
                <a:lnTo>
                  <a:pt x="8827984" y="7157948"/>
                </a:lnTo>
                <a:lnTo>
                  <a:pt x="0" y="7157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93" t="0" r="-6616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276317" y="1688505"/>
            <a:ext cx="8771462" cy="7157949"/>
          </a:xfrm>
          <a:custGeom>
            <a:avLst/>
            <a:gdLst/>
            <a:ahLst/>
            <a:cxnLst/>
            <a:rect r="r" b="b" t="t" l="l"/>
            <a:pathLst>
              <a:path h="7157949" w="8771462">
                <a:moveTo>
                  <a:pt x="0" y="0"/>
                </a:moveTo>
                <a:lnTo>
                  <a:pt x="8771462" y="0"/>
                </a:lnTo>
                <a:lnTo>
                  <a:pt x="8771462" y="7157948"/>
                </a:lnTo>
                <a:lnTo>
                  <a:pt x="0" y="7157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88" t="0" r="-7517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56685" y="0"/>
            <a:ext cx="23466005" cy="795781"/>
            <a:chOff x="0" y="0"/>
            <a:chExt cx="31288006" cy="1061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Treap Treap Treap Treap Treap Treap Treap Treap Treap Treap Treap Treap Treap Treap Treap Treap Treap Treap Treap Treap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589002" y="9491219"/>
            <a:ext cx="23466005" cy="795781"/>
            <a:chOff x="0" y="0"/>
            <a:chExt cx="31288006" cy="106104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Treap Treap Treap Treap</a:t>
              </a:r>
              <a:r>
                <a:rPr lang="en-US" sz="2499">
                  <a:solidFill>
                    <a:srgbClr val="FFFFFF"/>
                  </a:solidFill>
                  <a:latin typeface="Retropix"/>
                </a:rPr>
                <a:t> Treap Treap Treap Treap Treap Treap Treap Treap Treap Treap Treap Treap Treap Treap Treap Treap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210819" y="1344377"/>
            <a:ext cx="10130995" cy="7598246"/>
          </a:xfrm>
          <a:custGeom>
            <a:avLst/>
            <a:gdLst/>
            <a:ahLst/>
            <a:cxnLst/>
            <a:rect r="r" b="b" t="t" l="l"/>
            <a:pathLst>
              <a:path h="7598246" w="10130995">
                <a:moveTo>
                  <a:pt x="0" y="0"/>
                </a:moveTo>
                <a:lnTo>
                  <a:pt x="10130996" y="0"/>
                </a:lnTo>
                <a:lnTo>
                  <a:pt x="10130996" y="7598246"/>
                </a:lnTo>
                <a:lnTo>
                  <a:pt x="0" y="7598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60400" y="838621"/>
            <a:ext cx="6862132" cy="6862132"/>
            <a:chOff x="0" y="0"/>
            <a:chExt cx="9149510" cy="91495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512800" y="991021"/>
            <a:ext cx="6862132" cy="6862132"/>
            <a:chOff x="0" y="0"/>
            <a:chExt cx="9149510" cy="91495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9665200" y="1143421"/>
            <a:ext cx="6862132" cy="6862132"/>
            <a:chOff x="0" y="0"/>
            <a:chExt cx="9149510" cy="91495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17600" y="1295821"/>
            <a:ext cx="6862132" cy="6862132"/>
            <a:chOff x="0" y="0"/>
            <a:chExt cx="9149510" cy="91495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49510" cy="9149510"/>
            </a:xfrm>
            <a:custGeom>
              <a:avLst/>
              <a:gdLst/>
              <a:ahLst/>
              <a:cxnLst/>
              <a:rect r="r" b="b" t="t" l="l"/>
              <a:pathLst>
                <a:path h="9149510" w="9149510">
                  <a:moveTo>
                    <a:pt x="0" y="0"/>
                  </a:moveTo>
                  <a:lnTo>
                    <a:pt x="9149510" y="0"/>
                  </a:lnTo>
                  <a:lnTo>
                    <a:pt x="9149510" y="9149510"/>
                  </a:lnTo>
                  <a:lnTo>
                    <a:pt x="0" y="91495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8341154" y="287255"/>
              <a:ext cx="444643" cy="430091"/>
            </a:xfrm>
            <a:custGeom>
              <a:avLst/>
              <a:gdLst/>
              <a:ahLst/>
              <a:cxnLst/>
              <a:rect r="r" b="b" t="t" l="l"/>
              <a:pathLst>
                <a:path h="430091" w="444643">
                  <a:moveTo>
                    <a:pt x="0" y="0"/>
                  </a:moveTo>
                  <a:lnTo>
                    <a:pt x="444644" y="0"/>
                  </a:lnTo>
                  <a:lnTo>
                    <a:pt x="444644" y="430092"/>
                  </a:lnTo>
                  <a:lnTo>
                    <a:pt x="0" y="430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Retropix"/>
                </a:rPr>
                <a:t>Next_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7175595" y="7700753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9943308" y="3174460"/>
            <a:ext cx="6431624" cy="3938081"/>
          </a:xfrm>
          <a:custGeom>
            <a:avLst/>
            <a:gdLst/>
            <a:ahLst/>
            <a:cxnLst/>
            <a:rect r="r" b="b" t="t" l="l"/>
            <a:pathLst>
              <a:path h="3938081" w="6431624">
                <a:moveTo>
                  <a:pt x="0" y="0"/>
                </a:moveTo>
                <a:lnTo>
                  <a:pt x="6431624" y="0"/>
                </a:lnTo>
                <a:lnTo>
                  <a:pt x="6431624" y="3938080"/>
                </a:lnTo>
                <a:lnTo>
                  <a:pt x="0" y="3938080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-4426" t="0" r="-4426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733359" y="449684"/>
            <a:ext cx="632663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Skip Lists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78367" y="1733142"/>
            <a:ext cx="8504323" cy="6424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4569" indent="-262284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Public Sans"/>
              </a:rPr>
              <a:t>Structură de date probabilistică, similară cu o listă simplu înlănțuită, dar care conține și niveluri suplimentare de pointeri, ceea ce permite accesul rapid la elemente.</a:t>
            </a:r>
          </a:p>
          <a:p>
            <a:pPr algn="l">
              <a:lnSpc>
                <a:spcPts val="3401"/>
              </a:lnSpc>
            </a:pPr>
          </a:p>
          <a:p>
            <a:pPr algn="l" marL="524569" indent="-262284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Public Sans"/>
              </a:rPr>
              <a:t>Structura unui skip list este compusă dintr-o serie de liste simplu înlănțuite, numite niveluri, cu primul nivel reprezentând lista originală și fiecare nivel suplimentar având mai puține elemente decât cel de dedesubt.</a:t>
            </a:r>
          </a:p>
          <a:p>
            <a:pPr algn="l">
              <a:lnSpc>
                <a:spcPts val="3401"/>
              </a:lnSpc>
            </a:pPr>
          </a:p>
          <a:p>
            <a:pPr algn="l" marL="524569" indent="-262284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Public Sans"/>
              </a:rPr>
              <a:t>Elementele sunt legate între ele printr-un set de pointeri care conectează elementele de același nivel, dar și între nivelele diferite, formând astfel "sărituri" sau "salturi" care permit accesul rapid la elemente.</a:t>
            </a:r>
          </a:p>
          <a:p>
            <a:pPr algn="l">
              <a:lnSpc>
                <a:spcPts val="34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Retropix"/>
                </a:rPr>
                <a:t>Next_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849533" y="8510324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33359" y="583034"/>
            <a:ext cx="6326630" cy="9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Public Sans"/>
              </a:rPr>
              <a:t>Caracteristici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8367" y="1733142"/>
            <a:ext cx="8504323" cy="424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1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481894" y="1611630"/>
            <a:ext cx="17324211" cy="6587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"/>
              </a:rPr>
              <a:t>-</a:t>
            </a:r>
            <a:r>
              <a:rPr lang="en-US" sz="2400">
                <a:solidFill>
                  <a:srgbClr val="000000"/>
                </a:solidFill>
                <a:latin typeface="Public Sans Bold"/>
              </a:rPr>
              <a:t>Niveluri multiple</a:t>
            </a:r>
            <a:r>
              <a:rPr lang="en-US" sz="2400">
                <a:solidFill>
                  <a:srgbClr val="000000"/>
                </a:solidFill>
                <a:latin typeface="Public Sans"/>
              </a:rPr>
              <a:t>: Fiecare nod poate avea mai multi pointeri către alte noduri din niveluri diferite, ceea ce permite sărituri rapide între elemente.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"/>
              </a:rPr>
              <a:t>-</a:t>
            </a:r>
            <a:r>
              <a:rPr lang="en-US" sz="2400">
                <a:solidFill>
                  <a:srgbClr val="000000"/>
                </a:solidFill>
                <a:latin typeface="Public Sans Bold"/>
              </a:rPr>
              <a:t>Probabilitatea</a:t>
            </a:r>
            <a:r>
              <a:rPr lang="en-US" sz="2400">
                <a:solidFill>
                  <a:srgbClr val="000000"/>
                </a:solidFill>
                <a:latin typeface="Public Sans"/>
              </a:rPr>
              <a:t>: Crearea nivelurilor suplimentare și adăugarea de pointeri se face cu o anumită probabilitate, în mod tipic 50% =&gt; skip listurile sunt echilibrate și eficiente.</a:t>
            </a:r>
          </a:p>
          <a:p>
            <a:pPr algn="l">
              <a:lnSpc>
                <a:spcPts val="1260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"/>
              </a:rPr>
              <a:t>-</a:t>
            </a:r>
            <a:r>
              <a:rPr lang="en-US" sz="2400">
                <a:solidFill>
                  <a:srgbClr val="000000"/>
                </a:solidFill>
                <a:latin typeface="Public Sans Bold"/>
              </a:rPr>
              <a:t>Ordine crescătoare</a:t>
            </a:r>
            <a:r>
              <a:rPr lang="en-US" sz="2400">
                <a:solidFill>
                  <a:srgbClr val="000000"/>
                </a:solidFill>
                <a:latin typeface="Public Sans"/>
              </a:rPr>
              <a:t>: Elementele sunt ordonate în ordine crescătoare pe fiecare nivel și, implicit, în intregul skip list.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ublic Sans"/>
              </a:rPr>
              <a:t>Situatiile în care se folosesc skip lists: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Public Sans Bold"/>
              </a:rPr>
              <a:t>Căutare eficientă</a:t>
            </a:r>
            <a:r>
              <a:rPr lang="en-US" sz="2400">
                <a:solidFill>
                  <a:srgbClr val="000000"/>
                </a:solidFill>
                <a:latin typeface="Public Sans"/>
              </a:rPr>
              <a:t>: Skip listurile permit căutarea unui element în timp</a:t>
            </a:r>
            <a:r>
              <a:rPr lang="en-US" sz="2400">
                <a:solidFill>
                  <a:srgbClr val="000000"/>
                </a:solidFill>
                <a:latin typeface="Public Sans Bold"/>
              </a:rPr>
              <a:t> O(log n),</a:t>
            </a:r>
            <a:r>
              <a:rPr lang="en-US" sz="2400">
                <a:solidFill>
                  <a:srgbClr val="000000"/>
                </a:solidFill>
                <a:latin typeface="Public Sans"/>
              </a:rPr>
              <a:t> datorită săriturilor rapide între elemente.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Public Sans Bold"/>
              </a:rPr>
              <a:t>Inserții și ștergeri rapide</a:t>
            </a:r>
            <a:r>
              <a:rPr lang="en-US" sz="2400">
                <a:solidFill>
                  <a:srgbClr val="000000"/>
                </a:solidFill>
                <a:latin typeface="Public Sans"/>
              </a:rPr>
              <a:t>:</a:t>
            </a:r>
            <a:r>
              <a:rPr lang="en-US" sz="2400">
                <a:solidFill>
                  <a:srgbClr val="000000"/>
                </a:solidFill>
                <a:latin typeface="Public Sans Bold"/>
              </a:rPr>
              <a:t> O(log n).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Public Sans Bold"/>
              </a:rPr>
              <a:t>Implementarea de cozi și cozi de priorități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Public Sans Bold"/>
              </a:rPr>
              <a:t>Aplicații de căutare și indexare în baze de date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Public Sans Bold"/>
              </a:rPr>
              <a:t>Implementarea de algoritmi de sorting</a:t>
            </a:r>
            <a:r>
              <a:rPr lang="en-US" sz="2400">
                <a:solidFill>
                  <a:srgbClr val="000000"/>
                </a:solidFill>
                <a:latin typeface="Public Sans"/>
              </a:rPr>
              <a:t>: Chiar dacă nu sunt la fel de eficiente ca și alte structuri de date pentru sortare, skip listurile pot fi folosite în algoritmi de sortare pentru a îmbunătăți performanța generală.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56685" y="0"/>
            <a:ext cx="23466005" cy="795781"/>
            <a:chOff x="0" y="0"/>
            <a:chExt cx="31288006" cy="1061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Skip Lists Skip Lists Skip Lists Skip Lists Skip Lists Skip Lists Skip Lists Skip Lists Skip Lists Skip Lists Skip Lists Skip Lists Skip Lists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589002" y="9491219"/>
            <a:ext cx="23466005" cy="795781"/>
            <a:chOff x="0" y="0"/>
            <a:chExt cx="31288006" cy="106104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Skip Lists Skip Lists Skip Lists Skip Lists Skip Lists Skip Lists Skip Lists Skip Lists Skip Lists Skip Lists Skip Lists Skip Lists Skip Lists</a:t>
              </a:r>
              <a:r>
                <a:rPr lang="en-US" sz="2499">
                  <a:solidFill>
                    <a:srgbClr val="FFFFFF"/>
                  </a:solidFill>
                  <a:latin typeface="Retropix"/>
                </a:rPr>
                <a:t>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1885" y="1625577"/>
            <a:ext cx="8608660" cy="7035847"/>
          </a:xfrm>
          <a:custGeom>
            <a:avLst/>
            <a:gdLst/>
            <a:ahLst/>
            <a:cxnLst/>
            <a:rect r="r" b="b" t="t" l="l"/>
            <a:pathLst>
              <a:path h="7035847" w="8608660">
                <a:moveTo>
                  <a:pt x="0" y="0"/>
                </a:moveTo>
                <a:lnTo>
                  <a:pt x="8608660" y="0"/>
                </a:lnTo>
                <a:lnTo>
                  <a:pt x="8608660" y="7035846"/>
                </a:lnTo>
                <a:lnTo>
                  <a:pt x="0" y="7035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32" t="0" r="-744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396729" y="1625577"/>
            <a:ext cx="8721704" cy="7035847"/>
          </a:xfrm>
          <a:custGeom>
            <a:avLst/>
            <a:gdLst/>
            <a:ahLst/>
            <a:cxnLst/>
            <a:rect r="r" b="b" t="t" l="l"/>
            <a:pathLst>
              <a:path h="7035847" w="8721704">
                <a:moveTo>
                  <a:pt x="0" y="0"/>
                </a:moveTo>
                <a:lnTo>
                  <a:pt x="8721705" y="0"/>
                </a:lnTo>
                <a:lnTo>
                  <a:pt x="8721705" y="7035846"/>
                </a:lnTo>
                <a:lnTo>
                  <a:pt x="0" y="70358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756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DAGEbw51MhE</dc:identifier>
  <dcterms:modified xsi:type="dcterms:W3CDTF">2011-08-01T06:04:30Z</dcterms:modified>
  <cp:revision>1</cp:revision>
  <dc:title>Treap_SkipLists_RedBlackTrees</dc:title>
</cp:coreProperties>
</file>