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16"/>
  </p:notesMasterIdLst>
  <p:handoutMasterIdLst>
    <p:handoutMasterId r:id="rId17"/>
  </p:handoutMasterIdLst>
  <p:sldIdLst>
    <p:sldId id="268" r:id="rId5"/>
    <p:sldId id="261" r:id="rId6"/>
    <p:sldId id="270" r:id="rId7"/>
    <p:sldId id="271" r:id="rId8"/>
    <p:sldId id="283" r:id="rId9"/>
    <p:sldId id="272" r:id="rId10"/>
    <p:sldId id="273" r:id="rId11"/>
    <p:sldId id="274" r:id="rId12"/>
    <p:sldId id="275" r:id="rId13"/>
    <p:sldId id="276" r:id="rId14"/>
    <p:sldId id="267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50987BA-D05C-40C1-B148-9AD3F1096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96FD1B-358E-41F3-8670-5F4BD6E78C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B361E-3319-4F3A-8BC4-E1F86CD285CB}" type="datetimeFigureOut">
              <a:rPr lang="ru-RU" smtClean="0"/>
              <a:t>17.12.2024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0E0641-2939-48BB-AD2A-2C1E323E6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B57399-AD03-4324-ABAA-7C3DF41257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E5E70-6B8B-45D8-ABB0-40FC6B684A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FC39-5220-449E-B3BD-14C634CF0F13}" type="datetimeFigureOut">
              <a:rPr lang="ru-RU" smtClean="0"/>
              <a:t>17.12.2024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E93EA-94E1-4702-97A4-D0CA1F7CEC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4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28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5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8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0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63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7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93EA-94E1-4702-97A4-D0CA1F7CECF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3748AA-5F2B-4E95-BA56-A43BAB2338C8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Полилиния 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A5F996-8316-4174-A428-BDACDDD0BCEC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Полилиния 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3" name="Текст 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59814-593E-4F71-B8BA-FF17C91E7B48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1" name="Полилиния 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Текстовое поле 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«</a:t>
            </a:r>
            <a:endParaRPr lang="ru-RU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Текстовое поле 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»</a:t>
            </a:r>
            <a:endParaRPr lang="ru-RU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B707E2-7AE1-4396-BFCC-B4E47A20D7C1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Полилиния 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1" name="Текст 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DEFDB-4982-4BEF-BD36-D1BC56373F2A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1" name="Полилиния 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овое поле 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«</a:t>
            </a:r>
            <a:endParaRPr lang="ru-RU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Текстовое поле 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»</a:t>
            </a:r>
            <a:endParaRPr lang="ru-RU" sz="800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1" name="Текст 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30792-E5C8-49F3-A500-797380D78824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Полилиния 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254FBA-FDFE-442A-8FF2-473C8A7C8BB9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2CAEB-FC87-48BB-94BB-9E689A8FDD9F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BB3A3-B59F-4584-A5BD-2CCE215CE6F3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8A495-D023-423A-B56B-1BEBEB6A5731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Полилиния 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B583-C8DE-4EA0-B280-30B3312CAED9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0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11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 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27A78-6D8F-45BF-A169-2D27227E0424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13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2376F-9843-4017-BBE4-92BE4063336B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151D4D-90D7-4534-BAAF-7838F1986BF3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57F1F-B35E-46E0-A7E9-1E53A2B09303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Полилиния 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924D5D-5C0F-4A53-A7AC-0D23AFA46567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Полилиния 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Полилиния 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Полилиния 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Полилиния 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Полилиния 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Полилиния 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Полилиния 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Полилиния 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Полилиния 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Полилиния 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Полилиния 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Полилиния 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Полилиния 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Группа 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Полилиния 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Полилиния 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Полилиния 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Полилиния 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Полилиния 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Полилиния 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Полилиния 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Полилиния 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Полилиния 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Полилиния 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Полилиния 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Полилиния 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Прямоугольник 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8C492A-D229-4BF0-B5C6-8DEFEF709616}" type="datetime1">
              <a:rPr lang="ru-RU" smtClean="0"/>
              <a:t>17.12.2024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 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428" y="1115811"/>
            <a:ext cx="8915399" cy="2262781"/>
          </a:xfrm>
        </p:spPr>
        <p:txBody>
          <a:bodyPr rtlCol="0">
            <a:normAutofit/>
          </a:bodyPr>
          <a:lstStyle/>
          <a:p>
            <a:pPr algn="ctr"/>
            <a:r>
              <a:rPr lang="ru-RU" sz="4000" dirty="0"/>
              <a:t>ОТЧЁТ ПО ЛАБОРАТОРНОЙ РАБОТЕ </a:t>
            </a:r>
            <a:r>
              <a:rPr lang="ru-RU" sz="4000" dirty="0" smtClean="0"/>
              <a:t>№7</a:t>
            </a:r>
            <a:endParaRPr lang="ru-RU" sz="4000" dirty="0"/>
          </a:p>
        </p:txBody>
      </p:sp>
      <p:sp>
        <p:nvSpPr>
          <p:cNvPr id="13" name="Подзаголовок 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803" y="5479038"/>
            <a:ext cx="8915399" cy="1126283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Выполнила работу студентка группы мИИВТ-241:                                         Фурсина Д.А.</a:t>
            </a:r>
          </a:p>
          <a:p>
            <a:pPr rtl="0"/>
            <a:endParaRPr lang="ru-RU" dirty="0"/>
          </a:p>
        </p:txBody>
      </p:sp>
      <p:grpSp>
        <p:nvGrpSpPr>
          <p:cNvPr id="20" name="Группа 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Полилиния 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Полилиния 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Полилиния 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Полилиния 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Полилиния 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Полилиния 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Полилиния 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Полилиния 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Полилиния 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Полилиния 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Полилиния 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Полилиния 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Группа 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Полилиния 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Полилиния 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Полилиния 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Полилиния 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Полилиния 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Полилиния 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Полилиния 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Полилиния 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Полилиния 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Полилиния 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Полилиния 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Полилиния 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Прямоугольник 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50" name="Полилиния 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5823" y="3597214"/>
            <a:ext cx="8218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</a:t>
            </a:r>
            <a:r>
              <a:rPr lang="ru-RU" sz="24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u="sng" dirty="0"/>
              <a:t>Разработка логической структуры базы данных</a:t>
            </a:r>
            <a:r>
              <a:rPr lang="ru-RU" sz="24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4" name="Объект 3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945" y="206736"/>
            <a:ext cx="11834261" cy="65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2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298" y="2356424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fursinada@gmail.com</a:t>
            </a:r>
            <a:endParaRPr lang="ru-RU" dirty="0"/>
          </a:p>
        </p:txBody>
      </p:sp>
      <p:grpSp>
        <p:nvGrpSpPr>
          <p:cNvPr id="12" name="Группа 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Полилиния 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Полилиния 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Полилиния 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Полилиния 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Полилиния 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Полилиния 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Полилиния 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Полилиния 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Полилиния 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Полилиния 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Полилиния 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Полилиния 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Группа 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Полилиния 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Полилиния 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Полилиния 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Полилиния 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Полилиния 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Полилиния 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Полилиния 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Полилиния 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Полилиния 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Полилиния 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Полилиния 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Полилиния 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Прямоугольник 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2" name="Полилиния 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Прямоугольник 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dirty="0"/>
          </a:p>
        </p:txBody>
      </p:sp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5" name="Группа 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Полилиния 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Полилиния 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Полилиния 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Полилиния 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Полилиния 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Полилиния 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Полилиния 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Полилиния 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Полилиния 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Полилиния 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Полилиния 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Полилиния 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Группа 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Полилиния 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Полилиния 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Полилиния 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Полилиния 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Полилиния 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Полилиния 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Полилиния 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Полилиния 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Полилиния 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Полилиния 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Полилиния 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Полилиния 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Прямоугольник 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5" name="Полилиния 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3249" y="743299"/>
            <a:ext cx="9541008" cy="5982033"/>
          </a:xfrm>
        </p:spPr>
        <p:txBody>
          <a:bodyPr>
            <a:normAutofit/>
          </a:bodyPr>
          <a:lstStyle/>
          <a:p>
            <a:r>
              <a:rPr lang="ru-RU" i="1" u="sng" dirty="0"/>
              <a:t>Цель лабораторной работы:</a:t>
            </a:r>
            <a:endParaRPr lang="ru-RU" dirty="0"/>
          </a:p>
          <a:p>
            <a:r>
              <a:rPr lang="ru-RU" dirty="0"/>
              <a:t>изучить основы логического проектирования базы данных, освоить процесс разработки логической структуры базы данных и построения диаграммы «сущность-связь».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i="1" u="sng" dirty="0"/>
              <a:t>Основные задачи: </a:t>
            </a:r>
            <a:endParaRPr lang="ru-RU" dirty="0"/>
          </a:p>
          <a:p>
            <a:pPr lvl="0"/>
            <a:r>
              <a:rPr lang="ru-RU" dirty="0"/>
              <a:t>определение сущности для проекта в соответствии с индивидуальным заданием и их атрибуты;</a:t>
            </a:r>
          </a:p>
          <a:p>
            <a:pPr lvl="0"/>
            <a:r>
              <a:rPr lang="ru-RU" dirty="0"/>
              <a:t>выделение ключевых атрибутов;</a:t>
            </a:r>
          </a:p>
          <a:p>
            <a:pPr lvl="0"/>
            <a:r>
              <a:rPr lang="ru-RU" dirty="0"/>
              <a:t>определение связей между сущностями и типов связей;</a:t>
            </a:r>
          </a:p>
          <a:p>
            <a:pPr lvl="0"/>
            <a:r>
              <a:rPr lang="ru-RU" dirty="0"/>
              <a:t>построение диаграммы сущность-связь для отображения логической структуры базы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Прямоугольник 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dirty="0"/>
          </a:p>
        </p:txBody>
      </p:sp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5" name="Группа 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Полилиния 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Полилиния 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Полилиния 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Полилиния 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Полилиния 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Полилиния 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Полилиния 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Полилиния 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Полилиния 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Полилиния 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Полилиния 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Полилиния 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Группа 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Полилиния 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Полилиния 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Полилиния 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Полилиния 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Полилиния 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Полилиния 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Полилиния 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Полилиния 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Полилиния 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Полилиния 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Полилиния 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Полилиния 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Прямоугольник 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5" name="Полилиния 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8792" y="841583"/>
            <a:ext cx="9720708" cy="37776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редметная область: «Платный </a:t>
            </a:r>
            <a:r>
              <a:rPr lang="ru-RU" sz="2400" dirty="0"/>
              <a:t>прием в поликлинике</a:t>
            </a:r>
            <a:r>
              <a:rPr lang="ru-RU" sz="2400" dirty="0" smtClean="0"/>
              <a:t>».</a:t>
            </a:r>
          </a:p>
          <a:p>
            <a:pPr marL="0" indent="0" algn="ctr">
              <a:buNone/>
            </a:pPr>
            <a:r>
              <a:rPr lang="ru-RU" sz="2400" dirty="0"/>
              <a:t>О</a:t>
            </a:r>
            <a:r>
              <a:rPr lang="ru-RU" sz="2400" dirty="0" smtClean="0"/>
              <a:t>сновные </a:t>
            </a:r>
            <a:r>
              <a:rPr lang="ru-RU" sz="2400" dirty="0"/>
              <a:t>сущности:</a:t>
            </a:r>
          </a:p>
          <a:p>
            <a:pPr marL="0" indent="0">
              <a:buNone/>
            </a:pPr>
            <a:r>
              <a:rPr lang="ru-RU" sz="2400" dirty="0"/>
              <a:t> </a:t>
            </a:r>
          </a:p>
          <a:p>
            <a:pPr marL="0" indent="0">
              <a:buNone/>
            </a:pPr>
            <a:r>
              <a:rPr lang="ru-RU" sz="2400" dirty="0"/>
              <a:t>1. </a:t>
            </a:r>
            <a:r>
              <a:rPr lang="ru-RU" sz="2400" dirty="0" smtClean="0"/>
              <a:t>ВРАЧИ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2</a:t>
            </a:r>
            <a:r>
              <a:rPr lang="ru-RU" sz="2400" dirty="0"/>
              <a:t>. </a:t>
            </a:r>
            <a:r>
              <a:rPr lang="ru-RU" sz="2400" dirty="0" smtClean="0"/>
              <a:t>ПАЦИЕНТЫ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3. ПРИЕМ </a:t>
            </a:r>
            <a:r>
              <a:rPr lang="ru-RU" sz="2400" dirty="0" smtClean="0"/>
              <a:t>ПАЦИЕНТОВ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4</a:t>
            </a:r>
            <a:r>
              <a:rPr lang="ru-RU" sz="2400" dirty="0"/>
              <a:t>. КВИТАНЦИИ</a:t>
            </a:r>
          </a:p>
          <a:p>
            <a:endParaRPr lang="ru-RU" sz="24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308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4742" y="754739"/>
            <a:ext cx="8911687" cy="1280890"/>
          </a:xfrm>
        </p:spPr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трибуты </a:t>
            </a:r>
            <a:r>
              <a:rPr lang="ru-RU" dirty="0"/>
              <a:t>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ru-RU" sz="2000" dirty="0"/>
              <a:t>1. ВРАЧИ</a:t>
            </a:r>
          </a:p>
          <a:p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 err="1" smtClean="0"/>
              <a:t>ID_врача</a:t>
            </a:r>
            <a:r>
              <a:rPr lang="ru-RU" dirty="0" smtClean="0"/>
              <a:t> </a:t>
            </a:r>
            <a:r>
              <a:rPr lang="ru-RU" dirty="0"/>
              <a:t>(PK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ФИО врача</a:t>
            </a:r>
            <a:endParaRPr lang="ru-RU" dirty="0"/>
          </a:p>
          <a:p>
            <a:r>
              <a:rPr lang="ru-RU" dirty="0" smtClean="0"/>
              <a:t>Специальность врача</a:t>
            </a:r>
            <a:endParaRPr lang="ru-RU" dirty="0"/>
          </a:p>
          <a:p>
            <a:r>
              <a:rPr lang="ru-RU" dirty="0" smtClean="0"/>
              <a:t>Стоимость приема</a:t>
            </a:r>
            <a:endParaRPr lang="ru-RU" dirty="0"/>
          </a:p>
          <a:p>
            <a:r>
              <a:rPr lang="ru-RU" dirty="0" smtClean="0"/>
              <a:t>Процент </a:t>
            </a:r>
            <a:r>
              <a:rPr lang="ru-RU" dirty="0"/>
              <a:t>отчисления на зарплату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2. ПАЦИЕНТЫ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 err="1" smtClean="0"/>
              <a:t>ID_пациента</a:t>
            </a:r>
            <a:r>
              <a:rPr lang="ru-RU" dirty="0" smtClean="0"/>
              <a:t> </a:t>
            </a:r>
            <a:r>
              <a:rPr lang="ru-RU" dirty="0"/>
              <a:t>(PK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Фамилия пациента</a:t>
            </a:r>
            <a:endParaRPr lang="ru-RU" dirty="0"/>
          </a:p>
          <a:p>
            <a:r>
              <a:rPr lang="ru-RU" dirty="0" smtClean="0"/>
              <a:t>Имя пациента</a:t>
            </a:r>
            <a:endParaRPr lang="ru-RU" dirty="0"/>
          </a:p>
          <a:p>
            <a:r>
              <a:rPr lang="ru-RU" dirty="0" smtClean="0"/>
              <a:t>Отчество пациента</a:t>
            </a:r>
            <a:endParaRPr lang="ru-RU" dirty="0"/>
          </a:p>
          <a:p>
            <a:r>
              <a:rPr lang="ru-RU" dirty="0" smtClean="0"/>
              <a:t>Дата </a:t>
            </a:r>
            <a:r>
              <a:rPr lang="ru-RU" dirty="0"/>
              <a:t>рождения </a:t>
            </a:r>
            <a:r>
              <a:rPr lang="ru-RU" dirty="0" smtClean="0"/>
              <a:t>пациента</a:t>
            </a:r>
            <a:endParaRPr lang="ru-RU" dirty="0"/>
          </a:p>
          <a:p>
            <a:r>
              <a:rPr lang="ru-RU" dirty="0" smtClean="0"/>
              <a:t>Адрес </a:t>
            </a:r>
            <a:r>
              <a:rPr lang="ru-RU" dirty="0"/>
              <a:t>пациента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8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4742" y="754739"/>
            <a:ext cx="8911687" cy="1280890"/>
          </a:xfrm>
        </p:spPr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трибуты </a:t>
            </a:r>
            <a:r>
              <a:rPr lang="ru-RU" dirty="0"/>
              <a:t>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r>
              <a:rPr lang="ru-RU" sz="2000" dirty="0"/>
              <a:t>3. ПРИЕМ ПАЦИЕНТОВ</a:t>
            </a:r>
          </a:p>
          <a:p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 err="1" smtClean="0"/>
              <a:t>ID_приема</a:t>
            </a:r>
            <a:r>
              <a:rPr lang="ru-RU" dirty="0" smtClean="0"/>
              <a:t> </a:t>
            </a:r>
            <a:r>
              <a:rPr lang="ru-RU" dirty="0"/>
              <a:t>(PK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err="1" smtClean="0"/>
              <a:t>ID_врача</a:t>
            </a:r>
            <a:r>
              <a:rPr lang="ru-RU" dirty="0" smtClean="0"/>
              <a:t> </a:t>
            </a:r>
            <a:r>
              <a:rPr lang="ru-RU" dirty="0"/>
              <a:t>(FK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err="1" smtClean="0"/>
              <a:t>ID_пациента</a:t>
            </a:r>
            <a:r>
              <a:rPr lang="ru-RU" dirty="0" smtClean="0"/>
              <a:t> </a:t>
            </a:r>
            <a:r>
              <a:rPr lang="ru-RU" dirty="0"/>
              <a:t>(FK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Дата </a:t>
            </a:r>
            <a:r>
              <a:rPr lang="ru-RU" dirty="0"/>
              <a:t>приема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4. КВИТАНЦИИ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 err="1" smtClean="0"/>
              <a:t>ID_квитанции</a:t>
            </a:r>
            <a:r>
              <a:rPr lang="ru-RU" dirty="0" smtClean="0"/>
              <a:t> </a:t>
            </a:r>
            <a:r>
              <a:rPr lang="ru-RU" dirty="0"/>
              <a:t>(PK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err="1" smtClean="0"/>
              <a:t>ID_приема</a:t>
            </a:r>
            <a:r>
              <a:rPr lang="ru-RU" dirty="0" smtClean="0"/>
              <a:t> </a:t>
            </a:r>
            <a:r>
              <a:rPr lang="ru-RU" dirty="0"/>
              <a:t>(FK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Сумма оплаты</a:t>
            </a:r>
            <a:endParaRPr lang="ru-RU" dirty="0"/>
          </a:p>
          <a:p>
            <a:r>
              <a:rPr lang="ru-RU" dirty="0" smtClean="0"/>
              <a:t>Дата </a:t>
            </a:r>
            <a:r>
              <a:rPr lang="ru-RU" dirty="0"/>
              <a:t>оплаты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4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2958" y="693419"/>
            <a:ext cx="8911687" cy="1280890"/>
          </a:xfrm>
        </p:spPr>
        <p:txBody>
          <a:bodyPr/>
          <a:lstStyle/>
          <a:p>
            <a:r>
              <a:rPr lang="ru-RU" dirty="0"/>
              <a:t>Ключевые атрибуты сущностей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50423" y="2133600"/>
            <a:ext cx="5152653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Первичные ключи (PK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 </a:t>
            </a:r>
            <a:r>
              <a:rPr lang="ru-RU" dirty="0" smtClean="0"/>
              <a:t> </a:t>
            </a:r>
            <a:r>
              <a:rPr lang="ru-RU" dirty="0"/>
              <a:t>ВРАЧИ: </a:t>
            </a:r>
            <a:r>
              <a:rPr lang="ru-RU" dirty="0" err="1"/>
              <a:t>ID_врача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smtClean="0"/>
              <a:t> </a:t>
            </a:r>
            <a:r>
              <a:rPr lang="ru-RU" dirty="0"/>
              <a:t>ПАЦИЕНТЫ: </a:t>
            </a:r>
            <a:r>
              <a:rPr lang="ru-RU" dirty="0" err="1"/>
              <a:t>ID_пациента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smtClean="0"/>
              <a:t> </a:t>
            </a:r>
            <a:r>
              <a:rPr lang="ru-RU" dirty="0"/>
              <a:t>ПРИЕМ ПАЦИЕНТОВ: </a:t>
            </a:r>
            <a:r>
              <a:rPr lang="ru-RU" dirty="0" err="1"/>
              <a:t>ID_приема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smtClean="0"/>
              <a:t> </a:t>
            </a:r>
            <a:r>
              <a:rPr lang="ru-RU" dirty="0"/>
              <a:t>КВИТАНЦИИ: </a:t>
            </a:r>
            <a:r>
              <a:rPr lang="ru-RU" dirty="0" err="1"/>
              <a:t>ID_квитанции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505302" y="2126222"/>
            <a:ext cx="5147354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Внешние ключи (FK):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 </a:t>
            </a:r>
            <a:r>
              <a:rPr lang="ru-RU" dirty="0" smtClean="0"/>
              <a:t> </a:t>
            </a:r>
            <a:r>
              <a:rPr lang="ru-RU" dirty="0"/>
              <a:t>ПРИЕМ ПАЦИЕНТОВ: </a:t>
            </a:r>
            <a:r>
              <a:rPr lang="ru-RU" dirty="0" err="1"/>
              <a:t>IDврача</a:t>
            </a:r>
            <a:r>
              <a:rPr lang="ru-RU" dirty="0"/>
              <a:t> ссылается на ВРАЧИ, </a:t>
            </a:r>
            <a:r>
              <a:rPr lang="ru-RU" dirty="0" err="1"/>
              <a:t>IDпациента</a:t>
            </a:r>
            <a:r>
              <a:rPr lang="ru-RU" dirty="0"/>
              <a:t> ссылается на ПАЦИЕНТЫ.</a:t>
            </a:r>
          </a:p>
          <a:p>
            <a:r>
              <a:rPr lang="ru-RU" dirty="0"/>
              <a:t>  </a:t>
            </a:r>
            <a:r>
              <a:rPr lang="ru-RU" dirty="0" smtClean="0"/>
              <a:t> </a:t>
            </a:r>
            <a:r>
              <a:rPr lang="ru-RU" dirty="0"/>
              <a:t>КВИТАНЦИИ: </a:t>
            </a:r>
            <a:r>
              <a:rPr lang="ru-RU" dirty="0" err="1"/>
              <a:t>ID_приема</a:t>
            </a:r>
            <a:r>
              <a:rPr lang="ru-RU" dirty="0"/>
              <a:t> ссылается на ПРИЕМ ПАЦИЕНТОВ.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6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1383" y="650937"/>
            <a:ext cx="9778686" cy="377762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ru-RU" sz="2400" dirty="0"/>
              <a:t>С</a:t>
            </a:r>
            <a:r>
              <a:rPr lang="ru-RU" sz="2400" dirty="0" smtClean="0"/>
              <a:t>вязи </a:t>
            </a:r>
            <a:r>
              <a:rPr lang="ru-RU" sz="2400" dirty="0"/>
              <a:t>между </a:t>
            </a:r>
            <a:r>
              <a:rPr lang="ru-RU" sz="2400" dirty="0" smtClean="0"/>
              <a:t>сущностями</a:t>
            </a:r>
          </a:p>
          <a:p>
            <a:pPr marL="0" lvl="0" indent="0">
              <a:buNone/>
            </a:pPr>
            <a:endParaRPr lang="ru-RU" sz="2000" dirty="0"/>
          </a:p>
          <a:p>
            <a:pPr marL="0" lvl="0" indent="0">
              <a:buNone/>
            </a:pPr>
            <a:r>
              <a:rPr lang="ru-RU" sz="2000" dirty="0" smtClean="0"/>
              <a:t>1</a:t>
            </a:r>
            <a:r>
              <a:rPr lang="ru-RU" sz="2000" dirty="0"/>
              <a:t>. ВРАЧИ и ПРИЕМ ПАЦИЕНТОВ: связь «один ко многим» (один врач может принимать многих пациентов).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2. ПАЦИЕНТЫ и ПРИЕМ ПАЦИЕНТОВ: связь «один ко многим» (один пациент может иметь много приемов).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3. ПРИЕМ ПАЦИЕНТОВ и КВИТАНЦИИ: связь «один к одному» (каждый прием имеет одну квитанцию).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данном случае связи «многие ко многим» отсутствуют, так как каждая связь четко определена через внешние ключи.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293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2573" y="912194"/>
            <a:ext cx="9720708" cy="377762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ru-RU" sz="2000" dirty="0"/>
              <a:t>Пояснение выбора типов связей:</a:t>
            </a:r>
          </a:p>
          <a:p>
            <a:pPr marL="0" indent="0">
              <a:buNone/>
            </a:pPr>
            <a:r>
              <a:rPr lang="ru-RU" sz="2000" dirty="0"/>
              <a:t> </a:t>
            </a:r>
          </a:p>
          <a:p>
            <a:pPr marL="0" indent="0">
              <a:buNone/>
            </a:pPr>
            <a:r>
              <a:rPr lang="ru-RU" sz="2000" dirty="0"/>
              <a:t>• Связь «один ко многим» между ВРАЧИ и ПРИЕМ ПАЦИЕНТОВ логична, так как один врач может принимать многих пациентов.</a:t>
            </a:r>
          </a:p>
          <a:p>
            <a:pPr marL="0" indent="0">
              <a:buNone/>
            </a:pPr>
            <a:r>
              <a:rPr lang="ru-RU" sz="2000" dirty="0"/>
              <a:t> </a:t>
            </a:r>
          </a:p>
          <a:p>
            <a:pPr marL="0" indent="0">
              <a:buNone/>
            </a:pPr>
            <a:r>
              <a:rPr lang="ru-RU" sz="2000" dirty="0"/>
              <a:t>• Связь «один ко многим» между ПАЦИЕНТЫ и ПРИЕМ ПАЦИЕНТОВ также обоснована, так как один пациент может посещать врачей несколько раз.</a:t>
            </a:r>
          </a:p>
          <a:p>
            <a:pPr marL="0" indent="0">
              <a:buNone/>
            </a:pPr>
            <a:r>
              <a:rPr lang="ru-RU" sz="2000" dirty="0"/>
              <a:t> </a:t>
            </a:r>
          </a:p>
          <a:p>
            <a:pPr marL="0" indent="0">
              <a:buNone/>
            </a:pPr>
            <a:r>
              <a:rPr lang="ru-RU" sz="2000" dirty="0"/>
              <a:t>• Связь «один к одному» между ПРИЕМ ПАЦИЕНТОВ и КВИТАНЦИЯМИ необходима для точного учета платежей за каждый прием.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175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светлые пятна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8401" y="729314"/>
            <a:ext cx="9720708" cy="37776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Построение диаграммы </a:t>
            </a:r>
            <a:r>
              <a:rPr lang="ru-RU" sz="2400" dirty="0" smtClean="0"/>
              <a:t>в </a:t>
            </a:r>
            <a:r>
              <a:rPr lang="en-US" sz="2400" dirty="0"/>
              <a:t>draw</a:t>
            </a:r>
            <a:r>
              <a:rPr lang="ru-RU" sz="2400" dirty="0"/>
              <a:t>.</a:t>
            </a:r>
            <a:r>
              <a:rPr lang="en-US" sz="2400" dirty="0" err="1" smtClean="0"/>
              <a:t>io</a:t>
            </a:r>
            <a:endParaRPr lang="ru-RU" sz="2400" dirty="0" smtClean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Построение </a:t>
            </a:r>
            <a:r>
              <a:rPr lang="ru-RU" sz="2400" dirty="0"/>
              <a:t>диаграммы сущность-связь для отображения логической структуры проектируемой базы данных с использованием средства для разработки диаграмм </a:t>
            </a:r>
            <a:r>
              <a:rPr lang="en-US" sz="2400" dirty="0"/>
              <a:t>draw</a:t>
            </a:r>
            <a:r>
              <a:rPr lang="ru-RU" sz="2400" dirty="0"/>
              <a:t>.</a:t>
            </a:r>
            <a:r>
              <a:rPr lang="en-US" sz="2400" dirty="0" err="1"/>
              <a:t>io</a:t>
            </a:r>
            <a:r>
              <a:rPr lang="ru-RU" sz="2400" dirty="0"/>
              <a:t>. На диаграмме выделены ключевые атрибуты (</a:t>
            </a:r>
            <a:r>
              <a:rPr lang="en-US" sz="2400" dirty="0"/>
              <a:t>PK</a:t>
            </a:r>
            <a:r>
              <a:rPr lang="ru-RU" sz="2400" dirty="0"/>
              <a:t>, </a:t>
            </a:r>
            <a:r>
              <a:rPr lang="en-US" sz="2400" dirty="0"/>
              <a:t>FK</a:t>
            </a:r>
            <a:r>
              <a:rPr lang="ru-RU" sz="2400" dirty="0"/>
              <a:t>), обозначены </a:t>
            </a:r>
            <a:r>
              <a:rPr lang="ru-RU" sz="2400" dirty="0" smtClean="0"/>
              <a:t>связи (для каждой связи имеется соответствующий текст, в котором указано, что это за связь).</a:t>
            </a:r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0364250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«Легкий дым» для планирования мероприятий</Template>
  <TotalTime>0</TotalTime>
  <Words>204</Words>
  <Application>Microsoft Office PowerPoint</Application>
  <PresentationFormat>Широкоэкранный</PresentationFormat>
  <Paragraphs>82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Легкий дым</vt:lpstr>
      <vt:lpstr>ОТЧЁТ ПО ЛАБОРАТОРНОЙ РАБОТЕ №7</vt:lpstr>
      <vt:lpstr>Презентация PowerPoint</vt:lpstr>
      <vt:lpstr>Презентация PowerPoint</vt:lpstr>
      <vt:lpstr>Атрибуты сущностей</vt:lpstr>
      <vt:lpstr>Атрибуты сущностей</vt:lpstr>
      <vt:lpstr>Ключевые атрибуты сущностей 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2024-11-20T10:52:40Z</dcterms:created>
  <dcterms:modified xsi:type="dcterms:W3CDTF">2024-12-17T12:05:25Z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