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2" r:id="rId6"/>
    <p:sldId id="258" r:id="rId7"/>
    <p:sldId id="265" r:id="rId8"/>
    <p:sldId id="266" r:id="rId9"/>
    <p:sldId id="263" r:id="rId10"/>
    <p:sldId id="261" r:id="rId11"/>
    <p:sldId id="267" r:id="rId12"/>
    <p:sldId id="268" r:id="rId13"/>
    <p:sldId id="274" r:id="rId14"/>
    <p:sldId id="269" r:id="rId15"/>
    <p:sldId id="27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4DF8D-AA2C-4CBC-BF69-07E3393452AF}" v="63" dt="2024-01-16T13:13:15.864"/>
    <p1510:client id="{CBAC6A6B-264B-52B4-2D3E-5E44B40C821D}" v="54" dt="2024-01-16T08:32:4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NA MARIA COCHIORCA" userId="S::oana-maria.cochiorca@s.unibuc.ro::dc627c58-0c28-4820-8a55-abbdbcf77fa0" providerId="AD" clId="Web-{5714DF8D-AA2C-4CBC-BF69-07E3393452AF}"/>
    <pc:docChg chg="modSld">
      <pc:chgData name="OANA MARIA COCHIORCA" userId="S::oana-maria.cochiorca@s.unibuc.ro::dc627c58-0c28-4820-8a55-abbdbcf77fa0" providerId="AD" clId="Web-{5714DF8D-AA2C-4CBC-BF69-07E3393452AF}" dt="2024-01-16T13:13:15.864" v="73" actId="20577"/>
      <pc:docMkLst>
        <pc:docMk/>
      </pc:docMkLst>
      <pc:sldChg chg="modSp">
        <pc:chgData name="OANA MARIA COCHIORCA" userId="S::oana-maria.cochiorca@s.unibuc.ro::dc627c58-0c28-4820-8a55-abbdbcf77fa0" providerId="AD" clId="Web-{5714DF8D-AA2C-4CBC-BF69-07E3393452AF}" dt="2024-01-16T13:13:15.864" v="73" actId="20577"/>
        <pc:sldMkLst>
          <pc:docMk/>
          <pc:sldMk cId="2341403664" sldId="269"/>
        </pc:sldMkLst>
        <pc:spChg chg="mod">
          <ac:chgData name="OANA MARIA COCHIORCA" userId="S::oana-maria.cochiorca@s.unibuc.ro::dc627c58-0c28-4820-8a55-abbdbcf77fa0" providerId="AD" clId="Web-{5714DF8D-AA2C-4CBC-BF69-07E3393452AF}" dt="2024-01-16T13:13:15.864" v="73" actId="20577"/>
          <ac:spMkLst>
            <pc:docMk/>
            <pc:sldMk cId="2341403664" sldId="269"/>
            <ac:spMk id="3" creationId="{DA7B7BA1-E05F-BA40-3A0E-3C15A90E7249}"/>
          </ac:spMkLst>
        </pc:spChg>
      </pc:sldChg>
    </pc:docChg>
  </pc:docChgLst>
  <pc:docChgLst>
    <pc:chgData name="DARIA HORGA" userId="S::daria.horga@s.unibuc.ro::6cb65f77-db5a-41c2-b5ac-82aaabec9b0f" providerId="AD" clId="Web-{CBAC6A6B-264B-52B4-2D3E-5E44B40C821D}"/>
    <pc:docChg chg="modSld">
      <pc:chgData name="DARIA HORGA" userId="S::daria.horga@s.unibuc.ro::6cb65f77-db5a-41c2-b5ac-82aaabec9b0f" providerId="AD" clId="Web-{CBAC6A6B-264B-52B4-2D3E-5E44B40C821D}" dt="2024-01-16T08:32:47.261" v="54" actId="20577"/>
      <pc:docMkLst>
        <pc:docMk/>
      </pc:docMkLst>
      <pc:sldChg chg="modSp">
        <pc:chgData name="DARIA HORGA" userId="S::daria.horga@s.unibuc.ro::6cb65f77-db5a-41c2-b5ac-82aaabec9b0f" providerId="AD" clId="Web-{CBAC6A6B-264B-52B4-2D3E-5E44B40C821D}" dt="2024-01-16T08:30:04.379" v="27" actId="20577"/>
        <pc:sldMkLst>
          <pc:docMk/>
          <pc:sldMk cId="295664401" sldId="267"/>
        </pc:sldMkLst>
        <pc:spChg chg="mod">
          <ac:chgData name="DARIA HORGA" userId="S::daria.horga@s.unibuc.ro::6cb65f77-db5a-41c2-b5ac-82aaabec9b0f" providerId="AD" clId="Web-{CBAC6A6B-264B-52B4-2D3E-5E44B40C821D}" dt="2024-01-16T08:30:04.379" v="27" actId="20577"/>
          <ac:spMkLst>
            <pc:docMk/>
            <pc:sldMk cId="295664401" sldId="267"/>
            <ac:spMk id="3" creationId="{E536D98F-B912-CB3C-AF97-97D963C559A8}"/>
          </ac:spMkLst>
        </pc:spChg>
      </pc:sldChg>
      <pc:sldChg chg="modSp">
        <pc:chgData name="DARIA HORGA" userId="S::daria.horga@s.unibuc.ro::6cb65f77-db5a-41c2-b5ac-82aaabec9b0f" providerId="AD" clId="Web-{CBAC6A6B-264B-52B4-2D3E-5E44B40C821D}" dt="2024-01-16T08:32:47.261" v="54" actId="20577"/>
        <pc:sldMkLst>
          <pc:docMk/>
          <pc:sldMk cId="2341403664" sldId="269"/>
        </pc:sldMkLst>
        <pc:spChg chg="mod">
          <ac:chgData name="DARIA HORGA" userId="S::daria.horga@s.unibuc.ro::6cb65f77-db5a-41c2-b5ac-82aaabec9b0f" providerId="AD" clId="Web-{CBAC6A6B-264B-52B4-2D3E-5E44B40C821D}" dt="2024-01-16T08:32:47.261" v="54" actId="20577"/>
          <ac:spMkLst>
            <pc:docMk/>
            <pc:sldMk cId="2341403664" sldId="269"/>
            <ac:spMk id="3" creationId="{DA7B7BA1-E05F-BA40-3A0E-3C15A90E72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7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10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91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9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8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7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16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8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D65-F3E3-450D-A972-548145487DF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76FBDB-8365-4BE1-B0AB-676DC86A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AD84-94FB-8890-865F-3B6811F20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281"/>
            <a:ext cx="9144000" cy="1564639"/>
          </a:xfrm>
        </p:spPr>
        <p:txBody>
          <a:bodyPr/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47EA1-F2F1-10B6-EC54-91AF5485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0320"/>
            <a:ext cx="8483601" cy="3799840"/>
          </a:xfrm>
        </p:spPr>
        <p:txBody>
          <a:bodyPr>
            <a:normAutofit/>
          </a:bodyPr>
          <a:lstStyle/>
          <a:p>
            <a:r>
              <a:rPr lang="en-US" dirty="0" err="1"/>
              <a:t>Cochiorca</a:t>
            </a:r>
            <a:r>
              <a:rPr lang="en-US" dirty="0"/>
              <a:t> </a:t>
            </a:r>
            <a:r>
              <a:rPr lang="en-US" dirty="0" err="1"/>
              <a:t>Oana</a:t>
            </a:r>
            <a:r>
              <a:rPr lang="en-US" dirty="0"/>
              <a:t> Maria</a:t>
            </a:r>
          </a:p>
          <a:p>
            <a:r>
              <a:rPr lang="en-US" dirty="0"/>
              <a:t>Horga Daria</a:t>
            </a:r>
          </a:p>
          <a:p>
            <a:endParaRPr lang="en-US" dirty="0"/>
          </a:p>
          <a:p>
            <a:pPr algn="ctr" rtl="0" fontAlgn="base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Universitatea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din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Bucuresti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ctr" rtl="0" fontAlgn="base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Departamentul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de Informatica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ctr" rtl="0" fontAlgn="base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Sisteme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de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operare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ctr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2023-2024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8236F-033D-B11D-2C00-7A2B1CA0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6" y="359639"/>
            <a:ext cx="3719790" cy="4272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0F2C9-CC7A-D213-658D-BCD80396E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4985425"/>
            <a:ext cx="9623869" cy="866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46BC0-DDDB-CDD4-DD8D-F5C1472CD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46" y="1520472"/>
            <a:ext cx="4429743" cy="1390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0E8B0-E75C-241D-3D49-EC0F98136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50" y="3577465"/>
            <a:ext cx="6115050" cy="52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63AB3E-1573-56B1-AAED-B1F428EE17FF}"/>
              </a:ext>
            </a:extLst>
          </p:cNvPr>
          <p:cNvSpPr txBox="1"/>
          <p:nvPr/>
        </p:nvSpPr>
        <p:spPr>
          <a:xfrm>
            <a:off x="6759388" y="636372"/>
            <a:ext cx="39086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58378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8A56-AB24-3BC8-A878-3A7F3533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377" y="807720"/>
            <a:ext cx="9603275" cy="624464"/>
          </a:xfrm>
        </p:spPr>
        <p:txBody>
          <a:bodyPr/>
          <a:lstStyle/>
          <a:p>
            <a:pPr algn="ctr"/>
            <a:r>
              <a:rPr lang="en-US" dirty="0" err="1"/>
              <a:t>Experimente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7BA1-E05F-BA40-3A0E-3C15A90E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1425388"/>
            <a:ext cx="6167718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Caracteristici</a:t>
            </a:r>
            <a:r>
              <a:rPr lang="en-US" sz="1800" dirty="0"/>
              <a:t> Hardware:</a:t>
            </a:r>
            <a:endParaRPr lang="en-US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Num</a:t>
            </a:r>
            <a:r>
              <a:rPr lang="ro-RO" sz="1800" dirty="0"/>
              <a:t>ă</a:t>
            </a:r>
            <a:r>
              <a:rPr lang="en-US" sz="1800" dirty="0"/>
              <a:t>r de core-</a:t>
            </a:r>
            <a:r>
              <a:rPr lang="en-US" sz="1800" dirty="0" err="1"/>
              <a:t>uri</a:t>
            </a:r>
            <a:r>
              <a:rPr lang="en-US" sz="1800" dirty="0"/>
              <a:t>: 3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Memorie RAM: 3,8 GB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Caracteristici</a:t>
            </a:r>
            <a:r>
              <a:rPr lang="en-US" sz="1800" dirty="0"/>
              <a:t> Software: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Sistem de </a:t>
            </a:r>
            <a:r>
              <a:rPr lang="en-US" sz="1800" dirty="0" err="1"/>
              <a:t>operare</a:t>
            </a:r>
            <a:r>
              <a:rPr lang="en-US" sz="1800" dirty="0"/>
              <a:t>: Linux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1800" err="1"/>
              <a:t>Pentru</a:t>
            </a:r>
            <a:r>
              <a:rPr lang="en-US" sz="1800" dirty="0"/>
              <a:t> </a:t>
            </a:r>
            <a:r>
              <a:rPr lang="en-US" sz="1800"/>
              <a:t>rulare: 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ea typeface="+mn-lt"/>
                <a:cs typeface="+mn-lt"/>
              </a:rPr>
              <a:t>inainte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compilare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instaleaza</a:t>
            </a:r>
            <a:r>
              <a:rPr lang="en-US" sz="1800" dirty="0">
                <a:ea typeface="+mn-lt"/>
                <a:cs typeface="+mn-lt"/>
              </a:rPr>
              <a:t> GNU </a:t>
            </a:r>
            <a:r>
              <a:rPr lang="en-US" sz="1800">
                <a:ea typeface="+mn-lt"/>
                <a:cs typeface="+mn-lt"/>
              </a:rPr>
              <a:t>Readline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gcc</a:t>
            </a:r>
            <a:r>
              <a:rPr lang="en-US" sz="1800" dirty="0"/>
              <a:t> –o </a:t>
            </a:r>
            <a:r>
              <a:rPr lang="en-US" sz="1800" dirty="0" err="1"/>
              <a:t>executabil</a:t>
            </a:r>
            <a:r>
              <a:rPr lang="en-US" sz="1800" dirty="0"/>
              <a:t> </a:t>
            </a:r>
            <a:r>
              <a:rPr lang="en-US" sz="1800" dirty="0" err="1"/>
              <a:t>shell.c</a:t>
            </a:r>
            <a:r>
              <a:rPr lang="en-US" sz="1800" dirty="0"/>
              <a:t> -</a:t>
            </a:r>
            <a:r>
              <a:rPr lang="en-US" sz="1800" dirty="0" err="1"/>
              <a:t>lreadline</a:t>
            </a:r>
            <a:endParaRPr lang="en-US" sz="1800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 err="1"/>
              <a:t>Suspendarea</a:t>
            </a:r>
            <a:r>
              <a:rPr lang="en-US" sz="1800" dirty="0"/>
              <a:t> </a:t>
            </a:r>
            <a:r>
              <a:rPr lang="en-US" sz="1800" dirty="0" err="1"/>
              <a:t>programului</a:t>
            </a:r>
            <a:r>
              <a:rPr lang="en-US" sz="1800" dirty="0"/>
              <a:t>: </a:t>
            </a:r>
            <a:r>
              <a:rPr lang="en-US" sz="1800" dirty="0" err="1"/>
              <a:t>comanda</a:t>
            </a:r>
            <a:r>
              <a:rPr lang="en-US" sz="1800" dirty="0"/>
              <a:t> </a:t>
            </a:r>
            <a:r>
              <a:rPr lang="en-US" sz="1800" dirty="0" err="1"/>
              <a:t>new_exit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CTRL+C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experimentale</a:t>
            </a:r>
            <a:r>
              <a:rPr lang="en-US" sz="18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evaluarea</a:t>
            </a:r>
            <a:r>
              <a:rPr lang="en-US" sz="1800" dirty="0"/>
              <a:t> </a:t>
            </a:r>
            <a:r>
              <a:rPr lang="en-US" sz="1800" dirty="0" err="1"/>
              <a:t>performanței</a:t>
            </a:r>
            <a:r>
              <a:rPr lang="en-US" sz="1800" dirty="0"/>
              <a:t>, am </a:t>
            </a:r>
            <a:r>
              <a:rPr lang="en-US" sz="1800" dirty="0" err="1"/>
              <a:t>măsurat</a:t>
            </a:r>
            <a:r>
              <a:rPr lang="en-US" sz="1800" dirty="0"/>
              <a:t> </a:t>
            </a:r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parsare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executare</a:t>
            </a:r>
            <a:r>
              <a:rPr lang="en-US" sz="1800" dirty="0"/>
              <a:t> a </a:t>
            </a:r>
            <a:r>
              <a:rPr lang="en-US" sz="1800" dirty="0" err="1"/>
              <a:t>anumitor</a:t>
            </a:r>
            <a:r>
              <a:rPr lang="en-US" sz="1800" dirty="0"/>
              <a:t> input-</a:t>
            </a:r>
            <a:r>
              <a:rPr lang="en-US" sz="1800" dirty="0" err="1"/>
              <a:t>uri</a:t>
            </a:r>
            <a:r>
              <a:rPr lang="en-US" sz="1800" dirty="0"/>
              <a:t>, </a:t>
            </a:r>
            <a:r>
              <a:rPr lang="en-US" sz="1800" dirty="0" err="1"/>
              <a:t>având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dimensiuni</a:t>
            </a:r>
            <a:r>
              <a:rPr lang="en-US" sz="1800" dirty="0"/>
              <a:t>. Am </a:t>
            </a:r>
            <a:r>
              <a:rPr lang="en-US" sz="1800" dirty="0" err="1"/>
              <a:t>utilizat</a:t>
            </a:r>
            <a:r>
              <a:rPr lang="en-US" sz="1800" dirty="0"/>
              <a:t> </a:t>
            </a:r>
            <a:r>
              <a:rPr lang="en-US" sz="1800" dirty="0" err="1"/>
              <a:t>funcția</a:t>
            </a:r>
            <a:r>
              <a:rPr lang="en-US" sz="1800" dirty="0"/>
              <a:t> clock() din </a:t>
            </a:r>
            <a:r>
              <a:rPr lang="en-US" sz="1800" dirty="0" err="1"/>
              <a:t>biblioteca</a:t>
            </a:r>
            <a:r>
              <a:rPr lang="en-US" sz="1800" dirty="0"/>
              <a:t> &lt;</a:t>
            </a:r>
            <a:r>
              <a:rPr lang="en-US" sz="1800" dirty="0" err="1"/>
              <a:t>time.h</a:t>
            </a:r>
            <a:r>
              <a:rPr lang="en-US" sz="1800" dirty="0"/>
              <a:t>&gt;, care </a:t>
            </a:r>
            <a:r>
              <a:rPr lang="en-US" sz="1800" dirty="0" err="1"/>
              <a:t>măsoară</a:t>
            </a:r>
            <a:r>
              <a:rPr lang="en-US" sz="1800" dirty="0"/>
              <a:t> </a:t>
            </a:r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procesor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obține</a:t>
            </a:r>
            <a:r>
              <a:rPr lang="en-US" sz="1800" dirty="0"/>
              <a:t> </a:t>
            </a:r>
            <a:r>
              <a:rPr lang="en-US" sz="1800" dirty="0" err="1"/>
              <a:t>datele</a:t>
            </a:r>
            <a:r>
              <a:rPr lang="en-US" sz="1800" dirty="0"/>
              <a:t> </a:t>
            </a:r>
            <a:r>
              <a:rPr lang="en-US" sz="1800" dirty="0" err="1"/>
              <a:t>experimentale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Evaluarea</a:t>
            </a:r>
            <a:r>
              <a:rPr lang="en-US" sz="1800" dirty="0"/>
              <a:t> a </a:t>
            </a:r>
            <a:r>
              <a:rPr lang="en-US" sz="1800" dirty="0" err="1"/>
              <a:t>inclus</a:t>
            </a:r>
            <a:r>
              <a:rPr lang="en-US" sz="1800" dirty="0"/>
              <a:t> input-</a:t>
            </a:r>
            <a:r>
              <a:rPr lang="en-US" sz="1800" dirty="0" err="1"/>
              <a:t>uri</a:t>
            </a:r>
            <a:r>
              <a:rPr lang="en-US" sz="1800" dirty="0"/>
              <a:t> de diverse </a:t>
            </a:r>
            <a:r>
              <a:rPr lang="en-US" sz="1800" dirty="0" err="1"/>
              <a:t>dimensiuni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obține</a:t>
            </a:r>
            <a:r>
              <a:rPr lang="en-US" sz="1800" dirty="0"/>
              <a:t> o imagine </a:t>
            </a:r>
            <a:r>
              <a:rPr lang="en-US" sz="1800" dirty="0" err="1"/>
              <a:t>completă</a:t>
            </a:r>
            <a:r>
              <a:rPr lang="en-US" sz="1800" dirty="0"/>
              <a:t> a </a:t>
            </a:r>
            <a:r>
              <a:rPr lang="en-US" sz="1800" dirty="0" err="1"/>
              <a:t>performanței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scenarii</a:t>
            </a:r>
            <a:r>
              <a:rPr lang="en-US" sz="1800" dirty="0"/>
              <a:t> de </a:t>
            </a:r>
            <a:r>
              <a:rPr lang="en-US" sz="1800" dirty="0" err="1"/>
              <a:t>utilizare</a:t>
            </a:r>
            <a:r>
              <a:rPr lang="en-US" sz="1800" dirty="0"/>
              <a:t>. </a:t>
            </a:r>
            <a:r>
              <a:rPr lang="en-US" sz="1800" dirty="0" err="1"/>
              <a:t>Măsurătorile</a:t>
            </a:r>
            <a:r>
              <a:rPr lang="en-US" sz="1800" dirty="0"/>
              <a:t> au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realizate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evalua</a:t>
            </a:r>
            <a:r>
              <a:rPr lang="en-US" sz="1800" dirty="0"/>
              <a:t> </a:t>
            </a:r>
            <a:r>
              <a:rPr lang="en-US" sz="1800" dirty="0" err="1"/>
              <a:t>eficiența</a:t>
            </a:r>
            <a:r>
              <a:rPr lang="en-US" sz="1800" dirty="0"/>
              <a:t> </a:t>
            </a:r>
            <a:r>
              <a:rPr lang="en-US" sz="1800" dirty="0" err="1"/>
              <a:t>implementării</a:t>
            </a:r>
            <a:r>
              <a:rPr lang="en-US" sz="1800" dirty="0"/>
              <a:t> </a:t>
            </a:r>
            <a:r>
              <a:rPr lang="en-US" sz="1800" dirty="0" err="1"/>
              <a:t>funcționalităților</a:t>
            </a:r>
            <a:r>
              <a:rPr lang="en-US" sz="1800" dirty="0"/>
              <a:t>, cu accent pe </a:t>
            </a:r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parsare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executare</a:t>
            </a:r>
            <a:r>
              <a:rPr lang="en-US" sz="1800" dirty="0"/>
              <a:t> al </a:t>
            </a:r>
            <a:r>
              <a:rPr lang="en-US" sz="1800" dirty="0" err="1"/>
              <a:t>comenzilor</a:t>
            </a:r>
            <a:r>
              <a:rPr lang="en-US" sz="1800" dirty="0"/>
              <a:t> </a:t>
            </a:r>
            <a:r>
              <a:rPr lang="en-US" sz="1800" dirty="0" err="1"/>
              <a:t>introduse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shell.</a:t>
            </a:r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17629-4D13-A64E-3843-BD90F059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93" y="1056303"/>
            <a:ext cx="4642037" cy="44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230-92BB-A0EA-6712-DF6B6048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Experimente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2E6C-56A3-16FF-0656-EA777E59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1667435"/>
            <a:ext cx="9801216" cy="3798910"/>
          </a:xfrm>
        </p:spPr>
        <p:txBody>
          <a:bodyPr>
            <a:normAutofit/>
          </a:bodyPr>
          <a:lstStyle/>
          <a:p>
            <a:r>
              <a:rPr lang="en-US" sz="1900" dirty="0"/>
              <a:t>Am </a:t>
            </a:r>
            <a:r>
              <a:rPr lang="en-US" sz="1900" dirty="0" err="1"/>
              <a:t>utilizat</a:t>
            </a:r>
            <a:r>
              <a:rPr lang="en-US" sz="1900" dirty="0"/>
              <a:t> </a:t>
            </a:r>
            <a:r>
              <a:rPr lang="en-US" sz="1900" b="0" i="0" dirty="0" err="1">
                <a:effectLst/>
              </a:rPr>
              <a:t>Valgrind</a:t>
            </a:r>
            <a:r>
              <a:rPr lang="en-US" sz="1900" dirty="0"/>
              <a:t>, un</a:t>
            </a:r>
            <a:r>
              <a:rPr lang="en-US" sz="1900" b="0" i="0" dirty="0">
                <a:effectLst/>
              </a:rPr>
              <a:t> instrument de </a:t>
            </a:r>
            <a:r>
              <a:rPr lang="en-US" sz="1900" b="0" i="0" dirty="0" err="1">
                <a:effectLst/>
              </a:rPr>
              <a:t>analiză</a:t>
            </a:r>
            <a:r>
              <a:rPr lang="en-US" sz="1900" b="0" i="0" dirty="0">
                <a:effectLst/>
              </a:rPr>
              <a:t> a </a:t>
            </a:r>
            <a:r>
              <a:rPr lang="en-US" sz="1900" b="0" i="0" dirty="0" err="1">
                <a:effectLst/>
              </a:rPr>
              <a:t>memoriei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profilare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pentru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programarea</a:t>
            </a:r>
            <a:r>
              <a:rPr lang="en-US" sz="1900" b="0" i="0" dirty="0">
                <a:effectLst/>
              </a:rPr>
              <a:t> software </a:t>
            </a:r>
            <a:r>
              <a:rPr lang="en-US" sz="1900" b="0" i="0" dirty="0" err="1">
                <a:effectLst/>
              </a:rPr>
              <a:t>pentru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identificarea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scurgerilor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memorie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utilizarea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acesteia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nedefinită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alte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erori</a:t>
            </a:r>
            <a:r>
              <a:rPr lang="en-US" sz="1900" b="0" i="0" dirty="0">
                <a:effectLst/>
              </a:rPr>
              <a:t>.</a:t>
            </a:r>
          </a:p>
          <a:p>
            <a:r>
              <a:rPr lang="en-US" sz="1900" dirty="0"/>
              <a:t>Heap summary </a:t>
            </a:r>
            <a:r>
              <a:rPr lang="en-US" sz="1900" b="0" i="0" dirty="0" err="1">
                <a:effectLst/>
              </a:rPr>
              <a:t>furnizează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informații</a:t>
            </a:r>
            <a:r>
              <a:rPr lang="en-US" sz="1900" b="0" i="0" dirty="0">
                <a:effectLst/>
              </a:rPr>
              <a:t> cu </a:t>
            </a:r>
            <a:r>
              <a:rPr lang="en-US" sz="1900" b="0" i="0" dirty="0" err="1">
                <a:effectLst/>
              </a:rPr>
              <a:t>privire</a:t>
            </a:r>
            <a:r>
              <a:rPr lang="en-US" sz="1900" b="0" i="0" dirty="0">
                <a:effectLst/>
              </a:rPr>
              <a:t> la </a:t>
            </a:r>
            <a:r>
              <a:rPr lang="en-US" sz="1900" b="0" i="0" dirty="0" err="1">
                <a:effectLst/>
              </a:rPr>
              <a:t>starea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alocărilor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dealocărilor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memorie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efectuate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către</a:t>
            </a:r>
            <a:r>
              <a:rPr lang="en-US" sz="1900" b="0" i="0" dirty="0">
                <a:effectLst/>
              </a:rPr>
              <a:t> program </a:t>
            </a:r>
            <a:r>
              <a:rPr lang="en-US" sz="1900" b="0" i="0" dirty="0" err="1">
                <a:effectLst/>
              </a:rPr>
              <a:t>în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timpul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execuției</a:t>
            </a:r>
            <a:r>
              <a:rPr lang="en-US" sz="1900" b="0" i="0" dirty="0">
                <a:effectLst/>
              </a:rPr>
              <a:t>. </a:t>
            </a:r>
            <a:r>
              <a:rPr lang="en-US" sz="1900" dirty="0" err="1"/>
              <a:t>Rezultatul</a:t>
            </a:r>
            <a:r>
              <a:rPr lang="en-US" sz="1900" dirty="0"/>
              <a:t> </a:t>
            </a:r>
            <a:r>
              <a:rPr lang="en-US" sz="1900" dirty="0" err="1"/>
              <a:t>nostru</a:t>
            </a:r>
            <a:r>
              <a:rPr lang="en-US" sz="1900" dirty="0"/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/>
              <a:t>in use at exit(</a:t>
            </a:r>
            <a:r>
              <a:rPr lang="en-US" sz="1900" b="0" i="0" dirty="0" err="1">
                <a:effectLst/>
              </a:rPr>
              <a:t>memoria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este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încă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alocată</a:t>
            </a:r>
            <a:r>
              <a:rPr lang="en-US" sz="1900" b="0" i="0" dirty="0">
                <a:effectLst/>
              </a:rPr>
              <a:t> (</a:t>
            </a:r>
            <a:r>
              <a:rPr lang="en-US" sz="1900" b="0" i="0" dirty="0" err="1">
                <a:effectLst/>
              </a:rPr>
              <a:t>în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uz</a:t>
            </a:r>
            <a:r>
              <a:rPr lang="en-US" sz="1900" b="0" i="0" dirty="0">
                <a:effectLst/>
              </a:rPr>
              <a:t>) </a:t>
            </a:r>
            <a:r>
              <a:rPr lang="en-US" sz="1900" b="0" i="0" dirty="0" err="1">
                <a:effectLst/>
              </a:rPr>
              <a:t>în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momentul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încheierii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programului</a:t>
            </a:r>
            <a:r>
              <a:rPr lang="en-US" sz="1900" b="0" i="0" dirty="0">
                <a:effectLst/>
              </a:rPr>
              <a:t>)</a:t>
            </a:r>
            <a:r>
              <a:rPr lang="en-US" sz="1900" dirty="0"/>
              <a:t>: 208,613 bytes in 243 blocks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/>
              <a:t>total heap usage(</a:t>
            </a:r>
            <a:r>
              <a:rPr lang="en-US" sz="1900" b="0" i="0" dirty="0" err="1">
                <a:effectLst/>
              </a:rPr>
              <a:t>numărul</a:t>
            </a:r>
            <a:r>
              <a:rPr lang="en-US" sz="1900" b="0" i="0" dirty="0">
                <a:effectLst/>
              </a:rPr>
              <a:t> total de </a:t>
            </a:r>
            <a:r>
              <a:rPr lang="en-US" sz="1900" b="0" i="0" dirty="0" err="1">
                <a:effectLst/>
              </a:rPr>
              <a:t>alocări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eliberări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memorie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efectuate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în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timpul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execuției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programului</a:t>
            </a:r>
            <a:r>
              <a:rPr lang="en-US" sz="1900" b="0" i="0" dirty="0">
                <a:effectLst/>
              </a:rPr>
              <a:t>)</a:t>
            </a:r>
            <a:r>
              <a:rPr lang="en-US" sz="1900" dirty="0"/>
              <a:t>: 465 </a:t>
            </a:r>
            <a:r>
              <a:rPr lang="en-US" sz="1900" dirty="0" err="1"/>
              <a:t>allocs</a:t>
            </a:r>
            <a:r>
              <a:rPr lang="en-US" sz="1900" dirty="0"/>
              <a:t>, 222 frees, 229,308 bytes allocated</a:t>
            </a:r>
          </a:p>
          <a:p>
            <a:pPr marL="0" indent="0">
              <a:buNone/>
            </a:pPr>
            <a:endParaRPr lang="en-US" sz="1900" dirty="0"/>
          </a:p>
          <a:p>
            <a:pPr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1564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D22-A61E-2D5A-8CD9-CBDBD0F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52747"/>
          </a:xfrm>
        </p:spPr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9C99-4A74-603E-9B21-E91A7198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82588"/>
            <a:ext cx="9603275" cy="3583757"/>
          </a:xfrm>
        </p:spPr>
        <p:txBody>
          <a:bodyPr/>
          <a:lstStyle/>
          <a:p>
            <a:r>
              <a:rPr lang="en-US" b="0" i="0" dirty="0">
                <a:effectLst/>
              </a:rPr>
              <a:t>Shell-</a:t>
            </a:r>
            <a:r>
              <a:rPr lang="en-US" b="0" i="0" dirty="0" err="1">
                <a:effectLst/>
              </a:rPr>
              <a:t>ul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este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conceput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astfel</a:t>
            </a:r>
            <a:r>
              <a:rPr lang="en-US" b="0" i="0" dirty="0">
                <a:effectLst/>
              </a:rPr>
              <a:t> </a:t>
            </a:r>
            <a:r>
              <a:rPr lang="ro-RO" b="0" i="0" dirty="0">
                <a:effectLst/>
              </a:rPr>
              <a:t>î</a:t>
            </a:r>
            <a:r>
              <a:rPr lang="en-US" b="0" i="0" dirty="0" err="1">
                <a:effectLst/>
              </a:rPr>
              <a:t>nc</a:t>
            </a:r>
            <a:r>
              <a:rPr lang="ro-RO" b="0" i="0" dirty="0">
                <a:effectLst/>
              </a:rPr>
              <a:t>â</a:t>
            </a:r>
            <a:r>
              <a:rPr lang="en-US" b="0" i="0" dirty="0">
                <a:effectLst/>
              </a:rPr>
              <a:t>t </a:t>
            </a:r>
            <a:r>
              <a:rPr lang="en-US" b="0" i="0" dirty="0" err="1">
                <a:effectLst/>
              </a:rPr>
              <a:t>să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ofere</a:t>
            </a:r>
            <a:r>
              <a:rPr lang="en-US" b="0" i="0" dirty="0">
                <a:effectLst/>
              </a:rPr>
              <a:t> un </a:t>
            </a:r>
            <a:r>
              <a:rPr lang="en-US" b="0" i="0" dirty="0" err="1">
                <a:effectLst/>
              </a:rPr>
              <a:t>mediu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interactiv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pentru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interacțiunea</a:t>
            </a:r>
            <a:r>
              <a:rPr lang="en-US" b="0" i="0" dirty="0">
                <a:effectLst/>
              </a:rPr>
              <a:t> cu </a:t>
            </a:r>
            <a:r>
              <a:rPr lang="en-US" b="0" i="0" dirty="0" err="1">
                <a:effectLst/>
              </a:rPr>
              <a:t>sistemul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operare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oferind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simultan</a:t>
            </a:r>
            <a:r>
              <a:rPr lang="en-US" b="0" i="0" dirty="0">
                <a:effectLst/>
              </a:rPr>
              <a:t> o </a:t>
            </a:r>
            <a:r>
              <a:rPr lang="en-US" b="0" i="0" dirty="0" err="1">
                <a:effectLst/>
              </a:rPr>
              <a:t>serie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comenzi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esențiale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funcționalități</a:t>
            </a:r>
            <a:r>
              <a:rPr lang="en-US" b="0" i="0" dirty="0">
                <a:effectLst/>
              </a:rPr>
              <a:t> utile. </a:t>
            </a:r>
            <a:r>
              <a:rPr lang="en-US" b="0" i="0" dirty="0" err="1">
                <a:effectLst/>
              </a:rPr>
              <a:t>Componentele</a:t>
            </a:r>
            <a:r>
              <a:rPr lang="en-US" b="0" i="0" dirty="0">
                <a:effectLst/>
              </a:rPr>
              <a:t> sale sunt </a:t>
            </a:r>
            <a:r>
              <a:rPr lang="en-US" b="0" i="0" dirty="0" err="1">
                <a:effectLst/>
              </a:rPr>
              <a:t>concepute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ofere</a:t>
            </a:r>
            <a:r>
              <a:rPr lang="en-US" b="0" i="0" dirty="0">
                <a:effectLst/>
              </a:rPr>
              <a:t> o </a:t>
            </a:r>
            <a:r>
              <a:rPr lang="en-US" b="0" i="0" dirty="0" err="1">
                <a:effectLst/>
              </a:rPr>
              <a:t>experiență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utilizare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eficientă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ofere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posibilitatea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extindere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pentru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funcționalități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viitoare</a:t>
            </a:r>
            <a:r>
              <a:rPr lang="en-US" b="0" i="0" dirty="0">
                <a:effectLst/>
              </a:rPr>
              <a:t>.</a:t>
            </a:r>
          </a:p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ne-a </a:t>
            </a:r>
            <a:r>
              <a:rPr lang="en-US" dirty="0" err="1"/>
              <a:t>oferit</a:t>
            </a:r>
            <a:r>
              <a:rPr lang="en-US" dirty="0"/>
              <a:t> </a:t>
            </a:r>
            <a:r>
              <a:rPr lang="en-US" dirty="0" err="1"/>
              <a:t>ocazia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b="0" i="0" dirty="0" err="1">
                <a:effectLst/>
              </a:rPr>
              <a:t>aplic</a:t>
            </a:r>
            <a:r>
              <a:rPr lang="ro-RO" b="0" i="0" dirty="0">
                <a:effectLst/>
              </a:rPr>
              <a:t>ă</a:t>
            </a:r>
            <a:r>
              <a:rPr lang="en-US" b="0" i="0" dirty="0">
                <a:effectLst/>
              </a:rPr>
              <a:t>m diverse </a:t>
            </a:r>
            <a:r>
              <a:rPr lang="en-US" b="0" i="0" dirty="0" err="1">
                <a:effectLst/>
              </a:rPr>
              <a:t>concepte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abordări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specifice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dezvoltării</a:t>
            </a:r>
            <a:r>
              <a:rPr lang="en-US" b="0" i="0" dirty="0">
                <a:effectLst/>
              </a:rPr>
              <a:t> software </a:t>
            </a:r>
            <a:r>
              <a:rPr lang="en-US" b="0" i="0" dirty="0" err="1">
                <a:effectLst/>
              </a:rPr>
              <a:t>în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limbajul</a:t>
            </a:r>
            <a:r>
              <a:rPr lang="en-US" b="0" i="0" dirty="0">
                <a:effectLst/>
              </a:rPr>
              <a:t> C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lucrului</a:t>
            </a:r>
            <a:r>
              <a:rPr lang="en-US" b="0" i="0" dirty="0">
                <a:effectLst/>
              </a:rPr>
              <a:t> cu </a:t>
            </a:r>
            <a:r>
              <a:rPr lang="en-US" b="0" i="0" dirty="0" err="1">
                <a:effectLst/>
              </a:rPr>
              <a:t>sistemul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operare</a:t>
            </a:r>
            <a:r>
              <a:rPr lang="en-US" dirty="0"/>
              <a:t>, </a:t>
            </a:r>
            <a:r>
              <a:rPr lang="en-US" dirty="0" err="1"/>
              <a:t>consolid</a:t>
            </a:r>
            <a:r>
              <a:rPr lang="ro-RO" dirty="0"/>
              <a:t>â</a:t>
            </a:r>
            <a:r>
              <a:rPr lang="en-US" dirty="0" err="1"/>
              <a:t>ndu</a:t>
            </a:r>
            <a:r>
              <a:rPr lang="en-US" dirty="0"/>
              <a:t>-ne </a:t>
            </a:r>
            <a:r>
              <a:rPr lang="en-US" dirty="0" err="1"/>
              <a:t>cuno</a:t>
            </a:r>
            <a:r>
              <a:rPr lang="ro-RO" dirty="0"/>
              <a:t>ș</a:t>
            </a:r>
            <a:r>
              <a:rPr lang="en-US" dirty="0"/>
              <a:t>tin</a:t>
            </a:r>
            <a:r>
              <a:rPr lang="ro-RO" dirty="0"/>
              <a:t>ț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56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5BB3-9AAA-9855-0F54-91E252CF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753035"/>
            <a:ext cx="9603275" cy="4713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Mul</a:t>
            </a:r>
            <a:r>
              <a:rPr lang="ro-RO" sz="8000" dirty="0">
                <a:latin typeface="Cambria" panose="02040503050406030204" pitchFamily="18" charset="0"/>
                <a:ea typeface="Cambria" panose="02040503050406030204" pitchFamily="18" charset="0"/>
              </a:rPr>
              <a:t>ț</a:t>
            </a:r>
            <a:r>
              <a:rPr lang="en-US" sz="8000" dirty="0" err="1">
                <a:latin typeface="Cambria" panose="02040503050406030204" pitchFamily="18" charset="0"/>
                <a:ea typeface="Cambria" panose="02040503050406030204" pitchFamily="18" charset="0"/>
              </a:rPr>
              <a:t>umim</a:t>
            </a: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74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FD28-8336-A695-6954-1AF9742C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6725277" cy="1071095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0A457-DD83-5B17-E29C-744427371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115671"/>
            <a:ext cx="8637072" cy="3462170"/>
          </a:xfrm>
        </p:spPr>
        <p:txBody>
          <a:bodyPr>
            <a:normAutofit/>
          </a:bodyPr>
          <a:lstStyle/>
          <a:p>
            <a:pPr marL="342900" indent="-342900" algn="l" rtl="0" fontAlgn="base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escrierea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problemei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Specifica</a:t>
            </a:r>
            <a:r>
              <a:rPr lang="ro-RO" b="0" i="0" u="none" strike="noStrike" dirty="0">
                <a:solidFill>
                  <a:srgbClr val="000000"/>
                </a:solidFill>
                <a:effectLst/>
              </a:rPr>
              <a:t>ț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solutiei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Design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mplementare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E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xperimente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oncluzii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6C0A-13E1-FC57-44DD-779D9E30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77018" cy="477837"/>
          </a:xfrm>
        </p:spPr>
        <p:txBody>
          <a:bodyPr>
            <a:noAutofit/>
          </a:bodyPr>
          <a:lstStyle/>
          <a:p>
            <a:pPr algn="ctr"/>
            <a:r>
              <a:rPr lang="en-US" sz="50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Descrierea</a:t>
            </a:r>
            <a:r>
              <a:rPr lang="en-US" sz="50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50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problemei</a:t>
            </a:r>
            <a:endParaRPr lang="en-US" sz="5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7B983-1BD9-AC19-3080-3193D88B0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981199"/>
            <a:ext cx="10668000" cy="40526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Contextu</a:t>
            </a:r>
            <a:r>
              <a:rPr lang="en-US" dirty="0" err="1"/>
              <a:t>l</a:t>
            </a:r>
            <a:r>
              <a:rPr lang="en-US" dirty="0"/>
              <a:t> general: </a:t>
            </a:r>
            <a:r>
              <a:rPr lang="en-US" b="0" i="0" dirty="0" err="1">
                <a:effectLst/>
              </a:rPr>
              <a:t>implementarea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unui</a:t>
            </a:r>
            <a:r>
              <a:rPr lang="en-US" b="0" i="0" dirty="0">
                <a:effectLst/>
              </a:rPr>
              <a:t> shell </a:t>
            </a:r>
            <a:r>
              <a:rPr lang="en-US" b="0" i="0" dirty="0" err="1">
                <a:effectLst/>
              </a:rPr>
              <a:t>simplu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în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limbajul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programare</a:t>
            </a:r>
            <a:r>
              <a:rPr lang="en-US" b="0" i="0" dirty="0">
                <a:effectLst/>
              </a:rPr>
              <a:t> C</a:t>
            </a:r>
            <a:r>
              <a:rPr lang="en-US" dirty="0"/>
              <a:t> </a:t>
            </a:r>
            <a:endParaRPr lang="en-US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implementa</a:t>
            </a:r>
            <a:r>
              <a:rPr lang="en-US" dirty="0"/>
              <a:t> o </a:t>
            </a:r>
            <a:r>
              <a:rPr lang="en-US" b="0" i="0" dirty="0" err="1">
                <a:effectLst/>
              </a:rPr>
              <a:t>interfață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între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utilizator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sistemul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operare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permitându</a:t>
            </a:r>
            <a:r>
              <a:rPr lang="en-US" b="0" i="0" dirty="0">
                <a:effectLst/>
              </a:rPr>
              <a:t>-le </a:t>
            </a:r>
            <a:r>
              <a:rPr lang="en-US" b="0" i="0" dirty="0" err="1">
                <a:effectLst/>
              </a:rPr>
              <a:t>să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interacționeze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prin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introducerea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comenzi</a:t>
            </a:r>
            <a:endParaRPr lang="en-US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Ce se </a:t>
            </a:r>
            <a:r>
              <a:rPr lang="en-US" dirty="0" err="1"/>
              <a:t>urmareste</a:t>
            </a:r>
            <a:r>
              <a:rPr lang="en-US" dirty="0"/>
              <a:t>?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Executia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eficienta</a:t>
            </a:r>
            <a:r>
              <a:rPr lang="en-US" b="0" i="0" dirty="0">
                <a:effectLst/>
              </a:rPr>
              <a:t> a </a:t>
            </a:r>
            <a:r>
              <a:rPr lang="en-US" b="0" i="0" dirty="0" err="1">
                <a:effectLst/>
              </a:rPr>
              <a:t>unor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comenzi</a:t>
            </a:r>
            <a:r>
              <a:rPr lang="en-US" b="0" i="0" dirty="0">
                <a:effectLst/>
              </a:rPr>
              <a:t> simple ( ls, cd etc.).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0" i="0" dirty="0" err="1">
                <a:effectLst/>
              </a:rPr>
              <a:t>Executia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comenzi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mai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avansate</a:t>
            </a:r>
            <a:r>
              <a:rPr lang="en-US" b="0" i="0" dirty="0">
                <a:effectLst/>
              </a:rPr>
              <a:t>(pipe-</a:t>
            </a:r>
            <a:r>
              <a:rPr lang="en-US" b="0" i="0" dirty="0" err="1">
                <a:effectLst/>
              </a:rPr>
              <a:t>uri</a:t>
            </a:r>
            <a:r>
              <a:rPr lang="en-US" b="0" i="0" dirty="0">
                <a:effectLst/>
              </a:rPr>
              <a:t>).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b="0" i="0" dirty="0" err="1">
                <a:effectLst/>
              </a:rPr>
              <a:t>utilizatori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pentru</a:t>
            </a:r>
            <a:r>
              <a:rPr lang="en-US" b="0" i="0" dirty="0">
                <a:effectLst/>
              </a:rPr>
              <a:t> a-</a:t>
            </a:r>
            <a:r>
              <a:rPr lang="en-US" b="0" i="0" dirty="0" err="1">
                <a:effectLst/>
              </a:rPr>
              <a:t>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ajuta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înțeleagă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modul</a:t>
            </a:r>
            <a:r>
              <a:rPr lang="en-US" b="0" i="0" dirty="0">
                <a:effectLst/>
              </a:rPr>
              <a:t> de </a:t>
            </a:r>
            <a:r>
              <a:rPr lang="en-US" b="0" i="0" dirty="0" err="1">
                <a:effectLst/>
              </a:rPr>
              <a:t>funcționare</a:t>
            </a:r>
            <a:r>
              <a:rPr lang="en-US" b="0" i="0" dirty="0">
                <a:effectLst/>
              </a:rPr>
              <a:t> al shell-</a:t>
            </a:r>
            <a:r>
              <a:rPr lang="en-US" b="0" i="0" dirty="0" err="1">
                <a:effectLst/>
              </a:rPr>
              <a:t>ului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și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comenzile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disponibile</a:t>
            </a:r>
            <a:r>
              <a:rPr lang="en-US" b="0" i="0" dirty="0">
                <a:effectLst/>
              </a:rPr>
              <a:t>.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89B9-128B-CD08-318C-0672AB0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0" y="1075764"/>
            <a:ext cx="9603275" cy="84268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/>
              <a:t>Specificatia</a:t>
            </a:r>
            <a:r>
              <a:rPr lang="en-US" sz="4000" dirty="0"/>
              <a:t> </a:t>
            </a:r>
            <a:r>
              <a:rPr lang="en-US" sz="4000" dirty="0" err="1"/>
              <a:t>solutiei</a:t>
            </a:r>
            <a:br>
              <a:rPr lang="en-US" sz="2800" dirty="0"/>
            </a:br>
            <a:r>
              <a:rPr lang="en-US" sz="2500" dirty="0" err="1"/>
              <a:t>Caracteristicile</a:t>
            </a:r>
            <a:r>
              <a:rPr lang="en-US" sz="2500" dirty="0"/>
              <a:t> </a:t>
            </a:r>
            <a:r>
              <a:rPr lang="en-US" sz="2500" dirty="0" err="1"/>
              <a:t>prototipului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9C01-D1A2-288D-FBFE-6909D46F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0" y="2895599"/>
            <a:ext cx="10130118" cy="335280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</a:pPr>
            <a:r>
              <a:rPr lang="en-US" sz="1800" dirty="0" err="1"/>
              <a:t>Comenzi</a:t>
            </a:r>
            <a:r>
              <a:rPr lang="en-US" sz="1800" dirty="0"/>
              <a:t> de </a:t>
            </a:r>
            <a:r>
              <a:rPr lang="en-US" sz="1800" dirty="0" err="1"/>
              <a:t>bază</a:t>
            </a:r>
            <a:r>
              <a:rPr lang="en-US" sz="1800" dirty="0"/>
              <a:t>: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unor</a:t>
            </a:r>
            <a:r>
              <a:rPr lang="en-US" sz="1800" dirty="0"/>
              <a:t> </a:t>
            </a:r>
            <a:r>
              <a:rPr lang="en-US" sz="1800" dirty="0" err="1"/>
              <a:t>comenzi</a:t>
            </a:r>
            <a:r>
              <a:rPr lang="en-US" sz="1800" dirty="0"/>
              <a:t> simple de </a:t>
            </a:r>
            <a:r>
              <a:rPr lang="en-US" sz="1800" dirty="0" err="1"/>
              <a:t>manipulare</a:t>
            </a:r>
            <a:r>
              <a:rPr lang="en-US" sz="1800" dirty="0"/>
              <a:t> a </a:t>
            </a:r>
            <a:r>
              <a:rPr lang="en-US" sz="1800" dirty="0" err="1"/>
              <a:t>directoarelor</a:t>
            </a:r>
            <a:r>
              <a:rPr lang="en-US" sz="1800" dirty="0"/>
              <a:t> 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fisierelor</a:t>
            </a:r>
            <a:r>
              <a:rPr lang="en-US" sz="1800" dirty="0"/>
              <a:t> ( </a:t>
            </a:r>
            <a:r>
              <a:rPr lang="en-US" sz="1800" dirty="0" err="1"/>
              <a:t>stergere</a:t>
            </a:r>
            <a:r>
              <a:rPr lang="en-US" sz="1800" dirty="0"/>
              <a:t>, </a:t>
            </a:r>
            <a:r>
              <a:rPr lang="en-US" sz="1800" dirty="0" err="1"/>
              <a:t>copiere</a:t>
            </a:r>
            <a:r>
              <a:rPr lang="en-US" sz="1800" dirty="0"/>
              <a:t>, </a:t>
            </a:r>
            <a:r>
              <a:rPr lang="en-US" sz="1800" dirty="0" err="1"/>
              <a:t>creare</a:t>
            </a:r>
            <a:r>
              <a:rPr lang="en-US" sz="1800" dirty="0"/>
              <a:t>)</a:t>
            </a:r>
          </a:p>
          <a:p>
            <a:pPr indent="0">
              <a:lnSpc>
                <a:spcPct val="100000"/>
              </a:lnSpc>
            </a:pPr>
            <a:r>
              <a:rPr lang="ro-RO" sz="1800" dirty="0"/>
              <a:t>Ș</a:t>
            </a:r>
            <a:r>
              <a:rPr lang="en-US" sz="1800" dirty="0" err="1"/>
              <a:t>tergerea</a:t>
            </a:r>
            <a:r>
              <a:rPr lang="en-US" sz="1800" dirty="0"/>
              <a:t> </a:t>
            </a:r>
            <a:r>
              <a:rPr lang="en-US" sz="1800" dirty="0" err="1"/>
              <a:t>terminalului</a:t>
            </a:r>
            <a:r>
              <a:rPr lang="en-US" sz="1800" dirty="0"/>
              <a:t>: </a:t>
            </a:r>
            <a:r>
              <a:rPr lang="en-US" sz="1800" dirty="0" err="1"/>
              <a:t>oferă</a:t>
            </a:r>
            <a:r>
              <a:rPr lang="en-US" sz="1800" dirty="0"/>
              <a:t> o </a:t>
            </a:r>
            <a:r>
              <a:rPr lang="en-US" sz="1800" dirty="0" err="1"/>
              <a:t>comandă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curăța</a:t>
            </a:r>
            <a:r>
              <a:rPr lang="en-US" sz="1800" dirty="0"/>
              <a:t> </a:t>
            </a:r>
            <a:r>
              <a:rPr lang="en-US" sz="1800" dirty="0" err="1"/>
              <a:t>ecranul</a:t>
            </a:r>
            <a:r>
              <a:rPr lang="en-US" sz="1800" dirty="0"/>
              <a:t> </a:t>
            </a:r>
            <a:r>
              <a:rPr lang="en-US" sz="1800" dirty="0" err="1"/>
              <a:t>terminalului</a:t>
            </a:r>
            <a:endParaRPr lang="en-US" sz="1800" dirty="0"/>
          </a:p>
          <a:p>
            <a:pPr indent="0">
              <a:lnSpc>
                <a:spcPct val="100000"/>
              </a:lnSpc>
            </a:pPr>
            <a:r>
              <a:rPr lang="en-US" sz="1800" dirty="0" err="1"/>
              <a:t>Redirecționare</a:t>
            </a:r>
            <a:r>
              <a:rPr lang="en-US" sz="1800" dirty="0"/>
              <a:t>: </a:t>
            </a:r>
            <a:r>
              <a:rPr lang="en-US" sz="1800" dirty="0" err="1"/>
              <a:t>execuția</a:t>
            </a:r>
            <a:r>
              <a:rPr lang="en-US" sz="1800" dirty="0"/>
              <a:t> de </a:t>
            </a:r>
            <a:r>
              <a:rPr lang="en-US" sz="1800" dirty="0" err="1"/>
              <a:t>comenzi</a:t>
            </a:r>
            <a:r>
              <a:rPr lang="en-US" sz="1800" dirty="0"/>
              <a:t> externe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redirecționarea</a:t>
            </a:r>
            <a:r>
              <a:rPr lang="en-US" sz="1800" dirty="0"/>
              <a:t> input-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output-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funcție</a:t>
            </a:r>
            <a:r>
              <a:rPr lang="en-US" sz="1800" dirty="0"/>
              <a:t> de </a:t>
            </a:r>
            <a:r>
              <a:rPr lang="en-US" sz="1800" dirty="0" err="1"/>
              <a:t>necesități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3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EFAB-FF26-21AC-7E11-A7C0B155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79" y="1240195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Specificatia</a:t>
            </a:r>
            <a:r>
              <a:rPr lang="en-US" sz="4400" dirty="0"/>
              <a:t> </a:t>
            </a:r>
            <a:r>
              <a:rPr lang="en-US" sz="4400" dirty="0" err="1"/>
              <a:t>solutiei</a:t>
            </a:r>
            <a:br>
              <a:rPr lang="en-US" sz="3200" dirty="0"/>
            </a:br>
            <a:r>
              <a:rPr lang="en-US" sz="3200" dirty="0" err="1"/>
              <a:t>Caracteristicile</a:t>
            </a:r>
            <a:r>
              <a:rPr lang="en-US" sz="3200" dirty="0"/>
              <a:t> </a:t>
            </a:r>
            <a:r>
              <a:rPr lang="en-US" sz="3200" dirty="0" err="1"/>
              <a:t>prototipului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A4FC-D502-E041-DF2D-8E76E40B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5" y="2832092"/>
            <a:ext cx="10874189" cy="3072584"/>
          </a:xfrm>
        </p:spPr>
        <p:txBody>
          <a:bodyPr>
            <a:noAutofit/>
          </a:bodyPr>
          <a:lstStyle/>
          <a:p>
            <a:pPr marL="514350" indent="-285750">
              <a:lnSpc>
                <a:spcPct val="100000"/>
              </a:lnSpc>
            </a:pPr>
            <a:r>
              <a:rPr lang="en-US" sz="1800" dirty="0"/>
              <a:t>Pipes: </a:t>
            </a:r>
            <a:r>
              <a:rPr lang="en-US" sz="1800" dirty="0" err="1"/>
              <a:t>execuția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multor</a:t>
            </a:r>
            <a:r>
              <a:rPr lang="en-US" sz="1800" dirty="0"/>
              <a:t> </a:t>
            </a:r>
            <a:r>
              <a:rPr lang="en-US" sz="1800" dirty="0" err="1"/>
              <a:t>comenzi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succesiune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b="0" i="0" dirty="0" err="1">
                <a:effectLst/>
              </a:rPr>
              <a:t>crearea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canale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comunicare</a:t>
            </a:r>
            <a:endParaRPr lang="en-US" sz="1800" b="0" i="0" dirty="0">
              <a:effectLst/>
            </a:endParaRPr>
          </a:p>
          <a:p>
            <a:pPr marL="514350" indent="-285750">
              <a:lnSpc>
                <a:spcPct val="100000"/>
              </a:lnSpc>
            </a:pPr>
            <a:r>
              <a:rPr lang="en-US" sz="1800" dirty="0" err="1"/>
              <a:t>Istoric</a:t>
            </a:r>
            <a:r>
              <a:rPr lang="en-US" sz="1800" dirty="0"/>
              <a:t>: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comenzii</a:t>
            </a:r>
            <a:r>
              <a:rPr lang="en-US" sz="1800" dirty="0"/>
              <a:t> history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afișarea</a:t>
            </a:r>
            <a:r>
              <a:rPr lang="en-US" sz="1800" dirty="0"/>
              <a:t> </a:t>
            </a:r>
            <a:r>
              <a:rPr lang="en-US" sz="1800" dirty="0" err="1"/>
              <a:t>comenzilor</a:t>
            </a:r>
            <a:r>
              <a:rPr lang="en-US" sz="1800" dirty="0"/>
              <a:t> </a:t>
            </a:r>
            <a:r>
              <a:rPr lang="en-US" sz="1800" dirty="0" err="1"/>
              <a:t>anterioare</a:t>
            </a:r>
            <a:endParaRPr lang="en-US" sz="1800" dirty="0"/>
          </a:p>
          <a:p>
            <a:pPr marL="514350" indent="-285750">
              <a:lnSpc>
                <a:spcPct val="100000"/>
              </a:lnSpc>
            </a:pPr>
            <a:r>
              <a:rPr lang="en-US" sz="1800" dirty="0" err="1"/>
              <a:t>Func</a:t>
            </a:r>
            <a:r>
              <a:rPr lang="ro-RO" sz="1800" dirty="0"/>
              <a:t>ț</a:t>
            </a:r>
            <a:r>
              <a:rPr lang="en-US" sz="1800" dirty="0" err="1"/>
              <a:t>ie</a:t>
            </a:r>
            <a:r>
              <a:rPr lang="en-US" sz="1800" dirty="0"/>
              <a:t> </a:t>
            </a:r>
            <a:r>
              <a:rPr lang="en-US" sz="1800" dirty="0" err="1"/>
              <a:t>ajutor</a:t>
            </a:r>
            <a:r>
              <a:rPr lang="en-US" sz="1800" dirty="0"/>
              <a:t> : </a:t>
            </a:r>
            <a:r>
              <a:rPr lang="en-US" sz="1800" dirty="0" err="1"/>
              <a:t>furnizează</a:t>
            </a:r>
            <a:r>
              <a:rPr lang="en-US" sz="1800" dirty="0"/>
              <a:t> o </a:t>
            </a:r>
            <a:r>
              <a:rPr lang="en-US" sz="1800" dirty="0" err="1"/>
              <a:t>listă</a:t>
            </a:r>
            <a:r>
              <a:rPr lang="en-US" sz="1800" dirty="0"/>
              <a:t> a </a:t>
            </a:r>
            <a:r>
              <a:rPr lang="en-US" sz="1800" dirty="0" err="1"/>
              <a:t>comenzilor</a:t>
            </a:r>
            <a:r>
              <a:rPr lang="en-US" sz="1800" dirty="0"/>
              <a:t> </a:t>
            </a:r>
            <a:r>
              <a:rPr lang="en-US" sz="1800" dirty="0" err="1"/>
              <a:t>disponibile</a:t>
            </a:r>
            <a:r>
              <a:rPr lang="en-US" sz="1800" dirty="0"/>
              <a:t> in shell </a:t>
            </a:r>
          </a:p>
          <a:p>
            <a:pPr marL="514350" indent="-285750">
              <a:lnSpc>
                <a:spcPct val="100000"/>
              </a:lnSpc>
            </a:pPr>
            <a:r>
              <a:rPr lang="en-US" sz="1800" dirty="0" err="1"/>
              <a:t>Gestionarea</a:t>
            </a:r>
            <a:r>
              <a:rPr lang="en-US" sz="1800" dirty="0"/>
              <a:t> </a:t>
            </a:r>
            <a:r>
              <a:rPr lang="en-US" sz="1800" dirty="0" err="1"/>
              <a:t>adecvat</a:t>
            </a:r>
            <a:r>
              <a:rPr lang="ro-RO" sz="1800" dirty="0"/>
              <a:t>ă</a:t>
            </a:r>
            <a:r>
              <a:rPr lang="en-US" sz="1800" dirty="0"/>
              <a:t> a  </a:t>
            </a:r>
            <a:r>
              <a:rPr lang="en-US" sz="1800" dirty="0" err="1"/>
              <a:t>comenzilor</a:t>
            </a:r>
            <a:r>
              <a:rPr lang="en-US" sz="1800" dirty="0"/>
              <a:t>: </a:t>
            </a:r>
            <a:r>
              <a:rPr lang="en-US" sz="1800" dirty="0" err="1"/>
              <a:t>c</a:t>
            </a:r>
            <a:r>
              <a:rPr lang="en-US" sz="1800" b="0" i="0" dirty="0" err="1">
                <a:effectLst/>
              </a:rPr>
              <a:t>itirea</a:t>
            </a:r>
            <a:r>
              <a:rPr lang="en-US" sz="1800" b="0" i="0" dirty="0">
                <a:effectLst/>
              </a:rPr>
              <a:t> de la </a:t>
            </a:r>
            <a:r>
              <a:rPr lang="en-US" sz="1800" b="0" i="0" dirty="0" err="1">
                <a:effectLst/>
              </a:rPr>
              <a:t>intrarea</a:t>
            </a:r>
            <a:r>
              <a:rPr lang="en-US" sz="1800" b="0" i="0" dirty="0">
                <a:effectLst/>
              </a:rPr>
              <a:t> standard, </a:t>
            </a:r>
            <a:r>
              <a:rPr lang="en-US" sz="1800" b="0" i="0" dirty="0" err="1">
                <a:effectLst/>
              </a:rPr>
              <a:t>parsarea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șirului</a:t>
            </a:r>
            <a:r>
              <a:rPr lang="en-US" sz="1800" b="0" i="0" dirty="0">
                <a:effectLst/>
              </a:rPr>
              <a:t> de </a:t>
            </a:r>
            <a:r>
              <a:rPr lang="en-US" sz="1800" b="0" i="0" dirty="0" err="1">
                <a:effectLst/>
              </a:rPr>
              <a:t>comenzi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executarea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acestora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8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3B9E-BADD-50E1-8E9C-31D82F4F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Specificatia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BBF-AEF2-B5EF-41D7-D398C938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66645"/>
            <a:ext cx="10748682" cy="4013465"/>
          </a:xfrm>
        </p:spPr>
        <p:txBody>
          <a:bodyPr>
            <a:normAutofit/>
          </a:bodyPr>
          <a:lstStyle/>
          <a:p>
            <a:r>
              <a:rPr lang="en-US" dirty="0"/>
              <a:t>UX/ UI design: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interacționează</a:t>
            </a:r>
            <a:r>
              <a:rPr lang="en-US" dirty="0"/>
              <a:t> cu </a:t>
            </a:r>
            <a:r>
              <a:rPr lang="en-US" dirty="0" err="1"/>
              <a:t>terminalul</a:t>
            </a:r>
            <a:endParaRPr lang="en-US" dirty="0"/>
          </a:p>
          <a:p>
            <a:r>
              <a:rPr lang="en-US" dirty="0" err="1"/>
              <a:t>Bibliotecile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Biblioteci</a:t>
            </a:r>
            <a:r>
              <a:rPr lang="en-US" dirty="0"/>
              <a:t> standard C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, </a:t>
            </a:r>
            <a:r>
              <a:rPr lang="en-US" dirty="0" err="1"/>
              <a:t>operații</a:t>
            </a:r>
            <a:r>
              <a:rPr lang="en-US" dirty="0"/>
              <a:t> pe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cu fi</a:t>
            </a:r>
            <a:r>
              <a:rPr lang="ro-RO" dirty="0"/>
              <a:t>ș</a:t>
            </a:r>
            <a:r>
              <a:rPr lang="en-US" dirty="0" err="1"/>
              <a:t>iere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directoare</a:t>
            </a:r>
            <a:endParaRPr lang="en-US" dirty="0"/>
          </a:p>
          <a:p>
            <a:r>
              <a:rPr lang="en-US" dirty="0"/>
              <a:t>Plan de </a:t>
            </a:r>
            <a:r>
              <a:rPr lang="en-US" dirty="0" err="1"/>
              <a:t>evaluare</a:t>
            </a:r>
            <a:r>
              <a:rPr lang="en-US" dirty="0"/>
              <a:t> cu </a:t>
            </a:r>
            <a:r>
              <a:rPr lang="en-US" dirty="0" err="1"/>
              <a:t>metrici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prototipului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de </a:t>
            </a:r>
            <a:r>
              <a:rPr lang="en-US" dirty="0" err="1"/>
              <a:t>parsare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executare</a:t>
            </a:r>
            <a:r>
              <a:rPr lang="en-US" dirty="0"/>
              <a:t> a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/>
              <a:t>comenzi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Măsurarea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 </a:t>
            </a:r>
            <a:r>
              <a:rPr lang="en-US" dirty="0" err="1"/>
              <a:t>memoriei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0B4A-E3EE-FFED-E55A-D8CCE7D4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49895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9ECA7-7BBD-B9A7-4DF3-AFD704E62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247" y="1577650"/>
            <a:ext cx="11555505" cy="418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Mecanisme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alegerea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acestora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Fork(): </a:t>
            </a:r>
            <a:r>
              <a:rPr lang="en-US" altLang="en-US" sz="1800" dirty="0" err="1"/>
              <a:t>u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tilizarea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funcției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oferă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posibilitatea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de 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executa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concurent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diferite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sec</a:t>
            </a:r>
            <a:r>
              <a:rPr kumimoji="0" lang="ro-RO" altLang="en-US" sz="1800" i="0" u="none" strike="noStrike" cap="none" normalizeH="0" baseline="0" dirty="0">
                <a:ln>
                  <a:noFill/>
                </a:ln>
                <a:effectLst/>
              </a:rPr>
              <a:t>ț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iuni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ale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codului</a:t>
            </a:r>
            <a:r>
              <a:rPr lang="it-IT" sz="1800" b="0" i="0" dirty="0">
                <a:effectLst/>
              </a:rPr>
              <a:t>, creând astfel noi procese care pot evolua independent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 err="1"/>
              <a:t>E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xecvp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()</a:t>
            </a:r>
            <a:r>
              <a:rPr lang="en-US" altLang="en-US" sz="1800" dirty="0"/>
              <a:t>:</a:t>
            </a:r>
            <a:r>
              <a:rPr lang="en-US" altLang="en-US" sz="1800" dirty="0" err="1"/>
              <a:t>e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xecuția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unei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noi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imagini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procesului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permite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rularea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comenzilor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definite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utilizator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Pipe-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uri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facilitează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comunicarea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între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procese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redirecționarea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ieșirii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unui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proces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către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intrarea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altuia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 err="1"/>
              <a:t>A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locare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dinamică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memorie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lang="en-US" altLang="en-US" sz="1800" dirty="0" err="1"/>
              <a:t>f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olosirea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unor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funcții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precum malloc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realloc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pentru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stocarea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argumentelor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comenzilor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altor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structuri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de date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dinamice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oferind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adaptibilitate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flexibilitate</a:t>
            </a:r>
            <a:r>
              <a:rPr lang="en-US" altLang="en-US" sz="1800" dirty="0"/>
              <a:t>.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Memoria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alocată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eliberată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folosind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free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pentru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evita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scurgerile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</a:rPr>
              <a:t>memorie</a:t>
            </a:r>
            <a:endParaRPr lang="en-US" alt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 err="1"/>
              <a:t>T</a:t>
            </a:r>
            <a:r>
              <a:rPr lang="en-US" sz="1800" i="0" dirty="0" err="1">
                <a:effectLst/>
              </a:rPr>
              <a:t>ratarea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erorilor</a:t>
            </a:r>
            <a:r>
              <a:rPr lang="en-US" sz="1800" i="0" dirty="0">
                <a:effectLst/>
              </a:rPr>
              <a:t>: </a:t>
            </a:r>
            <a:r>
              <a:rPr lang="en-US" sz="1800" i="0" dirty="0" err="1">
                <a:effectLst/>
              </a:rPr>
              <a:t>afișarea</a:t>
            </a:r>
            <a:r>
              <a:rPr lang="en-US" sz="1800" i="0" dirty="0">
                <a:effectLst/>
              </a:rPr>
              <a:t> de </a:t>
            </a:r>
            <a:r>
              <a:rPr lang="en-US" sz="1800" i="0" dirty="0" err="1">
                <a:effectLst/>
              </a:rPr>
              <a:t>mesaje</a:t>
            </a:r>
            <a:r>
              <a:rPr lang="en-US" sz="1800" i="0" dirty="0">
                <a:effectLst/>
              </a:rPr>
              <a:t> de </a:t>
            </a:r>
            <a:r>
              <a:rPr lang="en-US" sz="1800" i="0" dirty="0" err="1">
                <a:effectLst/>
              </a:rPr>
              <a:t>eroare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utilizatorului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și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întoarcerea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unor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valori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specifice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pentru</a:t>
            </a:r>
            <a:r>
              <a:rPr lang="en-US" sz="1800" i="0" dirty="0">
                <a:effectLst/>
              </a:rPr>
              <a:t> a indica </a:t>
            </a:r>
            <a:r>
              <a:rPr lang="en-US" sz="1800" i="0" dirty="0" err="1">
                <a:effectLst/>
              </a:rPr>
              <a:t>succesul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sau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eșecul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execuției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funcțiilor</a:t>
            </a:r>
            <a:r>
              <a:rPr lang="en-US" sz="1800" i="0" dirty="0">
                <a:effectLst/>
              </a:rPr>
              <a:t>. </a:t>
            </a:r>
            <a:r>
              <a:rPr lang="en-US" sz="1800" i="0" dirty="0" err="1">
                <a:effectLst/>
              </a:rPr>
              <a:t>Furnizeaz</a:t>
            </a:r>
            <a:r>
              <a:rPr lang="ro-RO" sz="1800" i="0" dirty="0">
                <a:effectLst/>
              </a:rPr>
              <a:t>ă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informații</a:t>
            </a:r>
            <a:r>
              <a:rPr lang="en-US" sz="1800" i="0" dirty="0">
                <a:effectLst/>
              </a:rPr>
              <a:t> utile </a:t>
            </a:r>
            <a:r>
              <a:rPr lang="en-US" sz="1800" i="0" dirty="0" err="1">
                <a:effectLst/>
              </a:rPr>
              <a:t>despre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eventualele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probleme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apărute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în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timpul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execuției</a:t>
            </a:r>
            <a:endParaRPr lang="en-US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20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9DF-F398-12EE-7439-EEA71939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99536"/>
            <a:ext cx="9603275" cy="812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Implementare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software ale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D98F-B912-CB3C-AF97-97D963C5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79812"/>
            <a:ext cx="9603275" cy="359484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cu </a:t>
            </a:r>
            <a:r>
              <a:rPr lang="en-US" dirty="0" err="1"/>
              <a:t>utilizatorii</a:t>
            </a:r>
            <a:r>
              <a:rPr lang="en-US" dirty="0"/>
              <a:t>: </a:t>
            </a:r>
            <a:r>
              <a:rPr lang="en-US" dirty="0" err="1"/>
              <a:t>funcția</a:t>
            </a:r>
            <a:r>
              <a:rPr lang="en-US" dirty="0"/>
              <a:t> “</a:t>
            </a:r>
            <a:r>
              <a:rPr lang="en-US" dirty="0" err="1"/>
              <a:t>readline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de </a:t>
            </a:r>
            <a:r>
              <a:rPr lang="en-US" dirty="0" err="1"/>
              <a:t>comanda</a:t>
            </a:r>
            <a:r>
              <a:rPr lang="en-US" dirty="0"/>
              <a:t> de la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funcționalitate</a:t>
            </a:r>
            <a:r>
              <a:rPr lang="en-US" dirty="0"/>
              <a:t> de </a:t>
            </a:r>
            <a:r>
              <a:rPr lang="en-US" dirty="0" err="1"/>
              <a:t>istoric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recupera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</a:t>
            </a:r>
          </a:p>
          <a:p>
            <a:r>
              <a:rPr lang="en-US" dirty="0" err="1"/>
              <a:t>Parsarea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: </a:t>
            </a:r>
            <a:r>
              <a:rPr lang="en-US" dirty="0" err="1"/>
              <a:t>programul</a:t>
            </a:r>
            <a:r>
              <a:rPr lang="en-US" dirty="0"/>
              <a:t> prime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comenzi</a:t>
            </a:r>
            <a:r>
              <a:rPr lang="en-US" dirty="0"/>
              <a:t> de la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le </a:t>
            </a:r>
            <a:r>
              <a:rPr lang="en-US" dirty="0" err="1"/>
              <a:t>descompune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vector de </a:t>
            </a:r>
            <a:r>
              <a:rPr lang="en-US" dirty="0" err="1"/>
              <a:t>argumente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strtok</a:t>
            </a:r>
            <a:r>
              <a:rPr lang="en-US" dirty="0"/>
              <a:t>()</a:t>
            </a:r>
          </a:p>
          <a:p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: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executeCommand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comenzii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direcționează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(ex. </a:t>
            </a:r>
            <a:r>
              <a:rPr lang="en-US" dirty="0" err="1"/>
              <a:t>changeDirectory</a:t>
            </a:r>
            <a:r>
              <a:rPr lang="en-US" dirty="0"/>
              <a:t>, </a:t>
            </a:r>
            <a:r>
              <a:rPr lang="en-US" dirty="0" err="1"/>
              <a:t>listFiles</a:t>
            </a:r>
            <a:r>
              <a:rPr lang="en-US" dirty="0"/>
              <a:t>, etc.).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comanda</a:t>
            </a:r>
            <a:r>
              <a:rPr lang="en-US" dirty="0"/>
              <a:t> nu </a:t>
            </a:r>
            <a:r>
              <a:rPr lang="en-US" dirty="0" err="1"/>
              <a:t>corespunde</a:t>
            </a:r>
            <a:r>
              <a:rPr lang="en-US" dirty="0"/>
              <a:t> </a:t>
            </a:r>
            <a:r>
              <a:rPr lang="en-US" dirty="0" err="1"/>
              <a:t>niciunei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definite,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tratată</a:t>
            </a:r>
            <a:r>
              <a:rPr lang="en-US" dirty="0"/>
              <a:t> ca o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externă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.</a:t>
            </a:r>
          </a:p>
          <a:p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: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dedicate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operațiuni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precum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directorului</a:t>
            </a:r>
            <a:r>
              <a:rPr lang="en-US" dirty="0"/>
              <a:t> (</a:t>
            </a:r>
            <a:r>
              <a:rPr lang="en-US" dirty="0" err="1"/>
              <a:t>changeDirectory</a:t>
            </a:r>
            <a:r>
              <a:rPr lang="en-US" dirty="0"/>
              <a:t>), </a:t>
            </a:r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(</a:t>
            </a:r>
            <a:r>
              <a:rPr lang="en-US" dirty="0" err="1"/>
              <a:t>listFiles</a:t>
            </a:r>
            <a:r>
              <a:rPr lang="en-US" dirty="0"/>
              <a:t>), </a:t>
            </a:r>
            <a:r>
              <a:rPr lang="en-US" dirty="0" err="1"/>
              <a:t>copierea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(</a:t>
            </a:r>
            <a:r>
              <a:rPr lang="en-US" dirty="0" err="1"/>
              <a:t>copyFiles</a:t>
            </a:r>
            <a:r>
              <a:rPr lang="en-US" dirty="0"/>
              <a:t>),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directoare</a:t>
            </a:r>
            <a:r>
              <a:rPr lang="en-US" dirty="0"/>
              <a:t> (</a:t>
            </a:r>
            <a:r>
              <a:rPr lang="en-US" dirty="0" err="1"/>
              <a:t>createDirectory</a:t>
            </a:r>
            <a:r>
              <a:rPr lang="en-US" dirty="0"/>
              <a:t>), </a:t>
            </a:r>
            <a:r>
              <a:rPr lang="en-US" dirty="0" err="1"/>
              <a:t>ștergerea</a:t>
            </a:r>
            <a:r>
              <a:rPr lang="en-US" dirty="0"/>
              <a:t> </a:t>
            </a:r>
            <a:r>
              <a:rPr lang="en-US" dirty="0" err="1"/>
              <a:t>directoarelor</a:t>
            </a:r>
            <a:r>
              <a:rPr lang="en-US" dirty="0"/>
              <a:t> (</a:t>
            </a:r>
            <a:r>
              <a:rPr lang="en-US" dirty="0" err="1"/>
              <a:t>deleteDirectory</a:t>
            </a:r>
            <a:r>
              <a:rPr lang="en-US" dirty="0"/>
              <a:t>), </a:t>
            </a:r>
            <a:r>
              <a:rPr lang="en-US" dirty="0" err="1"/>
              <a:t>ștergerea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(</a:t>
            </a:r>
            <a:r>
              <a:rPr lang="en-US" dirty="0" err="1"/>
              <a:t>deleteFile</a:t>
            </a:r>
            <a:r>
              <a:rPr lang="en-US" dirty="0"/>
              <a:t>), </a:t>
            </a:r>
            <a:r>
              <a:rPr lang="en-US" dirty="0" err="1"/>
              <a:t>curățarea</a:t>
            </a:r>
            <a:r>
              <a:rPr lang="en-US" dirty="0"/>
              <a:t> </a:t>
            </a:r>
            <a:r>
              <a:rPr lang="en-US" dirty="0" err="1"/>
              <a:t>terminalului</a:t>
            </a:r>
            <a:r>
              <a:rPr lang="en-US" dirty="0"/>
              <a:t> (</a:t>
            </a:r>
            <a:r>
              <a:rPr lang="en-US" dirty="0" err="1"/>
              <a:t>clearTerminal</a:t>
            </a:r>
            <a:r>
              <a:rPr lang="en-US" dirty="0"/>
              <a:t>). </a:t>
            </a:r>
          </a:p>
          <a:p>
            <a:r>
              <a:rPr lang="en-US" dirty="0" err="1"/>
              <a:t>Redirecționarea</a:t>
            </a:r>
            <a:r>
              <a:rPr lang="en-US" dirty="0"/>
              <a:t> </a:t>
            </a:r>
            <a:r>
              <a:rPr lang="en-US" dirty="0" err="1"/>
              <a:t>Intrării</a:t>
            </a:r>
            <a:r>
              <a:rPr lang="en-US" dirty="0"/>
              <a:t>/</a:t>
            </a:r>
            <a:r>
              <a:rPr lang="en-US" dirty="0" err="1"/>
              <a:t>Ieșirii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Pipe-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Funcțiile</a:t>
            </a:r>
            <a:r>
              <a:rPr lang="en-US" dirty="0"/>
              <a:t> </a:t>
            </a:r>
            <a:r>
              <a:rPr lang="en-US" dirty="0" err="1"/>
              <a:t>executeCommandWithIO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executeCommandsWithPipes</a:t>
            </a:r>
            <a:r>
              <a:rPr lang="en-US" dirty="0"/>
              <a:t> permit </a:t>
            </a:r>
            <a:r>
              <a:rPr lang="en-US" dirty="0" err="1"/>
              <a:t>redirecționarea</a:t>
            </a:r>
            <a:r>
              <a:rPr lang="en-US" dirty="0"/>
              <a:t> </a:t>
            </a:r>
            <a:r>
              <a:rPr lang="en-US" dirty="0" err="1"/>
              <a:t>intrării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ieșirii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gestioneze</a:t>
            </a:r>
            <a:r>
              <a:rPr lang="en-US" dirty="0"/>
              <a:t> </a:t>
            </a:r>
            <a:r>
              <a:rPr lang="en-US" dirty="0" err="1"/>
              <a:t>fluxurile</a:t>
            </a:r>
            <a:r>
              <a:rPr lang="en-US" dirty="0"/>
              <a:t> de date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comenzi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4703-9164-3481-C572-C54FAFEA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61711"/>
          </a:xfrm>
        </p:spPr>
        <p:txBody>
          <a:bodyPr/>
          <a:lstStyle/>
          <a:p>
            <a:pPr algn="ctr"/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3438-F481-4881-ACA4-5FF3FC6C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58470"/>
            <a:ext cx="9603275" cy="424620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: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“#include &lt;</a:t>
            </a:r>
            <a:r>
              <a:rPr lang="en-US" sz="1800" dirty="0" err="1"/>
              <a:t>readline</a:t>
            </a:r>
            <a:r>
              <a:rPr lang="en-US" sz="1800" dirty="0"/>
              <a:t>/</a:t>
            </a:r>
            <a:r>
              <a:rPr lang="en-US" sz="1800" dirty="0" err="1"/>
              <a:t>readline.h</a:t>
            </a:r>
            <a:r>
              <a:rPr lang="en-US" sz="1800" dirty="0"/>
              <a:t>&gt;”, “#include &lt;</a:t>
            </a:r>
            <a:r>
              <a:rPr lang="en-US" sz="1800" dirty="0" err="1"/>
              <a:t>readline</a:t>
            </a:r>
            <a:r>
              <a:rPr lang="en-US" sz="1800" dirty="0"/>
              <a:t>/</a:t>
            </a:r>
            <a:r>
              <a:rPr lang="en-US" sz="1800" dirty="0" err="1"/>
              <a:t>history.h</a:t>
            </a:r>
            <a:r>
              <a:rPr lang="en-US" sz="1800" dirty="0"/>
              <a:t>&gt;”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citirea</a:t>
            </a:r>
            <a:r>
              <a:rPr lang="en-US" sz="1800" dirty="0"/>
              <a:t> </a:t>
            </a:r>
            <a:r>
              <a:rPr lang="en-US" sz="1800" dirty="0" err="1"/>
              <a:t>liniei</a:t>
            </a:r>
            <a:r>
              <a:rPr lang="en-US" sz="1800" dirty="0"/>
              <a:t> de </a:t>
            </a:r>
            <a:r>
              <a:rPr lang="en-US" sz="1800" dirty="0" err="1"/>
              <a:t>comand</a:t>
            </a:r>
            <a:r>
              <a:rPr lang="ro-RO" sz="1800" dirty="0"/>
              <a:t>ă</a:t>
            </a:r>
            <a:r>
              <a:rPr lang="en-US" sz="1800" dirty="0"/>
              <a:t> 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istoric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“#include &lt;</a:t>
            </a:r>
            <a:r>
              <a:rPr lang="en-US" sz="1800" dirty="0" err="1"/>
              <a:t>dirent.h</a:t>
            </a:r>
            <a:r>
              <a:rPr lang="en-US" sz="1800" dirty="0"/>
              <a:t>&gt;”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comenzii</a:t>
            </a:r>
            <a:r>
              <a:rPr lang="en-US" sz="1800" dirty="0"/>
              <a:t> ls</a:t>
            </a:r>
          </a:p>
          <a:p>
            <a:r>
              <a:rPr lang="en-US" dirty="0" err="1"/>
              <a:t>Limitari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La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comenzi</a:t>
            </a:r>
            <a:r>
              <a:rPr lang="en-US" sz="1800" dirty="0"/>
              <a:t> </a:t>
            </a:r>
            <a:r>
              <a:rPr lang="en-US" sz="1800" dirty="0" err="1"/>
              <a:t>logice</a:t>
            </a:r>
            <a:r>
              <a:rPr lang="en-US" sz="1800" dirty="0"/>
              <a:t>, </a:t>
            </a:r>
            <a:r>
              <a:rPr lang="en-US" sz="1800" dirty="0" err="1"/>
              <a:t>avem</a:t>
            </a:r>
            <a:r>
              <a:rPr lang="en-US" sz="1800" dirty="0"/>
              <a:t> 2 </a:t>
            </a:r>
            <a:r>
              <a:rPr lang="en-US" sz="1800" dirty="0" err="1"/>
              <a:t>tipuri</a:t>
            </a:r>
            <a:r>
              <a:rPr lang="en-US" sz="1800" dirty="0"/>
              <a:t>: &amp;&amp;, |, </a:t>
            </a:r>
            <a:r>
              <a:rPr lang="ro-RO" sz="1800" dirty="0"/>
              <a:t>î</a:t>
            </a:r>
            <a:r>
              <a:rPr lang="en-US" sz="1800" dirty="0"/>
              <a:t>ns</a:t>
            </a:r>
            <a:r>
              <a:rPr lang="ro-RO" sz="1800" dirty="0"/>
              <a:t>ă</a:t>
            </a:r>
            <a:r>
              <a:rPr lang="en-US" sz="1800" dirty="0"/>
              <a:t> nu se pot </a:t>
            </a:r>
            <a:r>
              <a:rPr lang="en-US" sz="1800" dirty="0" err="1"/>
              <a:t>evalua</a:t>
            </a:r>
            <a:r>
              <a:rPr lang="en-US" sz="1800" dirty="0"/>
              <a:t> </a:t>
            </a:r>
            <a:r>
              <a:rPr lang="en-US" sz="1800" dirty="0" err="1"/>
              <a:t>comenzi</a:t>
            </a:r>
            <a:r>
              <a:rPr lang="en-US" sz="1800" dirty="0"/>
              <a:t> care s</a:t>
            </a:r>
            <a:r>
              <a:rPr lang="ro-RO" sz="1800" dirty="0"/>
              <a:t>ă</a:t>
            </a:r>
            <a:r>
              <a:rPr lang="en-US" sz="1800" dirty="0"/>
              <a:t> le con</a:t>
            </a:r>
            <a:r>
              <a:rPr lang="ro-RO" sz="1800" dirty="0"/>
              <a:t>ț</a:t>
            </a:r>
            <a:r>
              <a:rPr lang="en-US" sz="1800" dirty="0"/>
              <a:t>in</a:t>
            </a:r>
            <a:r>
              <a:rPr lang="ro-RO" sz="1800" dirty="0"/>
              <a:t>ă</a:t>
            </a:r>
            <a:r>
              <a:rPr lang="en-US" sz="1800" dirty="0"/>
              <a:t> pe am</a:t>
            </a:r>
            <a:r>
              <a:rPr lang="ro-RO" sz="1800" dirty="0"/>
              <a:t>â</a:t>
            </a:r>
            <a:r>
              <a:rPr lang="en-US" sz="1800" dirty="0" err="1"/>
              <a:t>ndou</a:t>
            </a:r>
            <a:r>
              <a:rPr lang="ro-RO" sz="1800" dirty="0"/>
              <a:t>ă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Lipsesc</a:t>
            </a:r>
            <a:r>
              <a:rPr lang="en-US" sz="1800" dirty="0"/>
              <a:t> </a:t>
            </a:r>
            <a:r>
              <a:rPr lang="en-US" sz="1800" dirty="0" err="1"/>
              <a:t>functionalit</a:t>
            </a:r>
            <a:r>
              <a:rPr lang="ro-RO" sz="1800" dirty="0"/>
              <a:t>ăț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complexe</a:t>
            </a:r>
            <a:r>
              <a:rPr lang="en-US" sz="1800" dirty="0"/>
              <a:t> 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avansate</a:t>
            </a:r>
            <a:r>
              <a:rPr lang="en-US" sz="1800" dirty="0"/>
              <a:t> </a:t>
            </a:r>
            <a:r>
              <a:rPr lang="en-US" sz="1800" dirty="0" err="1"/>
              <a:t>caracteristice</a:t>
            </a:r>
            <a:r>
              <a:rPr lang="en-US" sz="1800" dirty="0"/>
              <a:t> shell-</a:t>
            </a:r>
            <a:r>
              <a:rPr lang="en-US" sz="1800" dirty="0" err="1"/>
              <a:t>ului</a:t>
            </a:r>
            <a:r>
              <a:rPr lang="en-US" sz="1800" dirty="0"/>
              <a:t> bash </a:t>
            </a:r>
          </a:p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cu care ne-am </a:t>
            </a:r>
            <a:r>
              <a:rPr lang="en-US" dirty="0" err="1"/>
              <a:t>confruntat</a:t>
            </a:r>
            <a:r>
              <a:rPr lang="en-US" dirty="0"/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Alocarea</a:t>
            </a:r>
            <a:r>
              <a:rPr lang="en-US" sz="1800" dirty="0"/>
              <a:t> </a:t>
            </a:r>
            <a:r>
              <a:rPr lang="ro-RO" sz="1800" dirty="0"/>
              <a:t>ș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eliberarea</a:t>
            </a:r>
            <a:r>
              <a:rPr lang="en-US" sz="1800" dirty="0"/>
              <a:t> </a:t>
            </a:r>
            <a:r>
              <a:rPr lang="en-US" sz="1800" dirty="0" err="1"/>
              <a:t>ineficien</a:t>
            </a:r>
            <a:r>
              <a:rPr lang="ro-RO" sz="1800" dirty="0"/>
              <a:t>tă</a:t>
            </a:r>
            <a:r>
              <a:rPr lang="en-US" sz="1800" dirty="0"/>
              <a:t> a </a:t>
            </a:r>
            <a:r>
              <a:rPr lang="en-US" sz="1800" dirty="0" err="1"/>
              <a:t>memoriei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funcționalității</a:t>
            </a:r>
            <a:r>
              <a:rPr lang="en-US" sz="1800" dirty="0"/>
              <a:t> de pipe-</a:t>
            </a:r>
            <a:r>
              <a:rPr lang="en-US" sz="1800" dirty="0" err="1"/>
              <a:t>uri</a:t>
            </a:r>
            <a:r>
              <a:rPr lang="en-US" sz="1800" dirty="0"/>
              <a:t> din </a:t>
            </a:r>
            <a:r>
              <a:rPr lang="en-US" sz="1800" dirty="0" err="1"/>
              <a:t>cauza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gestionări</a:t>
            </a:r>
            <a:r>
              <a:rPr lang="en-US" sz="1800" dirty="0"/>
              <a:t> </a:t>
            </a:r>
            <a:r>
              <a:rPr lang="en-US" sz="1800" dirty="0" err="1"/>
              <a:t>ineficiente</a:t>
            </a:r>
            <a:r>
              <a:rPr lang="en-US" sz="1800" dirty="0"/>
              <a:t> a </a:t>
            </a:r>
            <a:r>
              <a:rPr lang="en-US" sz="1800" dirty="0" err="1"/>
              <a:t>redirec</a:t>
            </a:r>
            <a:r>
              <a:rPr lang="ro-RO" sz="1800" dirty="0"/>
              <a:t>ț</a:t>
            </a:r>
            <a:r>
              <a:rPr lang="en-US" sz="1800" dirty="0" err="1"/>
              <a:t>ionării</a:t>
            </a:r>
            <a:r>
              <a:rPr lang="en-US" sz="1800" dirty="0"/>
              <a:t>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6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b9a8d8-25bc-48b3-af1a-2a071e6b1cb5" xsi:nil="true"/>
    <lcf76f155ced4ddcb4097134ff3c332f xmlns="01e14256-7e3b-40de-a164-22bb769e3f9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6C5E0EFD45A41BAE1930261B7EAAC" ma:contentTypeVersion="12" ma:contentTypeDescription="Create a new document." ma:contentTypeScope="" ma:versionID="4276f9b3eba91127be62182df093f281">
  <xsd:schema xmlns:xsd="http://www.w3.org/2001/XMLSchema" xmlns:xs="http://www.w3.org/2001/XMLSchema" xmlns:p="http://schemas.microsoft.com/office/2006/metadata/properties" xmlns:ns2="87b9a8d8-25bc-48b3-af1a-2a071e6b1cb5" xmlns:ns3="01e14256-7e3b-40de-a164-22bb769e3f96" targetNamespace="http://schemas.microsoft.com/office/2006/metadata/properties" ma:root="true" ma:fieldsID="84944d6dc1c3d3ccee1bd4ae17acc5ee" ns2:_="" ns3:_="">
    <xsd:import namespace="87b9a8d8-25bc-48b3-af1a-2a071e6b1cb5"/>
    <xsd:import namespace="01e14256-7e3b-40de-a164-22bb769e3f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9a8d8-25bc-48b3-af1a-2a071e6b1c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05f1de7-2036-43f5-bac9-ea5fb54f8208}" ma:internalName="TaxCatchAll" ma:showField="CatchAllData" ma:web="87b9a8d8-25bc-48b3-af1a-2a071e6b1c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14256-7e3b-40de-a164-22bb769e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7C987-B650-43D4-BCE0-213DCEA3EC45}">
  <ds:schemaRefs>
    <ds:schemaRef ds:uri="http://schemas.microsoft.com/office/2006/metadata/properties"/>
    <ds:schemaRef ds:uri="http://schemas.microsoft.com/office/infopath/2007/PartnerControls"/>
    <ds:schemaRef ds:uri="87b9a8d8-25bc-48b3-af1a-2a071e6b1cb5"/>
    <ds:schemaRef ds:uri="01e14256-7e3b-40de-a164-22bb769e3f96"/>
  </ds:schemaRefs>
</ds:datastoreItem>
</file>

<file path=customXml/itemProps2.xml><?xml version="1.0" encoding="utf-8"?>
<ds:datastoreItem xmlns:ds="http://schemas.openxmlformats.org/officeDocument/2006/customXml" ds:itemID="{31B9359B-59C5-4F30-8C2B-B1E372A9C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BCDC33-F357-4838-90F1-4908278D27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9a8d8-25bc-48b3-af1a-2a071e6b1cb5"/>
    <ds:schemaRef ds:uri="01e14256-7e3b-40de-a164-22bb769e3f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1084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Century Gothic</vt:lpstr>
      <vt:lpstr>Courier New</vt:lpstr>
      <vt:lpstr>Söhne</vt:lpstr>
      <vt:lpstr>Gallery</vt:lpstr>
      <vt:lpstr>Shell</vt:lpstr>
      <vt:lpstr>Outline</vt:lpstr>
      <vt:lpstr>Descrierea problemei</vt:lpstr>
      <vt:lpstr>Specificatia solutiei Caracteristicile prototipului</vt:lpstr>
      <vt:lpstr>Specificatia solutiei Caracteristicile prototipului</vt:lpstr>
      <vt:lpstr>Specificatia solutiei</vt:lpstr>
      <vt:lpstr>Design</vt:lpstr>
      <vt:lpstr>Implementare  Descrierea componentelor software ale proiectului  </vt:lpstr>
      <vt:lpstr>Implementare</vt:lpstr>
      <vt:lpstr>PowerPoint Presentation</vt:lpstr>
      <vt:lpstr>Experimente</vt:lpstr>
      <vt:lpstr>Experimente</vt:lpstr>
      <vt:lpstr>Concluzii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</dc:title>
  <dc:creator>Necu Horga</dc:creator>
  <cp:lastModifiedBy>DARIA HORGA</cp:lastModifiedBy>
  <cp:revision>43</cp:revision>
  <dcterms:created xsi:type="dcterms:W3CDTF">2024-01-08T13:59:06Z</dcterms:created>
  <dcterms:modified xsi:type="dcterms:W3CDTF">2024-02-26T09:11:37Z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0x010100C596C5E0EFD45A41BAE1930261B7EAAC</vt:lpwstr>
  </property>
  <property fmtid="{D5CDD505-2E9C-101B-9397-08002B2CF9AE}" pid="3" name="MediaServiceImageTags">
    <vt:lpwstr/>
  </property>
</Properties>
</file>