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7" r:id="rId2"/>
    <p:sldId id="272" r:id="rId3"/>
    <p:sldId id="273" r:id="rId4"/>
    <p:sldId id="260" r:id="rId5"/>
    <p:sldId id="274" r:id="rId6"/>
  </p:sldIdLst>
  <p:sldSz cx="18288000" cy="10287000"/>
  <p:notesSz cx="6858000" cy="9144000"/>
  <p:embeddedFontLst>
    <p:embeddedFont>
      <p:font typeface="Calibri" panose="020F0502020204030204" pitchFamily="34" charset="0"/>
      <p:regular r:id="rId8"/>
      <p:bold r:id="rId9"/>
      <p:italic r:id="rId10"/>
      <p:boldItalic r:id="rId11"/>
    </p:embeddedFont>
    <p:embeddedFont>
      <p:font typeface="League Gothic" panose="00000500000000000000" charset="0"/>
      <p:regular r:id="rId12"/>
    </p:embeddedFont>
    <p:embeddedFont>
      <p:font typeface="Montserrat" panose="020B0604020202020204" charset="0"/>
      <p:regular r:id="rId13"/>
      <p:bold r:id="rId14"/>
      <p:italic r:id="rId15"/>
      <p:boldItalic r:id="rId16"/>
    </p:embeddedFont>
    <p:embeddedFont>
      <p:font typeface="Montserrat Light"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8" roundtripDataSignature="AMtx7mgS7CJUcivyJT9WO6wwh2JHxxhMc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4D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45DF1E-C2BA-9F23-C8CF-9B753821C60B}" v="10" dt="2020-12-09T15:42:38.683"/>
    <p1510:client id="{3499AEA7-9154-1541-5D85-381835274632}" v="213" dt="2020-12-09T13:23:58.905"/>
    <p1510:client id="{87E04912-7CE0-5EB8-FCF9-5BD7238721DB}" v="2" dt="2020-12-09T16:18:40.446"/>
    <p1510:client id="{C012B8E5-478A-8543-AB2B-7A97D0CCBE77}" v="445" dt="2020-12-09T17:13:04.361"/>
    <p1510:client id="{D940A85C-E203-8697-9089-719E7C5FD089}" v="336" dt="2020-12-09T16:22:16.419"/>
    <p1510:client id="{E5981FF6-D9E9-0484-4D24-C3FEB8A8ABF2}" v="172" dt="2020-12-09T17:12:52.019"/>
    <p1510:client id="{F6E8F68F-2A38-3C2C-53FD-2BAFBD17599B}" v="748" dt="2020-12-09T16:49:23.415"/>
    <p1510:client id="{FC45F16E-73F1-A001-7930-F298406971AF}" v="9" dt="2020-12-09T16:57:21.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8" Type="http://customschemas.google.com/relationships/presentationmetadata" Target="metadata"/><Relationship Id="rId10" Type="http://schemas.openxmlformats.org/officeDocument/2006/relationships/font" Target="fonts/font3.fntdata"/><Relationship Id="rId19" Type="http://schemas.openxmlformats.org/officeDocument/2006/relationships/font" Target="fonts/font1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User Mobility Profile</a:t>
            </a:r>
            <a:endParaRPr/>
          </a:p>
        </p:txBody>
      </p:sp>
      <p:sp>
        <p:nvSpPr>
          <p:cNvPr id="109" name="Google Shape;10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User Mobility Profile</a:t>
            </a:r>
            <a:endParaRPr/>
          </a:p>
        </p:txBody>
      </p:sp>
      <p:sp>
        <p:nvSpPr>
          <p:cNvPr id="123" name="Google Shape;12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5988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User Mobility Profile</a:t>
            </a:r>
            <a:endParaRPr/>
          </a:p>
        </p:txBody>
      </p:sp>
      <p:sp>
        <p:nvSpPr>
          <p:cNvPr id="123" name="Google Shape;12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96000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User Mobility Profile</a:t>
            </a:r>
            <a:endParaRPr/>
          </a:p>
        </p:txBody>
      </p:sp>
      <p:sp>
        <p:nvSpPr>
          <p:cNvPr id="142" name="Google Shape;14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User Mobility Profile</a:t>
            </a:r>
            <a:endParaRPr/>
          </a:p>
        </p:txBody>
      </p:sp>
      <p:sp>
        <p:nvSpPr>
          <p:cNvPr id="142" name="Google Shape;14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56802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
          <p:cNvSpPr/>
          <p:nvPr/>
        </p:nvSpPr>
        <p:spPr>
          <a:xfrm>
            <a:off x="0" y="2972906"/>
            <a:ext cx="9144000" cy="4341188"/>
          </a:xfrm>
          <a:prstGeom prst="rect">
            <a:avLst/>
          </a:prstGeom>
          <a:solidFill>
            <a:srgbClr val="F8CF2C">
              <a:alpha val="2941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txBox="1"/>
          <p:nvPr/>
        </p:nvSpPr>
        <p:spPr>
          <a:xfrm>
            <a:off x="188257" y="2671421"/>
            <a:ext cx="9249500" cy="517064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EE6"/>
              </a:buClr>
              <a:buSzPts val="16800"/>
              <a:buFont typeface="Arial"/>
              <a:buNone/>
            </a:pPr>
            <a:r>
              <a:rPr lang="en-US" sz="16800" b="0" u="none" strike="noStrike" cap="none" dirty="0">
                <a:solidFill>
                  <a:srgbClr val="FFFEE6"/>
                </a:solidFill>
                <a:latin typeface="League Gothic"/>
                <a:sym typeface="Arial"/>
              </a:rPr>
              <a:t>REQUIREMENTS ANALYSIS</a:t>
            </a:r>
            <a:endParaRPr lang="en-US">
              <a:latin typeface="League Gothic"/>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111"/>
                                        </p:tgtEl>
                                        <p:attrNameLst>
                                          <p:attrName>style.visibility</p:attrName>
                                        </p:attrNameLst>
                                      </p:cBhvr>
                                      <p:to>
                                        <p:strVal val="visible"/>
                                      </p:to>
                                    </p:set>
                                    <p:anim calcmode="lin" valueType="num">
                                      <p:cBhvr additive="base">
                                        <p:cTn id="7" dur="500"/>
                                        <p:tgtEl>
                                          <p:spTgt spid="111"/>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2"/>
                                        </p:tgtEl>
                                        <p:attrNameLst>
                                          <p:attrName>style.visibility</p:attrName>
                                        </p:attrNameLst>
                                      </p:cBhvr>
                                      <p:to>
                                        <p:strVal val="visible"/>
                                      </p:to>
                                    </p:set>
                                    <p:animEffect transition="in" filter="fade">
                                      <p:cBhvr>
                                        <p:cTn id="1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p4"/>
          <p:cNvSpPr/>
          <p:nvPr/>
        </p:nvSpPr>
        <p:spPr>
          <a:xfrm>
            <a:off x="11736729" y="304800"/>
            <a:ext cx="6551400" cy="3228289"/>
          </a:xfrm>
          <a:prstGeom prst="rect">
            <a:avLst/>
          </a:prstGeom>
          <a:solidFill>
            <a:srgbClr val="594D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txBox="1"/>
          <p:nvPr/>
        </p:nvSpPr>
        <p:spPr>
          <a:xfrm>
            <a:off x="11491574" y="166589"/>
            <a:ext cx="6642246" cy="3693319"/>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FFFEE6"/>
              </a:buClr>
              <a:buSzPts val="12000"/>
              <a:buFont typeface="Arial"/>
              <a:buNone/>
            </a:pPr>
            <a:r>
              <a:rPr lang="en-US" sz="12000" b="0" i="0" u="none" strike="noStrike" cap="none">
                <a:solidFill>
                  <a:srgbClr val="FFFEE6"/>
                </a:solidFill>
                <a:latin typeface="League Gothic" pitchFamily="2" charset="77"/>
                <a:sym typeface="Arial"/>
              </a:rPr>
              <a:t>FUNCTIONAL REQUIREMENTS</a:t>
            </a:r>
            <a:endParaRPr sz="12000" b="0" i="0" u="none" strike="noStrike" cap="none">
              <a:solidFill>
                <a:srgbClr val="FFFEE6"/>
              </a:solidFill>
              <a:latin typeface="League Gothic" pitchFamily="2" charset="77"/>
              <a:sym typeface="Arial"/>
            </a:endParaRPr>
          </a:p>
        </p:txBody>
      </p:sp>
      <p:grpSp>
        <p:nvGrpSpPr>
          <p:cNvPr id="127" name="Google Shape;127;p4"/>
          <p:cNvGrpSpPr/>
          <p:nvPr/>
        </p:nvGrpSpPr>
        <p:grpSpPr>
          <a:xfrm>
            <a:off x="465595" y="1687490"/>
            <a:ext cx="10801965" cy="3689577"/>
            <a:chOff x="7225450" y="5193018"/>
            <a:chExt cx="3545420" cy="3053431"/>
          </a:xfrm>
        </p:grpSpPr>
        <p:sp>
          <p:nvSpPr>
            <p:cNvPr id="128" name="Google Shape;128;p4"/>
            <p:cNvSpPr txBox="1"/>
            <p:nvPr/>
          </p:nvSpPr>
          <p:spPr>
            <a:xfrm>
              <a:off x="7225450" y="5193018"/>
              <a:ext cx="3522012" cy="1283742"/>
            </a:xfrm>
            <a:prstGeom prst="rect">
              <a:avLst/>
            </a:prstGeom>
            <a:noFill/>
            <a:ln>
              <a:noFill/>
            </a:ln>
          </p:spPr>
          <p:txBody>
            <a:bodyPr spcFirstLastPara="1" wrap="square" lIns="0" tIns="0" rIns="0" bIns="0" anchor="t" anchorCtr="0">
              <a:spAutoFit/>
            </a:bodyPr>
            <a:lstStyle/>
            <a:p>
              <a:pPr marL="457200" indent="-457200" algn="just">
                <a:lnSpc>
                  <a:spcPct val="120005"/>
                </a:lnSpc>
                <a:buClr>
                  <a:srgbClr val="F8CF2C"/>
                </a:buClr>
                <a:buSzPts val="3199"/>
                <a:buFont typeface="Arial"/>
                <a:buChar char="•"/>
              </a:pPr>
              <a:r>
                <a:rPr lang="en-US" sz="2800" i="1">
                  <a:solidFill>
                    <a:srgbClr val="F8CF2C"/>
                  </a:solidFill>
                  <a:latin typeface="Montserrat Light"/>
                  <a:sym typeface="Montserrat Light"/>
                </a:rPr>
                <a:t>The System must define a standardized and extensible format for staring all the information relative to the users travelling in an autonomous vehicle</a:t>
              </a:r>
              <a:endParaRPr lang="it-IT" sz="2800" i="1"/>
            </a:p>
          </p:txBody>
        </p:sp>
        <p:sp>
          <p:nvSpPr>
            <p:cNvPr id="129" name="Google Shape;129;p4"/>
            <p:cNvSpPr txBox="1"/>
            <p:nvPr/>
          </p:nvSpPr>
          <p:spPr>
            <a:xfrm>
              <a:off x="7389587" y="6527152"/>
              <a:ext cx="3381283" cy="1719297"/>
            </a:xfrm>
            <a:prstGeom prst="rect">
              <a:avLst/>
            </a:prstGeom>
            <a:noFill/>
            <a:ln>
              <a:noFill/>
            </a:ln>
          </p:spPr>
          <p:txBody>
            <a:bodyPr spcFirstLastPara="1" wrap="square" lIns="0" tIns="0" rIns="0" bIns="0" anchor="t" anchorCtr="0">
              <a:spAutoFit/>
            </a:bodyPr>
            <a:lstStyle/>
            <a:p>
              <a:pPr marL="342900" indent="-342900">
                <a:lnSpc>
                  <a:spcPct val="150000"/>
                </a:lnSpc>
                <a:buClr>
                  <a:srgbClr val="FFFEE6"/>
                </a:buClr>
                <a:buSzPts val="2272"/>
                <a:buFont typeface="Wingdings" pitchFamily="2" charset="2"/>
                <a:buChar char="Ø"/>
              </a:pPr>
              <a:r>
                <a:rPr lang="en-GB" sz="2250" i="1">
                  <a:solidFill>
                    <a:schemeClr val="bg1">
                      <a:lumMod val="85000"/>
                    </a:schemeClr>
                  </a:solidFill>
                  <a:latin typeface="Montserrat Light"/>
                  <a:sym typeface="Montserrat Light"/>
                </a:rPr>
                <a:t>Generalities</a:t>
              </a:r>
            </a:p>
            <a:p>
              <a:pPr marL="342900" indent="-342900">
                <a:lnSpc>
                  <a:spcPct val="150000"/>
                </a:lnSpc>
                <a:buClr>
                  <a:srgbClr val="FFFEE6"/>
                </a:buClr>
                <a:buSzPts val="2272"/>
                <a:buFont typeface="Wingdings" pitchFamily="2" charset="2"/>
                <a:buChar char="Ø"/>
              </a:pPr>
              <a:r>
                <a:rPr lang="en-GB" sz="2250" i="1">
                  <a:solidFill>
                    <a:schemeClr val="bg1">
                      <a:lumMod val="85000"/>
                    </a:schemeClr>
                  </a:solidFill>
                  <a:latin typeface="Montserrat Light"/>
                </a:rPr>
                <a:t>Biometric Signatures (voice, face, fingerprint)</a:t>
              </a:r>
            </a:p>
            <a:p>
              <a:pPr marL="342900" indent="-342900">
                <a:lnSpc>
                  <a:spcPct val="150000"/>
                </a:lnSpc>
                <a:buClr>
                  <a:srgbClr val="FFFEE6"/>
                </a:buClr>
                <a:buSzPts val="2272"/>
                <a:buFont typeface="Wingdings" pitchFamily="2" charset="2"/>
                <a:buChar char="Ø"/>
              </a:pPr>
              <a:r>
                <a:rPr lang="en-GB" sz="2250" i="1">
                  <a:solidFill>
                    <a:schemeClr val="bg1">
                      <a:lumMod val="85000"/>
                    </a:schemeClr>
                  </a:solidFill>
                  <a:latin typeface="Montserrat Light"/>
                </a:rPr>
                <a:t>Ambience Preferences</a:t>
              </a:r>
            </a:p>
            <a:p>
              <a:pPr marL="342900" indent="-342900">
                <a:lnSpc>
                  <a:spcPct val="150000"/>
                </a:lnSpc>
                <a:buClr>
                  <a:srgbClr val="FFFEE6"/>
                </a:buClr>
                <a:buSzPts val="2272"/>
                <a:buFont typeface="Wingdings" pitchFamily="2" charset="2"/>
                <a:buChar char="Ø"/>
              </a:pPr>
              <a:r>
                <a:rPr lang="en-GB" sz="2250" i="1">
                  <a:solidFill>
                    <a:schemeClr val="bg1">
                      <a:lumMod val="85000"/>
                    </a:schemeClr>
                  </a:solidFill>
                  <a:latin typeface="Montserrat Light"/>
                </a:rPr>
                <a:t>The suite of applications and services they are subscribed to</a:t>
              </a:r>
            </a:p>
          </p:txBody>
        </p:sp>
      </p:grpSp>
      <p:grpSp>
        <p:nvGrpSpPr>
          <p:cNvPr id="13" name="Google Shape;127;p4">
            <a:extLst>
              <a:ext uri="{FF2B5EF4-FFF2-40B4-BE49-F238E27FC236}">
                <a16:creationId xmlns:a16="http://schemas.microsoft.com/office/drawing/2014/main" id="{90290112-C995-4752-A815-303099090CE0}"/>
              </a:ext>
            </a:extLst>
          </p:cNvPr>
          <p:cNvGrpSpPr/>
          <p:nvPr/>
        </p:nvGrpSpPr>
        <p:grpSpPr>
          <a:xfrm>
            <a:off x="465594" y="6340173"/>
            <a:ext cx="10949884" cy="2650831"/>
            <a:chOff x="774876" y="490702"/>
            <a:chExt cx="3545420" cy="2193782"/>
          </a:xfrm>
        </p:grpSpPr>
        <p:sp>
          <p:nvSpPr>
            <p:cNvPr id="14" name="Google Shape;128;p4">
              <a:extLst>
                <a:ext uri="{FF2B5EF4-FFF2-40B4-BE49-F238E27FC236}">
                  <a16:creationId xmlns:a16="http://schemas.microsoft.com/office/drawing/2014/main" id="{45BDBA17-2EB0-498A-AD19-B43FD6C9FE50}"/>
                </a:ext>
              </a:extLst>
            </p:cNvPr>
            <p:cNvSpPr txBox="1"/>
            <p:nvPr/>
          </p:nvSpPr>
          <p:spPr>
            <a:xfrm>
              <a:off x="774876" y="490702"/>
              <a:ext cx="3498334" cy="128374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lnSpc>
                  <a:spcPct val="120005"/>
                </a:lnSpc>
                <a:buClr>
                  <a:srgbClr val="F8CF2C"/>
                </a:buClr>
                <a:buSzPts val="3199"/>
                <a:buFont typeface="Arial"/>
                <a:buChar char="•"/>
              </a:pPr>
              <a:r>
                <a:rPr lang="en-US" sz="2800" i="1">
                  <a:solidFill>
                    <a:srgbClr val="F8CF2C"/>
                  </a:solidFill>
                  <a:latin typeface="Montserrat Light"/>
                  <a:sym typeface="Montserrat Light"/>
                </a:rPr>
                <a:t>The system must offer to external software components an interface allowing for the retrieval and manipulation of the information associated to each passenger</a:t>
              </a:r>
              <a:endParaRPr lang="en-US" sz="2800" i="1">
                <a:solidFill>
                  <a:srgbClr val="F8CF2C"/>
                </a:solidFill>
                <a:latin typeface="Montserrat Light"/>
              </a:endParaRPr>
            </a:p>
          </p:txBody>
        </p:sp>
        <p:sp>
          <p:nvSpPr>
            <p:cNvPr id="15" name="Google Shape;129;p4">
              <a:extLst>
                <a:ext uri="{FF2B5EF4-FFF2-40B4-BE49-F238E27FC236}">
                  <a16:creationId xmlns:a16="http://schemas.microsoft.com/office/drawing/2014/main" id="{8FDF6D82-5C47-4249-8979-3BCFA6355108}"/>
                </a:ext>
              </a:extLst>
            </p:cNvPr>
            <p:cNvSpPr txBox="1"/>
            <p:nvPr/>
          </p:nvSpPr>
          <p:spPr>
            <a:xfrm>
              <a:off x="939013" y="1824836"/>
              <a:ext cx="3381283" cy="85964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50000"/>
                </a:lnSpc>
                <a:buClr>
                  <a:srgbClr val="FFFEE6"/>
                </a:buClr>
                <a:buSzPts val="2272"/>
                <a:buFont typeface="Wingdings" pitchFamily="2" charset="2"/>
                <a:buChar char="Ø"/>
              </a:pPr>
              <a:r>
                <a:rPr lang="en-GB" sz="2250" i="1">
                  <a:solidFill>
                    <a:schemeClr val="bg1">
                      <a:lumMod val="85000"/>
                    </a:schemeClr>
                  </a:solidFill>
                  <a:latin typeface="Montserrat Light"/>
                  <a:sym typeface="Montserrat Light"/>
                </a:rPr>
                <a:t>Possibility of defining per-role access policies (car owner, parental control, etc...)</a:t>
              </a:r>
              <a:endParaRPr lang="en-GB" sz="2250" i="1">
                <a:solidFill>
                  <a:schemeClr val="bg1">
                    <a:lumMod val="85000"/>
                  </a:schemeClr>
                </a:solidFill>
                <a:latin typeface="Montserrat Light"/>
              </a:endParaRPr>
            </a:p>
          </p:txBody>
        </p:sp>
      </p:grpSp>
    </p:spTree>
    <p:extLst>
      <p:ext uri="{BB962C8B-B14F-4D97-AF65-F5344CB8AC3E}">
        <p14:creationId xmlns:p14="http://schemas.microsoft.com/office/powerpoint/2010/main" val="3457462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25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500"/>
                                        <p:tgtEl>
                                          <p:spTgt spid="125"/>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6"/>
                                        </p:tgtEl>
                                        <p:attrNameLst>
                                          <p:attrName>style.visibility</p:attrName>
                                        </p:attrNameLst>
                                      </p:cBhvr>
                                      <p:to>
                                        <p:strVal val="visible"/>
                                      </p:to>
                                    </p:set>
                                    <p:animEffect transition="in" filter="fade">
                                      <p:cBhvr>
                                        <p:cTn id="11"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p4"/>
          <p:cNvSpPr/>
          <p:nvPr/>
        </p:nvSpPr>
        <p:spPr>
          <a:xfrm>
            <a:off x="11736729" y="304800"/>
            <a:ext cx="6551400" cy="3228289"/>
          </a:xfrm>
          <a:prstGeom prst="rect">
            <a:avLst/>
          </a:prstGeom>
          <a:solidFill>
            <a:srgbClr val="594D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txBox="1"/>
          <p:nvPr/>
        </p:nvSpPr>
        <p:spPr>
          <a:xfrm>
            <a:off x="11491574" y="166589"/>
            <a:ext cx="6642246" cy="3693319"/>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FFFEE6"/>
              </a:buClr>
              <a:buSzPts val="12000"/>
              <a:buFont typeface="Arial"/>
              <a:buNone/>
            </a:pPr>
            <a:r>
              <a:rPr lang="en-US" sz="12000" b="0" i="0" u="none" strike="noStrike" cap="none">
                <a:solidFill>
                  <a:srgbClr val="FFFEE6"/>
                </a:solidFill>
                <a:latin typeface="League Gothic" pitchFamily="2" charset="77"/>
                <a:sym typeface="Arial"/>
              </a:rPr>
              <a:t>FUNCTIONAL REQUIREMENTS</a:t>
            </a:r>
            <a:endParaRPr sz="12000" b="0" i="0" u="none" strike="noStrike" cap="none">
              <a:solidFill>
                <a:srgbClr val="FFFEE6"/>
              </a:solidFill>
              <a:latin typeface="League Gothic" pitchFamily="2" charset="77"/>
              <a:sym typeface="Arial"/>
            </a:endParaRPr>
          </a:p>
        </p:txBody>
      </p:sp>
      <p:grpSp>
        <p:nvGrpSpPr>
          <p:cNvPr id="127" name="Google Shape;127;p4"/>
          <p:cNvGrpSpPr/>
          <p:nvPr/>
        </p:nvGrpSpPr>
        <p:grpSpPr>
          <a:xfrm>
            <a:off x="438701" y="1015139"/>
            <a:ext cx="10801965" cy="3636506"/>
            <a:chOff x="7225450" y="5193018"/>
            <a:chExt cx="3545420" cy="2566802"/>
          </a:xfrm>
        </p:grpSpPr>
        <p:sp>
          <p:nvSpPr>
            <p:cNvPr id="128" name="Google Shape;128;p4"/>
            <p:cNvSpPr txBox="1"/>
            <p:nvPr/>
          </p:nvSpPr>
          <p:spPr>
            <a:xfrm>
              <a:off x="7225450" y="5193018"/>
              <a:ext cx="3495530" cy="1722784"/>
            </a:xfrm>
            <a:prstGeom prst="rect">
              <a:avLst/>
            </a:prstGeom>
            <a:noFill/>
            <a:ln>
              <a:noFill/>
            </a:ln>
          </p:spPr>
          <p:txBody>
            <a:bodyPr spcFirstLastPara="1" wrap="square" lIns="0" tIns="0" rIns="0" bIns="0" anchor="t" anchorCtr="0">
              <a:spAutoFit/>
            </a:bodyPr>
            <a:lstStyle/>
            <a:p>
              <a:pPr marL="457200" indent="-457200" algn="just">
                <a:lnSpc>
                  <a:spcPct val="120005"/>
                </a:lnSpc>
                <a:buClr>
                  <a:srgbClr val="F8CF2C"/>
                </a:buClr>
                <a:buSzPts val="3199"/>
                <a:buFont typeface="Arial"/>
                <a:buChar char="•"/>
              </a:pPr>
              <a:r>
                <a:rPr lang="en-US" sz="2800" i="1">
                  <a:solidFill>
                    <a:srgbClr val="F8CF2C"/>
                  </a:solidFill>
                  <a:latin typeface="Montserrat Light"/>
                  <a:sym typeface="Montserrat Light"/>
                </a:rPr>
                <a:t>The system must provide to the car biometric identification pipeline an interface for matching the biometric signatures sampled within environment to its associated passenger</a:t>
              </a:r>
              <a:endParaRPr lang="en-US" sz="2800" i="1">
                <a:solidFill>
                  <a:srgbClr val="F8CF2C"/>
                </a:solidFill>
                <a:latin typeface="Montserrat Light"/>
              </a:endParaRPr>
            </a:p>
          </p:txBody>
        </p:sp>
        <p:sp>
          <p:nvSpPr>
            <p:cNvPr id="129" name="Google Shape;129;p4"/>
            <p:cNvSpPr txBox="1"/>
            <p:nvPr/>
          </p:nvSpPr>
          <p:spPr>
            <a:xfrm>
              <a:off x="7389587" y="6660033"/>
              <a:ext cx="3381283" cy="1099787"/>
            </a:xfrm>
            <a:prstGeom prst="rect">
              <a:avLst/>
            </a:prstGeom>
            <a:noFill/>
            <a:ln>
              <a:noFill/>
            </a:ln>
          </p:spPr>
          <p:txBody>
            <a:bodyPr spcFirstLastPara="1" wrap="square" lIns="0" tIns="0" rIns="0" bIns="0" anchor="t" anchorCtr="0">
              <a:spAutoFit/>
            </a:bodyPr>
            <a:lstStyle/>
            <a:p>
              <a:pPr marL="342900" indent="-342900">
                <a:lnSpc>
                  <a:spcPct val="150000"/>
                </a:lnSpc>
                <a:buClr>
                  <a:srgbClr val="FFFEE6"/>
                </a:buClr>
                <a:buSzPts val="2272"/>
                <a:buFont typeface="Wingdings" pitchFamily="2" charset="2"/>
                <a:buChar char="Ø"/>
              </a:pPr>
              <a:r>
                <a:rPr lang="en-GB" sz="2250">
                  <a:solidFill>
                    <a:schemeClr val="bg1">
                      <a:lumMod val="85000"/>
                    </a:schemeClr>
                  </a:solidFill>
                  <a:latin typeface="Montserrat Light"/>
                  <a:sym typeface="Montserrat Light"/>
                </a:rPr>
                <a:t>If no match is found such biometric signature must be associated to a temporary profile and a request for retrieving the profile associated to such signature must be forwarded to an external cloud service </a:t>
              </a:r>
              <a:endParaRPr lang="en-GB" sz="2250">
                <a:solidFill>
                  <a:schemeClr val="bg1">
                    <a:lumMod val="85000"/>
                  </a:schemeClr>
                </a:solidFill>
                <a:latin typeface="Montserrat Light"/>
              </a:endParaRPr>
            </a:p>
          </p:txBody>
        </p:sp>
      </p:grpSp>
      <p:grpSp>
        <p:nvGrpSpPr>
          <p:cNvPr id="13" name="Google Shape;127;p4">
            <a:extLst>
              <a:ext uri="{FF2B5EF4-FFF2-40B4-BE49-F238E27FC236}">
                <a16:creationId xmlns:a16="http://schemas.microsoft.com/office/drawing/2014/main" id="{90290112-C995-4752-A815-303099090CE0}"/>
              </a:ext>
            </a:extLst>
          </p:cNvPr>
          <p:cNvGrpSpPr/>
          <p:nvPr/>
        </p:nvGrpSpPr>
        <p:grpSpPr>
          <a:xfrm>
            <a:off x="438700" y="5802291"/>
            <a:ext cx="10949884" cy="3170205"/>
            <a:chOff x="774876" y="490702"/>
            <a:chExt cx="3545420" cy="2623606"/>
          </a:xfrm>
        </p:grpSpPr>
        <p:sp>
          <p:nvSpPr>
            <p:cNvPr id="14" name="Google Shape;128;p4">
              <a:extLst>
                <a:ext uri="{FF2B5EF4-FFF2-40B4-BE49-F238E27FC236}">
                  <a16:creationId xmlns:a16="http://schemas.microsoft.com/office/drawing/2014/main" id="{45BDBA17-2EB0-498A-AD19-B43FD6C9FE50}"/>
                </a:ext>
              </a:extLst>
            </p:cNvPr>
            <p:cNvSpPr txBox="1"/>
            <p:nvPr/>
          </p:nvSpPr>
          <p:spPr>
            <a:xfrm>
              <a:off x="774876" y="490702"/>
              <a:ext cx="3498334" cy="128374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just">
                <a:lnSpc>
                  <a:spcPct val="120005"/>
                </a:lnSpc>
                <a:buClr>
                  <a:srgbClr val="F8CF2C"/>
                </a:buClr>
                <a:buSzPts val="3199"/>
                <a:buFont typeface="Arial"/>
                <a:buChar char="•"/>
              </a:pPr>
              <a:r>
                <a:rPr lang="en-US" sz="2800" i="1">
                  <a:solidFill>
                    <a:srgbClr val="F8CF2C"/>
                  </a:solidFill>
                  <a:latin typeface="Montserrat Light"/>
                  <a:sym typeface="Montserrat Light"/>
                </a:rPr>
                <a:t>Once a passenger leaves the car its local profile must be forwarded to an external cloud service for synchronization purposes</a:t>
              </a:r>
              <a:endParaRPr lang="en-US" sz="2800" i="1">
                <a:solidFill>
                  <a:srgbClr val="F8CF2C"/>
                </a:solidFill>
                <a:latin typeface="Montserrat Light"/>
              </a:endParaRPr>
            </a:p>
          </p:txBody>
        </p:sp>
        <p:sp>
          <p:nvSpPr>
            <p:cNvPr id="15" name="Google Shape;129;p4">
              <a:extLst>
                <a:ext uri="{FF2B5EF4-FFF2-40B4-BE49-F238E27FC236}">
                  <a16:creationId xmlns:a16="http://schemas.microsoft.com/office/drawing/2014/main" id="{8FDF6D82-5C47-4249-8979-3BCFA6355108}"/>
                </a:ext>
              </a:extLst>
            </p:cNvPr>
            <p:cNvSpPr txBox="1"/>
            <p:nvPr/>
          </p:nvSpPr>
          <p:spPr>
            <a:xfrm>
              <a:off x="939013" y="1824836"/>
              <a:ext cx="3381283" cy="128947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50000"/>
                </a:lnSpc>
                <a:buClr>
                  <a:srgbClr val="FFFEE6"/>
                </a:buClr>
                <a:buSzPts val="2272"/>
                <a:buFont typeface="Wingdings" pitchFamily="2" charset="2"/>
                <a:buChar char="Ø"/>
              </a:pPr>
              <a:r>
                <a:rPr lang="en-GB" sz="2250">
                  <a:solidFill>
                    <a:schemeClr val="bg1">
                      <a:lumMod val="85000"/>
                    </a:schemeClr>
                  </a:solidFill>
                  <a:latin typeface="Montserrat Light"/>
                  <a:sym typeface="Montserrat Light"/>
                </a:rPr>
                <a:t>A passenger leaving the car can be asserted from neither its profile being accessed and its biometric signature not being matched for a predetermined time interval</a:t>
              </a:r>
              <a:endParaRPr lang="en-GB" sz="2250">
                <a:solidFill>
                  <a:schemeClr val="bg1">
                    <a:lumMod val="85000"/>
                  </a:schemeClr>
                </a:solidFill>
                <a:latin typeface="Montserrat Light"/>
              </a:endParaRPr>
            </a:p>
          </p:txBody>
        </p:sp>
      </p:grpSp>
    </p:spTree>
    <p:extLst>
      <p:ext uri="{BB962C8B-B14F-4D97-AF65-F5344CB8AC3E}">
        <p14:creationId xmlns:p14="http://schemas.microsoft.com/office/powerpoint/2010/main" val="1117746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250"/>
                                  </p:stCondLst>
                                  <p:childTnLst>
                                    <p:set>
                                      <p:cBhvr>
                                        <p:cTn id="6" dur="1" fill="hold">
                                          <p:stCondLst>
                                            <p:cond delay="0"/>
                                          </p:stCondLst>
                                        </p:cTn>
                                        <p:tgtEl>
                                          <p:spTgt spid="125"/>
                                        </p:tgtEl>
                                        <p:attrNameLst>
                                          <p:attrName>style.visibility</p:attrName>
                                        </p:attrNameLst>
                                      </p:cBhvr>
                                      <p:to>
                                        <p:strVal val="visible"/>
                                      </p:to>
                                    </p:set>
                                    <p:anim calcmode="lin" valueType="num">
                                      <p:cBhvr additive="base">
                                        <p:cTn id="7" dur="500"/>
                                        <p:tgtEl>
                                          <p:spTgt spid="125"/>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6"/>
                                        </p:tgtEl>
                                        <p:attrNameLst>
                                          <p:attrName>style.visibility</p:attrName>
                                        </p:attrNameLst>
                                      </p:cBhvr>
                                      <p:to>
                                        <p:strVal val="visible"/>
                                      </p:to>
                                    </p:set>
                                    <p:animEffect transition="in" filter="fade">
                                      <p:cBhvr>
                                        <p:cTn id="11"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Google Shape;144;p5"/>
          <p:cNvSpPr/>
          <p:nvPr/>
        </p:nvSpPr>
        <p:spPr>
          <a:xfrm>
            <a:off x="13205" y="520646"/>
            <a:ext cx="7452466" cy="3441754"/>
          </a:xfrm>
          <a:prstGeom prst="rect">
            <a:avLst/>
          </a:prstGeom>
          <a:solidFill>
            <a:srgbClr val="594D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1050688" y="4933097"/>
            <a:ext cx="16196668" cy="3485779"/>
            <a:chOff x="7009240" y="5919266"/>
            <a:chExt cx="4911645" cy="6006355"/>
          </a:xfrm>
        </p:grpSpPr>
        <p:sp>
          <p:nvSpPr>
            <p:cNvPr id="146" name="Google Shape;146;p5"/>
            <p:cNvSpPr txBox="1"/>
            <p:nvPr/>
          </p:nvSpPr>
          <p:spPr>
            <a:xfrm>
              <a:off x="7009240" y="5919266"/>
              <a:ext cx="4741500" cy="836657"/>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Clr>
                  <a:srgbClr val="F8CF2C"/>
                </a:buClr>
                <a:buSzPts val="3199"/>
                <a:buFont typeface="Montserrat Light"/>
                <a:buNone/>
              </a:pPr>
              <a:r>
                <a:rPr lang="en-US" sz="3200">
                  <a:solidFill>
                    <a:srgbClr val="F8CF2C"/>
                  </a:solidFill>
                  <a:latin typeface="Montserrat Light"/>
                  <a:sym typeface="Montserrat Light"/>
                </a:rPr>
                <a:t>TIMELINESS</a:t>
              </a:r>
              <a:endParaRPr sz="3200"/>
            </a:p>
          </p:txBody>
        </p:sp>
        <p:sp>
          <p:nvSpPr>
            <p:cNvPr id="147" name="Google Shape;147;p5"/>
            <p:cNvSpPr txBox="1"/>
            <p:nvPr/>
          </p:nvSpPr>
          <p:spPr>
            <a:xfrm>
              <a:off x="7048480" y="7470844"/>
              <a:ext cx="4872405" cy="4454777"/>
            </a:xfrm>
            <a:prstGeom prst="rect">
              <a:avLst/>
            </a:prstGeom>
            <a:noFill/>
            <a:ln>
              <a:noFill/>
            </a:ln>
          </p:spPr>
          <p:txBody>
            <a:bodyPr spcFirstLastPara="1" wrap="square" lIns="0" tIns="0" rIns="0" bIns="0" anchor="t" anchorCtr="0">
              <a:spAutoFit/>
            </a:bodyPr>
            <a:lstStyle/>
            <a:p>
              <a:pPr marL="342900" indent="-342900">
                <a:lnSpc>
                  <a:spcPct val="150000"/>
                </a:lnSpc>
                <a:buClr>
                  <a:srgbClr val="FFFEE6"/>
                </a:buClr>
                <a:buSzPts val="2272"/>
                <a:buFont typeface="Wingdings" pitchFamily="2" charset="2"/>
                <a:buChar char="Ø"/>
              </a:pPr>
              <a:r>
                <a:rPr lang="en-GB" sz="2800">
                  <a:solidFill>
                    <a:schemeClr val="bg1">
                      <a:lumMod val="85000"/>
                    </a:schemeClr>
                  </a:solidFill>
                  <a:latin typeface="Montserrat Light"/>
                  <a:sym typeface="Montserrat Light"/>
                </a:rPr>
                <a:t>Since the services being offered by the system are expected to be exploited for purposes relative to the user interaction with the car ecosystem, its latency in servicing the different requests must be minimized to prevent a degradation in the Quality of Service (QoS) experienced by the user, attuning to the definition of a Soft Real-Time System.</a:t>
              </a:r>
              <a:endParaRPr lang="en-US" sz="2800" i="1">
                <a:solidFill>
                  <a:srgbClr val="FFFEE6"/>
                </a:solidFill>
                <a:latin typeface="Montserrat" pitchFamily="2" charset="77"/>
              </a:endParaRPr>
            </a:p>
          </p:txBody>
        </p:sp>
      </p:grpSp>
      <p:sp>
        <p:nvSpPr>
          <p:cNvPr id="154" name="Google Shape;154;p5"/>
          <p:cNvSpPr txBox="1"/>
          <p:nvPr/>
        </p:nvSpPr>
        <p:spPr>
          <a:xfrm>
            <a:off x="0" y="462255"/>
            <a:ext cx="7452466" cy="369331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EE6"/>
              </a:buClr>
              <a:buSzPts val="12000"/>
              <a:buFont typeface="Arial"/>
              <a:buNone/>
            </a:pPr>
            <a:r>
              <a:rPr lang="en-US" sz="12000" b="0" i="0" u="none" strike="noStrike" cap="none">
                <a:solidFill>
                  <a:srgbClr val="FFFEE6"/>
                </a:solidFill>
                <a:latin typeface="League Gothic" pitchFamily="2" charset="77"/>
                <a:sym typeface="Arial"/>
              </a:rPr>
              <a:t>NON-FUNCTIONAL REQUIREMENTS</a:t>
            </a:r>
            <a:endParaRPr sz="12000" b="0" i="0" u="none" strike="noStrike" cap="none">
              <a:solidFill>
                <a:srgbClr val="FFFEE6"/>
              </a:solidFill>
              <a:latin typeface="League Gothic" pitchFamily="2" charset="77"/>
              <a:sym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250"/>
                                  </p:stCondLst>
                                  <p:childTnLst>
                                    <p:set>
                                      <p:cBhvr>
                                        <p:cTn id="6" dur="1" fill="hold">
                                          <p:stCondLst>
                                            <p:cond delay="0"/>
                                          </p:stCondLst>
                                        </p:cTn>
                                        <p:tgtEl>
                                          <p:spTgt spid="144"/>
                                        </p:tgtEl>
                                        <p:attrNameLst>
                                          <p:attrName>style.visibility</p:attrName>
                                        </p:attrNameLst>
                                      </p:cBhvr>
                                      <p:to>
                                        <p:strVal val="visible"/>
                                      </p:to>
                                    </p:set>
                                    <p:anim calcmode="lin" valueType="num">
                                      <p:cBhvr additive="base">
                                        <p:cTn id="7" dur="500"/>
                                        <p:tgtEl>
                                          <p:spTgt spid="144"/>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4"/>
                                        </p:tgtEl>
                                        <p:attrNameLst>
                                          <p:attrName>style.visibility</p:attrName>
                                        </p:attrNameLst>
                                      </p:cBhvr>
                                      <p:to>
                                        <p:strVal val="visible"/>
                                      </p:to>
                                    </p:set>
                                    <p:animEffect transition="in" filter="fade">
                                      <p:cBhvr>
                                        <p:cTn id="11"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Google Shape;144;p5"/>
          <p:cNvSpPr/>
          <p:nvPr/>
        </p:nvSpPr>
        <p:spPr>
          <a:xfrm>
            <a:off x="10835534" y="807894"/>
            <a:ext cx="7452466" cy="3441754"/>
          </a:xfrm>
          <a:prstGeom prst="rect">
            <a:avLst/>
          </a:prstGeom>
          <a:solidFill>
            <a:srgbClr val="594D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5"/>
          <p:cNvGrpSpPr/>
          <p:nvPr/>
        </p:nvGrpSpPr>
        <p:grpSpPr>
          <a:xfrm>
            <a:off x="423613" y="5016165"/>
            <a:ext cx="10235161" cy="1974262"/>
            <a:chOff x="5608366" y="5626183"/>
            <a:chExt cx="8021286" cy="1974262"/>
          </a:xfrm>
        </p:grpSpPr>
        <p:sp>
          <p:nvSpPr>
            <p:cNvPr id="149" name="Google Shape;149;p5"/>
            <p:cNvSpPr txBox="1"/>
            <p:nvPr/>
          </p:nvSpPr>
          <p:spPr>
            <a:xfrm>
              <a:off x="5608367" y="5626183"/>
              <a:ext cx="6175800" cy="681600"/>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Clr>
                  <a:srgbClr val="F8CF2C"/>
                </a:buClr>
                <a:buSzPts val="3199"/>
                <a:buFont typeface="Montserrat Light"/>
                <a:buNone/>
              </a:pPr>
              <a:r>
                <a:rPr lang="en-US" sz="3199">
                  <a:solidFill>
                    <a:srgbClr val="F8CF2C"/>
                  </a:solidFill>
                  <a:latin typeface="Montserrat Light"/>
                  <a:ea typeface="Montserrat Light"/>
                  <a:cs typeface="Montserrat Light"/>
                  <a:sym typeface="Montserrat Light"/>
                </a:rPr>
                <a:t>PORTABILITY</a:t>
              </a:r>
              <a:endParaRPr/>
            </a:p>
          </p:txBody>
        </p:sp>
        <p:sp>
          <p:nvSpPr>
            <p:cNvPr id="150" name="Google Shape;150;p5"/>
            <p:cNvSpPr txBox="1"/>
            <p:nvPr/>
          </p:nvSpPr>
          <p:spPr>
            <a:xfrm>
              <a:off x="5608366" y="6307783"/>
              <a:ext cx="8021286" cy="1292662"/>
            </a:xfrm>
            <a:prstGeom prst="rect">
              <a:avLst/>
            </a:prstGeom>
            <a:noFill/>
            <a:ln>
              <a:noFill/>
            </a:ln>
          </p:spPr>
          <p:txBody>
            <a:bodyPr spcFirstLastPara="1" wrap="square" lIns="0" tIns="0" rIns="0" bIns="0" anchor="t" anchorCtr="0">
              <a:spAutoFit/>
            </a:bodyPr>
            <a:lstStyle/>
            <a:p>
              <a:pPr marL="342900" marR="0" lvl="0" indent="-342900" algn="l" rtl="0">
                <a:lnSpc>
                  <a:spcPct val="150000"/>
                </a:lnSpc>
                <a:spcBef>
                  <a:spcPts val="0"/>
                </a:spcBef>
                <a:spcAft>
                  <a:spcPts val="0"/>
                </a:spcAft>
                <a:buClr>
                  <a:srgbClr val="FFFEE6"/>
                </a:buClr>
                <a:buSzPts val="2272"/>
                <a:buFont typeface="Wingdings"/>
                <a:buChar char="Ø"/>
              </a:pPr>
              <a:r>
                <a:rPr lang="en-US" sz="2800">
                  <a:solidFill>
                    <a:srgbClr val="FFFEE6"/>
                  </a:solidFill>
                  <a:latin typeface="Montserrat Light"/>
                  <a:ea typeface="Montserrat Light"/>
                  <a:cs typeface="Montserrat Light"/>
                  <a:sym typeface="Montserrat Light"/>
                </a:rPr>
                <a:t>The system should be portable with minor adaptations to different OSs and operating environments.</a:t>
              </a:r>
              <a:endParaRPr lang="it-IT" sz="2800"/>
            </a:p>
          </p:txBody>
        </p:sp>
      </p:grpSp>
      <p:sp>
        <p:nvSpPr>
          <p:cNvPr id="154" name="Google Shape;154;p5"/>
          <p:cNvSpPr txBox="1"/>
          <p:nvPr/>
        </p:nvSpPr>
        <p:spPr>
          <a:xfrm>
            <a:off x="11042073" y="708961"/>
            <a:ext cx="7452466" cy="369331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EE6"/>
              </a:buClr>
              <a:buSzPts val="12000"/>
              <a:buFont typeface="Arial"/>
              <a:buNone/>
            </a:pPr>
            <a:r>
              <a:rPr lang="en-US" sz="12000" b="0" i="0" u="none" strike="noStrike" cap="none">
                <a:solidFill>
                  <a:srgbClr val="FFFEE6"/>
                </a:solidFill>
                <a:latin typeface="League Gothic" pitchFamily="2" charset="77"/>
                <a:sym typeface="Arial"/>
              </a:rPr>
              <a:t>NON-FUNCTIONAL REQUIREMENTS</a:t>
            </a:r>
            <a:endParaRPr sz="12000" b="0" i="0" u="none" strike="noStrike" cap="none">
              <a:solidFill>
                <a:srgbClr val="FFFEE6"/>
              </a:solidFill>
              <a:latin typeface="League Gothic" pitchFamily="2" charset="77"/>
              <a:sym typeface="Arial"/>
            </a:endParaRPr>
          </a:p>
        </p:txBody>
      </p:sp>
      <p:sp>
        <p:nvSpPr>
          <p:cNvPr id="155" name="Google Shape;155;p5"/>
          <p:cNvSpPr txBox="1"/>
          <p:nvPr/>
        </p:nvSpPr>
        <p:spPr>
          <a:xfrm>
            <a:off x="423613" y="7641410"/>
            <a:ext cx="4411623" cy="1590592"/>
          </a:xfrm>
          <a:prstGeom prst="rect">
            <a:avLst/>
          </a:prstGeom>
          <a:noFill/>
          <a:ln>
            <a:noFill/>
          </a:ln>
        </p:spPr>
        <p:txBody>
          <a:bodyPr spcFirstLastPara="1" wrap="square" lIns="0" tIns="0" rIns="0" bIns="0" anchor="t" anchorCtr="0">
            <a:noAutofit/>
          </a:bodyPr>
          <a:lstStyle/>
          <a:p>
            <a:pPr marL="342900" marR="0" lvl="0" indent="-342900" algn="l" rtl="0">
              <a:lnSpc>
                <a:spcPct val="150000"/>
              </a:lnSpc>
              <a:spcBef>
                <a:spcPts val="0"/>
              </a:spcBef>
              <a:spcAft>
                <a:spcPts val="0"/>
              </a:spcAft>
              <a:buClr>
                <a:srgbClr val="FFFEE6"/>
              </a:buClr>
              <a:buSzPts val="2272"/>
              <a:buFont typeface="Wingdings"/>
              <a:buChar char="Ø"/>
            </a:pPr>
            <a:r>
              <a:rPr lang="en-US" sz="2800">
                <a:solidFill>
                  <a:srgbClr val="FFFEE6"/>
                </a:solidFill>
                <a:latin typeface="Montserrat Light"/>
                <a:ea typeface="Montserrat Light"/>
                <a:cs typeface="Montserrat Light"/>
                <a:sym typeface="Montserrat Light"/>
              </a:rPr>
              <a:t>Availability</a:t>
            </a:r>
            <a:endParaRPr lang="it-IT" sz="2800">
              <a:solidFill>
                <a:srgbClr val="FFFEE6"/>
              </a:solidFill>
              <a:latin typeface="Montserrat Light"/>
              <a:ea typeface="Montserrat Light"/>
              <a:cs typeface="Montserrat Light"/>
            </a:endParaRPr>
          </a:p>
          <a:p>
            <a:pPr marL="342900" marR="0" lvl="0" indent="-342900" algn="l" rtl="0">
              <a:lnSpc>
                <a:spcPct val="150000"/>
              </a:lnSpc>
              <a:spcBef>
                <a:spcPts val="0"/>
              </a:spcBef>
              <a:spcAft>
                <a:spcPts val="0"/>
              </a:spcAft>
              <a:buClr>
                <a:srgbClr val="FFFEE6"/>
              </a:buClr>
              <a:buSzPts val="2272"/>
              <a:buFont typeface="Wingdings" panose="020B0604020202020204" pitchFamily="34" charset="0"/>
              <a:buChar char="Ø"/>
            </a:pPr>
            <a:r>
              <a:rPr lang="en-US" sz="2800">
                <a:solidFill>
                  <a:srgbClr val="FFFEE6"/>
                </a:solidFill>
                <a:latin typeface="Montserrat Light"/>
                <a:ea typeface="Montserrat Light"/>
                <a:cs typeface="Montserrat Light"/>
                <a:sym typeface="Montserrat Light"/>
              </a:rPr>
              <a:t>Eventual Consistency</a:t>
            </a:r>
            <a:endParaRPr lang="it-IT" sz="2800">
              <a:solidFill>
                <a:srgbClr val="FFFEE6"/>
              </a:solidFill>
              <a:latin typeface="Montserrat Light"/>
              <a:ea typeface="Montserrat Light"/>
              <a:cs typeface="Montserrat Light"/>
            </a:endParaRPr>
          </a:p>
          <a:p>
            <a:pPr marL="342900" marR="0" lvl="0" indent="-342900" algn="l" rtl="0">
              <a:lnSpc>
                <a:spcPct val="150000"/>
              </a:lnSpc>
              <a:spcBef>
                <a:spcPts val="0"/>
              </a:spcBef>
              <a:spcAft>
                <a:spcPts val="0"/>
              </a:spcAft>
              <a:buClr>
                <a:srgbClr val="FFFEE6"/>
              </a:buClr>
              <a:buSzPts val="2272"/>
              <a:buFont typeface="Wingdings" panose="020B0604020202020204" pitchFamily="34" charset="0"/>
              <a:buChar char="Ø"/>
            </a:pPr>
            <a:r>
              <a:rPr lang="en-US" sz="2800">
                <a:solidFill>
                  <a:srgbClr val="FFFEE6"/>
                </a:solidFill>
                <a:latin typeface="Montserrat Light"/>
                <a:ea typeface="Montserrat Light"/>
                <a:cs typeface="Montserrat Light"/>
                <a:sym typeface="Montserrat Light"/>
              </a:rPr>
              <a:t>Fault Tolerance</a:t>
            </a:r>
            <a:endParaRPr lang="it-IT" sz="2800">
              <a:solidFill>
                <a:srgbClr val="FFFEE6"/>
              </a:solidFill>
              <a:latin typeface="Montserrat Light"/>
              <a:ea typeface="Montserrat Light"/>
              <a:cs typeface="Montserrat Light"/>
            </a:endParaRPr>
          </a:p>
        </p:txBody>
      </p:sp>
      <p:sp>
        <p:nvSpPr>
          <p:cNvPr id="156" name="Google Shape;156;p5"/>
          <p:cNvSpPr txBox="1"/>
          <p:nvPr/>
        </p:nvSpPr>
        <p:spPr>
          <a:xfrm>
            <a:off x="423613" y="7183067"/>
            <a:ext cx="3237976" cy="681581"/>
          </a:xfrm>
          <a:prstGeom prst="rect">
            <a:avLst/>
          </a:prstGeom>
          <a:noFill/>
          <a:ln>
            <a:noFill/>
          </a:ln>
        </p:spPr>
        <p:txBody>
          <a:bodyPr spcFirstLastPara="1" wrap="square" lIns="0" tIns="0" rIns="0" bIns="0" anchor="t" anchorCtr="0">
            <a:noAutofit/>
          </a:bodyPr>
          <a:lstStyle/>
          <a:p>
            <a:pPr marL="0" marR="0" lvl="0" indent="0" algn="l" rtl="0">
              <a:lnSpc>
                <a:spcPct val="120006"/>
              </a:lnSpc>
              <a:spcBef>
                <a:spcPts val="0"/>
              </a:spcBef>
              <a:spcAft>
                <a:spcPts val="0"/>
              </a:spcAft>
              <a:buClr>
                <a:srgbClr val="F8CF2C"/>
              </a:buClr>
              <a:buSzPts val="3199"/>
              <a:buFont typeface="Montserrat Light"/>
              <a:buNone/>
            </a:pPr>
            <a:r>
              <a:rPr lang="en-US" sz="3199">
                <a:solidFill>
                  <a:srgbClr val="F8CF2C"/>
                </a:solidFill>
                <a:latin typeface="Montserrat Light"/>
                <a:ea typeface="Montserrat Light"/>
                <a:cs typeface="Montserrat Light"/>
                <a:sym typeface="Montserrat Light"/>
              </a:rPr>
              <a:t>BASE</a:t>
            </a:r>
            <a:endParaRPr/>
          </a:p>
        </p:txBody>
      </p:sp>
      <p:grpSp>
        <p:nvGrpSpPr>
          <p:cNvPr id="5" name="Google Shape;148;p5">
            <a:extLst>
              <a:ext uri="{FF2B5EF4-FFF2-40B4-BE49-F238E27FC236}">
                <a16:creationId xmlns:a16="http://schemas.microsoft.com/office/drawing/2014/main" id="{1DA1028E-B343-40F0-B580-147680F11631}"/>
              </a:ext>
            </a:extLst>
          </p:cNvPr>
          <p:cNvGrpSpPr/>
          <p:nvPr/>
        </p:nvGrpSpPr>
        <p:grpSpPr>
          <a:xfrm>
            <a:off x="423613" y="1168694"/>
            <a:ext cx="9649130" cy="3266923"/>
            <a:chOff x="5608367" y="5626183"/>
            <a:chExt cx="7376100" cy="3266923"/>
          </a:xfrm>
        </p:grpSpPr>
        <p:sp>
          <p:nvSpPr>
            <p:cNvPr id="22" name="Google Shape;149;p5">
              <a:extLst>
                <a:ext uri="{FF2B5EF4-FFF2-40B4-BE49-F238E27FC236}">
                  <a16:creationId xmlns:a16="http://schemas.microsoft.com/office/drawing/2014/main" id="{D74600BF-7E1B-45DD-89FE-C42666AE110B}"/>
                </a:ext>
              </a:extLst>
            </p:cNvPr>
            <p:cNvSpPr txBox="1"/>
            <p:nvPr/>
          </p:nvSpPr>
          <p:spPr>
            <a:xfrm>
              <a:off x="5608367" y="5626183"/>
              <a:ext cx="6175800" cy="590931"/>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Clr>
                  <a:srgbClr val="F8CF2C"/>
                </a:buClr>
                <a:buSzPts val="3199"/>
                <a:buFont typeface="Montserrat Light"/>
                <a:buNone/>
              </a:pPr>
              <a:r>
                <a:rPr lang="en-US" sz="3200">
                  <a:solidFill>
                    <a:srgbClr val="F8CF2C"/>
                  </a:solidFill>
                  <a:latin typeface="Montserrat Light"/>
                  <a:sym typeface="Montserrat Light"/>
                </a:rPr>
                <a:t>SECURITY</a:t>
              </a:r>
              <a:endParaRPr sz="3200"/>
            </a:p>
          </p:txBody>
        </p:sp>
        <p:sp>
          <p:nvSpPr>
            <p:cNvPr id="23" name="Google Shape;150;p5">
              <a:extLst>
                <a:ext uri="{FF2B5EF4-FFF2-40B4-BE49-F238E27FC236}">
                  <a16:creationId xmlns:a16="http://schemas.microsoft.com/office/drawing/2014/main" id="{850E0457-F2F4-436A-9F5E-C92093043066}"/>
                </a:ext>
              </a:extLst>
            </p:cNvPr>
            <p:cNvSpPr txBox="1"/>
            <p:nvPr/>
          </p:nvSpPr>
          <p:spPr>
            <a:xfrm>
              <a:off x="5608367" y="6307783"/>
              <a:ext cx="7376100" cy="2585323"/>
            </a:xfrm>
            <a:prstGeom prst="rect">
              <a:avLst/>
            </a:prstGeom>
            <a:noFill/>
            <a:ln>
              <a:noFill/>
            </a:ln>
          </p:spPr>
          <p:txBody>
            <a:bodyPr spcFirstLastPara="1" wrap="square" lIns="0" tIns="0" rIns="0" bIns="0" anchor="t" anchorCtr="0">
              <a:spAutoFit/>
            </a:bodyPr>
            <a:lstStyle/>
            <a:p>
              <a:pPr marL="342900" indent="-342900">
                <a:lnSpc>
                  <a:spcPct val="150000"/>
                </a:lnSpc>
                <a:buClr>
                  <a:srgbClr val="FFFEE6"/>
                </a:buClr>
                <a:buSzPts val="2272"/>
                <a:buFont typeface="Wingdings"/>
                <a:buChar char="Ø"/>
              </a:pPr>
              <a:r>
                <a:rPr lang="en-GB" sz="2800">
                  <a:solidFill>
                    <a:schemeClr val="bg1">
                      <a:lumMod val="85000"/>
                    </a:schemeClr>
                  </a:solidFill>
                  <a:latin typeface="Montserrat" pitchFamily="2" charset="77"/>
                  <a:ea typeface="Montserrat Light"/>
                  <a:sym typeface="Montserrat Light"/>
                </a:rPr>
                <a:t>The system must provide a high level of user data protection and ensure a secure transmission of data in the cloud, using appropriate protocols, both locally and in the cloud.</a:t>
              </a:r>
              <a:endParaRPr lang="en-GB" sz="2800">
                <a:solidFill>
                  <a:schemeClr val="bg1">
                    <a:lumMod val="85000"/>
                  </a:schemeClr>
                </a:solidFill>
                <a:latin typeface="Montserrat" pitchFamily="2" charset="77"/>
              </a:endParaRPr>
            </a:p>
          </p:txBody>
        </p:sp>
      </p:grpSp>
    </p:spTree>
    <p:extLst>
      <p:ext uri="{BB962C8B-B14F-4D97-AF65-F5344CB8AC3E}">
        <p14:creationId xmlns:p14="http://schemas.microsoft.com/office/powerpoint/2010/main" val="32335527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250"/>
                                  </p:stCondLst>
                                  <p:childTnLst>
                                    <p:set>
                                      <p:cBhvr>
                                        <p:cTn id="6" dur="1" fill="hold">
                                          <p:stCondLst>
                                            <p:cond delay="0"/>
                                          </p:stCondLst>
                                        </p:cTn>
                                        <p:tgtEl>
                                          <p:spTgt spid="144"/>
                                        </p:tgtEl>
                                        <p:attrNameLst>
                                          <p:attrName>style.visibility</p:attrName>
                                        </p:attrNameLst>
                                      </p:cBhvr>
                                      <p:to>
                                        <p:strVal val="visible"/>
                                      </p:to>
                                    </p:set>
                                    <p:anim calcmode="lin" valueType="num">
                                      <p:cBhvr additive="base">
                                        <p:cTn id="7" dur="500"/>
                                        <p:tgtEl>
                                          <p:spTgt spid="144"/>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4"/>
                                        </p:tgtEl>
                                        <p:attrNameLst>
                                          <p:attrName>style.visibility</p:attrName>
                                        </p:attrNameLst>
                                      </p:cBhvr>
                                      <p:to>
                                        <p:strVal val="visible"/>
                                      </p:to>
                                    </p:set>
                                    <p:animEffect transition="in" filter="fade">
                                      <p:cBhvr>
                                        <p:cTn id="11"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Personalizzato</PresentationFormat>
  <Slides>5</Slides>
  <Notes>5</Notes>
  <HiddenSlides>0</HiddenSlides>
  <ScaleCrop>false</ScaleCrop>
  <HeadingPairs>
    <vt:vector size="4" baseType="variant">
      <vt:variant>
        <vt:lpstr>Tema</vt:lpstr>
      </vt:variant>
      <vt:variant>
        <vt:i4>1</vt:i4>
      </vt:variant>
      <vt:variant>
        <vt:lpstr>Titoli diapositive</vt:lpstr>
      </vt:variant>
      <vt:variant>
        <vt:i4>5</vt:i4>
      </vt:variant>
    </vt:vector>
  </HeadingPairs>
  <TitlesOfParts>
    <vt:vector size="6" baseType="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Riccardo Bertini</dc:creator>
  <cp:revision>125</cp:revision>
  <dcterms:created xsi:type="dcterms:W3CDTF">2006-08-16T00:00:00Z</dcterms:created>
  <dcterms:modified xsi:type="dcterms:W3CDTF">2020-12-09T17:13:53Z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0x010100615BA2B5DAF045418A60F76F0BAB9D8E</vt:lpwstr>
  </property>
</Properties>
</file>