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9" r:id="rId11"/>
    <p:sldId id="273" r:id="rId12"/>
    <p:sldId id="276" r:id="rId13"/>
    <p:sldId id="277" r:id="rId14"/>
    <p:sldId id="278" r:id="rId15"/>
    <p:sldId id="275" r:id="rId16"/>
    <p:sldId id="262" r:id="rId17"/>
    <p:sldId id="263" r:id="rId18"/>
    <p:sldId id="264" r:id="rId19"/>
    <p:sldId id="27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ia Marc" initials="DM" lastIdx="1" clrIdx="0">
    <p:extLst>
      <p:ext uri="{19B8F6BF-5375-455C-9EA6-DF929625EA0E}">
        <p15:presenceInfo xmlns:p15="http://schemas.microsoft.com/office/powerpoint/2012/main" userId="2da59a06f8ef3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F795F-7B09-4E27-862C-2F82CA3B60B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EB34-75C3-4A74-A079-E8CC54AC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CD9ADA-0A80-4F4B-8124-0F337A30EF6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A65FA5-067C-4099-8023-F3EF8313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61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70711-814A-4CE2-9511-8ED40871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Identificarea camerelor inimii </a:t>
            </a:r>
            <a:r>
              <a:rPr lang="ro-RO" sz="4100"/>
              <a:t>printr-o rețea neuronală de tip </a:t>
            </a:r>
            <a:br>
              <a:rPr lang="ro-RO" sz="4100"/>
            </a:br>
            <a:r>
              <a:rPr lang="ro-RO" sz="4100"/>
              <a:t>u-net folosind o funcție de loss hibridă</a:t>
            </a:r>
            <a:r>
              <a:rPr lang="en-US" sz="41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B8C44-AE12-43B0-A317-F1BA5B89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9" y="1507414"/>
            <a:ext cx="3944700" cy="3703320"/>
          </a:xfrm>
          <a:ln w="57150">
            <a:noFill/>
          </a:ln>
        </p:spPr>
        <p:txBody>
          <a:bodyPr anchor="ctr">
            <a:normAutofit lnSpcReduction="10000"/>
          </a:bodyPr>
          <a:lstStyle/>
          <a:p>
            <a:pPr algn="r"/>
            <a:r>
              <a:rPr lang="en-US" sz="2000" dirty="0" err="1"/>
              <a:t>Universitatea</a:t>
            </a:r>
            <a:r>
              <a:rPr lang="en-US" sz="2000" dirty="0"/>
              <a:t> Babe</a:t>
            </a:r>
            <a:r>
              <a:rPr lang="ro-RO" sz="2000" dirty="0"/>
              <a:t>ș-</a:t>
            </a:r>
            <a:r>
              <a:rPr lang="ro-RO" sz="2000" dirty="0" err="1"/>
              <a:t>bolyai</a:t>
            </a:r>
            <a:endParaRPr lang="ro-RO" sz="2000" dirty="0"/>
          </a:p>
          <a:p>
            <a:pPr algn="r"/>
            <a:r>
              <a:rPr lang="ro-RO" sz="2000" dirty="0"/>
              <a:t>Facultatea de matematică și informatică</a:t>
            </a:r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ro-RO" sz="2000" dirty="0"/>
          </a:p>
          <a:p>
            <a:pPr algn="r"/>
            <a:r>
              <a:rPr lang="ro-RO" sz="2000" dirty="0"/>
              <a:t>student</a:t>
            </a:r>
            <a:r>
              <a:rPr lang="en-US" sz="2000" dirty="0"/>
              <a:t>:</a:t>
            </a:r>
            <a:endParaRPr lang="ro-RO" sz="2000" dirty="0"/>
          </a:p>
          <a:p>
            <a:pPr algn="r"/>
            <a:r>
              <a:rPr lang="ro-RO" sz="2000" dirty="0"/>
              <a:t>Marc </a:t>
            </a:r>
            <a:r>
              <a:rPr lang="ro-RO" sz="2000" dirty="0" err="1"/>
              <a:t>anastasia</a:t>
            </a:r>
            <a:r>
              <a:rPr lang="ro-RO" sz="2000" dirty="0"/>
              <a:t>-daria</a:t>
            </a:r>
          </a:p>
          <a:p>
            <a:pPr algn="r"/>
            <a:endParaRPr lang="ro-RO" sz="2000" dirty="0"/>
          </a:p>
          <a:p>
            <a:pPr algn="r"/>
            <a:r>
              <a:rPr lang="en-US" sz="2000" dirty="0"/>
              <a:t>02</a:t>
            </a:r>
            <a:r>
              <a:rPr lang="ro-RO" sz="2000" dirty="0"/>
              <a:t>.0</a:t>
            </a:r>
            <a:r>
              <a:rPr lang="en-US" sz="2000" dirty="0"/>
              <a:t>7</a:t>
            </a:r>
            <a:r>
              <a:rPr lang="ro-RO" sz="2000" dirty="0"/>
              <a:t>.2021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8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F25E-1A5C-4A81-B8EC-E3B59C4B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0D3C-1115-4BD8-B267-E990FCE1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Pas important pentru a permite datelor să fie procesate de către modelul implementat</a:t>
            </a:r>
          </a:p>
          <a:p>
            <a:r>
              <a:rPr lang="ro-RO" dirty="0"/>
              <a:t>CLAHE (Contrast Limited Adaptive </a:t>
            </a:r>
            <a:r>
              <a:rPr lang="ro-RO" dirty="0" err="1"/>
              <a:t>Histogram</a:t>
            </a:r>
            <a:r>
              <a:rPr lang="ro-RO" dirty="0"/>
              <a:t> </a:t>
            </a:r>
            <a:r>
              <a:rPr lang="ro-RO" dirty="0" err="1"/>
              <a:t>Equalization</a:t>
            </a:r>
            <a:r>
              <a:rPr lang="ro-RO" dirty="0"/>
              <a:t>):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Normalizarea datelor (zero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normalization</a:t>
            </a:r>
            <a:r>
              <a:rPr lang="ro-RO" dirty="0"/>
              <a:t>)</a:t>
            </a:r>
          </a:p>
          <a:p>
            <a:r>
              <a:rPr lang="ro-RO" dirty="0"/>
              <a:t>Redimensionarea imaginilor la mărimea 64x64x64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1FC6-BFBD-44DE-8E89-21C1DE96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68" y="2888157"/>
            <a:ext cx="3022038" cy="1500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81675-1600-4F1E-B846-0D94C16DAD4C}"/>
              </a:ext>
            </a:extLst>
          </p:cNvPr>
          <p:cNvSpPr txBox="1"/>
          <p:nvPr/>
        </p:nvSpPr>
        <p:spPr>
          <a:xfrm flipH="1">
            <a:off x="3543464" y="4459267"/>
            <a:ext cx="4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Imagine înainte și după aplicarea CLAHE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5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55A7-41DC-4400-B75C-B5FEEDAE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Construirea modelului pentru segmentare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15D0-057E-499A-BA4D-47F0331E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5579"/>
          </a:xfrm>
        </p:spPr>
        <p:txBody>
          <a:bodyPr>
            <a:normAutofit/>
          </a:bodyPr>
          <a:lstStyle/>
          <a:p>
            <a:r>
              <a:rPr lang="ro-RO" dirty="0"/>
              <a:t>Modelul construit = rețea neuronală de tip U-net (</a:t>
            </a:r>
            <a:r>
              <a:rPr lang="en-US" dirty="0"/>
              <a:t>“Hybrid Loss Guided Convolutional Networks for Whole Heart </a:t>
            </a:r>
            <a:r>
              <a:rPr lang="en-US"/>
              <a:t>Parsing” - Xin </a:t>
            </a:r>
            <a:r>
              <a:rPr lang="en-US" dirty="0"/>
              <a:t>Yang et al</a:t>
            </a:r>
            <a:r>
              <a:rPr lang="ro-RO" dirty="0"/>
              <a:t>)</a:t>
            </a:r>
          </a:p>
          <a:p>
            <a:r>
              <a:rPr lang="ro-RO" dirty="0"/>
              <a:t>Input: imagini de dimensiunea 64x64x64</a:t>
            </a:r>
          </a:p>
          <a:p>
            <a:r>
              <a:rPr lang="ro-RO" dirty="0"/>
              <a:t>Output: imaginea </a:t>
            </a:r>
            <a:r>
              <a:rPr lang="it-IT" dirty="0"/>
              <a:t>av</a:t>
            </a:r>
            <a:r>
              <a:rPr lang="ro-RO" dirty="0"/>
              <a:t>â</a:t>
            </a:r>
            <a:r>
              <a:rPr lang="it-IT" dirty="0"/>
              <a:t>nd ca valori pentru fiecare voxel </a:t>
            </a:r>
            <a:r>
              <a:rPr lang="ro-RO" dirty="0"/>
              <a:t>probabilitățile asociate fiecărei etichete predefinite 					(64x64x64x8)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2C565D-7330-422C-947A-25C170F8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36" y="4019550"/>
            <a:ext cx="5511964" cy="22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8DA-21DB-40D8-A011-971DE895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segmentare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BAB1-48C0-48B3-8A68-4E027481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7004"/>
          </a:xfrm>
        </p:spPr>
        <p:txBody>
          <a:bodyPr/>
          <a:lstStyle/>
          <a:p>
            <a:r>
              <a:rPr lang="ro-RO" dirty="0"/>
              <a:t>Funcția de </a:t>
            </a:r>
            <a:r>
              <a:rPr lang="ro-RO" dirty="0" err="1"/>
              <a:t>loss</a:t>
            </a:r>
            <a:r>
              <a:rPr lang="ro-RO" dirty="0"/>
              <a:t> folosită: funcție hibridă formată din Volume </a:t>
            </a:r>
            <a:r>
              <a:rPr lang="ro-RO" dirty="0" err="1"/>
              <a:t>size</a:t>
            </a:r>
            <a:r>
              <a:rPr lang="ro-RO" dirty="0"/>
              <a:t> </a:t>
            </a:r>
            <a:r>
              <a:rPr lang="ro-RO" dirty="0" err="1"/>
              <a:t>weighted</a:t>
            </a:r>
            <a:r>
              <a:rPr lang="ro-RO" dirty="0"/>
              <a:t> </a:t>
            </a:r>
            <a:r>
              <a:rPr lang="ro-RO" dirty="0" err="1"/>
              <a:t>cross-entropy</a:t>
            </a:r>
            <a:r>
              <a:rPr lang="ro-RO" dirty="0"/>
              <a:t> și </a:t>
            </a:r>
            <a:r>
              <a:rPr lang="ro-RO" dirty="0" err="1"/>
              <a:t>Multi-class</a:t>
            </a:r>
            <a:r>
              <a:rPr lang="ro-RO" dirty="0"/>
              <a:t> </a:t>
            </a:r>
            <a:r>
              <a:rPr lang="ro-RO" dirty="0" err="1"/>
              <a:t>Dice</a:t>
            </a:r>
            <a:r>
              <a:rPr lang="ro-RO" dirty="0"/>
              <a:t> </a:t>
            </a:r>
            <a:r>
              <a:rPr lang="ro-RO" dirty="0" err="1"/>
              <a:t>Similarity</a:t>
            </a:r>
            <a:r>
              <a:rPr lang="ro-RO" dirty="0"/>
              <a:t> </a:t>
            </a:r>
            <a:r>
              <a:rPr lang="ro-RO" dirty="0" err="1"/>
              <a:t>Coefficient</a:t>
            </a:r>
            <a:endParaRPr lang="ro-RO" dirty="0"/>
          </a:p>
          <a:p>
            <a:r>
              <a:rPr lang="en-US" dirty="0" err="1"/>
              <a:t>Folosit</a:t>
            </a:r>
            <a:r>
              <a:rPr lang="ro-RO" dirty="0"/>
              <a:t>ă pentru a elimina dezechilibrul dintre clase (clasele variază în mărime, iar cele care au dimensiune mai mică pot fi ignorate de către algoritm în timpul antrenării)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Formula funcției de </a:t>
            </a:r>
            <a:r>
              <a:rPr lang="ro-RO" dirty="0" err="1"/>
              <a:t>loss</a:t>
            </a:r>
            <a:r>
              <a:rPr lang="ro-RO" dirty="0"/>
              <a:t>: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8B0F4-AA68-4CC5-A3E1-1FFAE98C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86" y="5492691"/>
            <a:ext cx="2556283" cy="3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C22E-5ABE-4652-827F-5A12DC34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segmentare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3699-D84F-4D5E-8002-C172476E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Volume </a:t>
            </a:r>
            <a:r>
              <a:rPr lang="ro-RO" dirty="0" err="1"/>
              <a:t>size</a:t>
            </a:r>
            <a:r>
              <a:rPr lang="ro-RO" dirty="0"/>
              <a:t> </a:t>
            </a:r>
            <a:r>
              <a:rPr lang="ro-RO" dirty="0" err="1"/>
              <a:t>weighted</a:t>
            </a:r>
            <a:r>
              <a:rPr lang="ro-RO" dirty="0"/>
              <a:t> </a:t>
            </a:r>
            <a:r>
              <a:rPr lang="ro-RO" dirty="0" err="1"/>
              <a:t>cross-entropy</a:t>
            </a:r>
            <a:r>
              <a:rPr lang="ro-RO" dirty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ro-RO" dirty="0" err="1"/>
              <a:t>Multi-class</a:t>
            </a:r>
            <a:r>
              <a:rPr lang="ro-RO" dirty="0"/>
              <a:t> </a:t>
            </a:r>
            <a:r>
              <a:rPr lang="ro-RO" dirty="0" err="1"/>
              <a:t>Dice</a:t>
            </a:r>
            <a:r>
              <a:rPr lang="ro-RO" dirty="0"/>
              <a:t> </a:t>
            </a:r>
            <a:r>
              <a:rPr lang="ro-RO" dirty="0" err="1"/>
              <a:t>Similarity</a:t>
            </a:r>
            <a:r>
              <a:rPr lang="ro-RO" dirty="0"/>
              <a:t> </a:t>
            </a:r>
            <a:r>
              <a:rPr lang="ro-RO" dirty="0" err="1"/>
              <a:t>Coefficient</a:t>
            </a:r>
            <a:r>
              <a:rPr lang="ro-RO" dirty="0"/>
              <a:t>:</a:t>
            </a:r>
            <a:endParaRPr lang="en-US" dirty="0"/>
          </a:p>
          <a:p>
            <a:pPr lvl="1"/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83811-D855-4B9A-B7CC-98F075D8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64" y="3225789"/>
            <a:ext cx="4121362" cy="406421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EAAC2D3E-4414-457F-9380-A612E5035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3" y="5349865"/>
            <a:ext cx="2203563" cy="3873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B45A9-0776-48E0-8088-8FBFE296387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716626" y="3428999"/>
            <a:ext cx="903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24FDC0-C7B6-49AC-A895-E178D7E464DF}"/>
              </a:ext>
            </a:extLst>
          </p:cNvPr>
          <p:cNvCxnSpPr/>
          <p:nvPr/>
        </p:nvCxnSpPr>
        <p:spPr>
          <a:xfrm flipV="1">
            <a:off x="5543550" y="3524250"/>
            <a:ext cx="36195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1B05D9-919C-4955-B705-B829A582780B}"/>
              </a:ext>
            </a:extLst>
          </p:cNvPr>
          <p:cNvSpPr txBox="1"/>
          <p:nvPr/>
        </p:nvSpPr>
        <p:spPr>
          <a:xfrm>
            <a:off x="8620125" y="3265795"/>
            <a:ext cx="3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Volumul</a:t>
            </a:r>
            <a:r>
              <a:rPr lang="en-US" sz="1400" dirty="0"/>
              <a:t> total al </a:t>
            </a:r>
            <a:r>
              <a:rPr lang="en-US" sz="1400" dirty="0" err="1"/>
              <a:t>clasei</a:t>
            </a:r>
            <a:r>
              <a:rPr lang="en-US" sz="1400" dirty="0"/>
              <a:t> l(xi) / </a:t>
            </a:r>
            <a:r>
              <a:rPr lang="en-US" sz="1400" dirty="0" err="1"/>
              <a:t>volumul</a:t>
            </a:r>
            <a:r>
              <a:rPr lang="en-US" sz="1400" dirty="0"/>
              <a:t> total al </a:t>
            </a:r>
            <a:r>
              <a:rPr lang="en-US" sz="1400" dirty="0" err="1"/>
              <a:t>claselor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CE64F-7DA4-4EC7-A4DE-903C5A7C225E}"/>
              </a:ext>
            </a:extLst>
          </p:cNvPr>
          <p:cNvSpPr txBox="1"/>
          <p:nvPr/>
        </p:nvSpPr>
        <p:spPr>
          <a:xfrm>
            <a:off x="3771900" y="3886199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Probabilitatea</a:t>
            </a:r>
            <a:r>
              <a:rPr lang="en-US" sz="1400" dirty="0"/>
              <a:t> ca </a:t>
            </a:r>
            <a:r>
              <a:rPr lang="en-US" sz="1400" dirty="0" err="1"/>
              <a:t>eticheta</a:t>
            </a:r>
            <a:r>
              <a:rPr lang="en-US" sz="1400" dirty="0"/>
              <a:t> </a:t>
            </a:r>
            <a:r>
              <a:rPr lang="en-US" sz="1400" dirty="0" err="1"/>
              <a:t>voxelului</a:t>
            </a:r>
            <a:r>
              <a:rPr lang="en-US" sz="1400" dirty="0"/>
              <a:t> xi s</a:t>
            </a:r>
            <a:r>
              <a:rPr lang="ro-RO" sz="1400" dirty="0"/>
              <a:t>ă fie l(xi)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1BC055-C539-4278-829A-2B4440DBD046}"/>
              </a:ext>
            </a:extLst>
          </p:cNvPr>
          <p:cNvCxnSpPr/>
          <p:nvPr/>
        </p:nvCxnSpPr>
        <p:spPr>
          <a:xfrm flipH="1">
            <a:off x="6457950" y="5162550"/>
            <a:ext cx="154305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D4AA2E-D058-42C0-9989-29D1643C1153}"/>
              </a:ext>
            </a:extLst>
          </p:cNvPr>
          <p:cNvCxnSpPr/>
          <p:nvPr/>
        </p:nvCxnSpPr>
        <p:spPr>
          <a:xfrm flipV="1">
            <a:off x="5372100" y="5781469"/>
            <a:ext cx="447675" cy="33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23EA8-51EF-4E48-BFF6-28B8B8A8FA00}"/>
              </a:ext>
            </a:extLst>
          </p:cNvPr>
          <p:cNvCxnSpPr/>
          <p:nvPr/>
        </p:nvCxnSpPr>
        <p:spPr>
          <a:xfrm flipH="1" flipV="1">
            <a:off x="6524625" y="5781469"/>
            <a:ext cx="523875" cy="33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9F819E-B068-4D32-985D-C47B43A6CB92}"/>
              </a:ext>
            </a:extLst>
          </p:cNvPr>
          <p:cNvSpPr txBox="1"/>
          <p:nvPr/>
        </p:nvSpPr>
        <p:spPr>
          <a:xfrm>
            <a:off x="6315075" y="6147902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Pătratul probabilității prezise corespunzătoare clasei c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C40FF-9848-4277-8DF6-A26EC42861DE}"/>
              </a:ext>
            </a:extLst>
          </p:cNvPr>
          <p:cNvSpPr txBox="1"/>
          <p:nvPr/>
        </p:nvSpPr>
        <p:spPr>
          <a:xfrm>
            <a:off x="3910274" y="6140281"/>
            <a:ext cx="261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Pătratul probabilității </a:t>
            </a:r>
            <a:r>
              <a:rPr lang="ro-RO" sz="1400" dirty="0" err="1"/>
              <a:t>ground-truth</a:t>
            </a:r>
            <a:r>
              <a:rPr lang="ro-RO" sz="1400" dirty="0"/>
              <a:t> corespunzătoare clasei c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6D78C-C9B3-4A4E-B2D8-2D08A9186E70}"/>
              </a:ext>
            </a:extLst>
          </p:cNvPr>
          <p:cNvSpPr txBox="1"/>
          <p:nvPr/>
        </p:nvSpPr>
        <p:spPr>
          <a:xfrm>
            <a:off x="8119163" y="4877798"/>
            <a:ext cx="321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Media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probabilitatea</a:t>
            </a:r>
            <a:r>
              <a:rPr lang="en-US" sz="1400" dirty="0"/>
              <a:t> </a:t>
            </a:r>
            <a:r>
              <a:rPr lang="en-US" sz="1400" dirty="0" err="1"/>
              <a:t>prezis</a:t>
            </a:r>
            <a:r>
              <a:rPr lang="ro-RO" sz="1400" dirty="0"/>
              <a:t>ă pentru clasa c * probabilitatea </a:t>
            </a:r>
            <a:r>
              <a:rPr lang="ro-RO" sz="1400" dirty="0" err="1"/>
              <a:t>ground-truth</a:t>
            </a:r>
            <a:r>
              <a:rPr lang="ro-RO" sz="1400" dirty="0"/>
              <a:t> a clasei 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070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BE5E-3185-42CF-A5AD-23477374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53EA-5B3B-4414-95C2-F34A10F2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Datele care urmează să fie procesate de către model sunt supuse preprocesării descrise anterior</a:t>
            </a:r>
          </a:p>
          <a:p>
            <a:r>
              <a:rPr lang="ro-RO" dirty="0"/>
              <a:t>Modelul se antrenează pentru un număr prestabilit de epoci</a:t>
            </a:r>
          </a:p>
          <a:p>
            <a:r>
              <a:rPr lang="ro-RO" dirty="0"/>
              <a:t>La terminarea antrenării, modelul este salvat într-un fișier pentru a putea fi folosit în segmentarea altor date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13A3A5-E5BA-4591-90C4-DEC96E2E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93" y="3831760"/>
            <a:ext cx="3263407" cy="249157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D891BD-890A-4EE5-AE52-B9BD2536D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81" y="3757939"/>
            <a:ext cx="3299969" cy="256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74DD3-4D60-4102-91D8-150944786B9E}"/>
              </a:ext>
            </a:extLst>
          </p:cNvPr>
          <p:cNvSpPr txBox="1"/>
          <p:nvPr/>
        </p:nvSpPr>
        <p:spPr>
          <a:xfrm rot="10800000" flipV="1">
            <a:off x="2265680" y="6410961"/>
            <a:ext cx="305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Convergența </a:t>
            </a:r>
            <a:r>
              <a:rPr lang="ro-RO" sz="1400" dirty="0" err="1"/>
              <a:t>acurateții</a:t>
            </a:r>
            <a:r>
              <a:rPr lang="ro-RO" sz="1400" dirty="0"/>
              <a:t> după 5 epoci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FFA48-7E98-43F6-B0C2-70DC8D903184}"/>
              </a:ext>
            </a:extLst>
          </p:cNvPr>
          <p:cNvSpPr txBox="1"/>
          <p:nvPr/>
        </p:nvSpPr>
        <p:spPr>
          <a:xfrm>
            <a:off x="6609082" y="6410961"/>
            <a:ext cx="305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Convergența </a:t>
            </a:r>
            <a:r>
              <a:rPr lang="ro-RO" sz="1400" dirty="0" err="1"/>
              <a:t>loss</a:t>
            </a:r>
            <a:r>
              <a:rPr lang="ro-RO" sz="1400" dirty="0"/>
              <a:t>-ului după 5 epoci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097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C685-6AF3-4C7D-AAF3-77187902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Testarea modelului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3A4A-4A95-48DC-88BD-C829F125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Datele sunt redimensionate la mărimea de 64x64x64 pentru a putea fi procesate de modelul de segmentare</a:t>
            </a:r>
          </a:p>
          <a:p>
            <a:r>
              <a:rPr lang="ro-RO" dirty="0"/>
              <a:t>Este aplicată normalizarea folosită și pentru datele de antrenare (zero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normalization</a:t>
            </a:r>
            <a:r>
              <a:rPr lang="ro-RO" dirty="0"/>
              <a:t>)</a:t>
            </a:r>
          </a:p>
          <a:p>
            <a:r>
              <a:rPr lang="ro-RO" dirty="0"/>
              <a:t>Interpretarea rezultatului:</a:t>
            </a:r>
          </a:p>
          <a:p>
            <a:pPr lvl="1"/>
            <a:r>
              <a:rPr lang="ro-RO" dirty="0"/>
              <a:t>Fiecare </a:t>
            </a:r>
            <a:r>
              <a:rPr lang="ro-RO" dirty="0" err="1"/>
              <a:t>voxel</a:t>
            </a:r>
            <a:r>
              <a:rPr lang="ro-RO" dirty="0"/>
              <a:t> are atribuită o listă de 8 probabilități</a:t>
            </a:r>
            <a:r>
              <a:rPr lang="en-US" dirty="0"/>
              <a:t> care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7 </a:t>
            </a:r>
            <a:r>
              <a:rPr lang="en-US" dirty="0" err="1"/>
              <a:t>segmente</a:t>
            </a:r>
            <a:r>
              <a:rPr lang="en-US" dirty="0"/>
              <a:t> ale </a:t>
            </a:r>
            <a:r>
              <a:rPr lang="en-US" dirty="0" err="1"/>
              <a:t>inimii</a:t>
            </a:r>
            <a:r>
              <a:rPr lang="en-US" dirty="0"/>
              <a:t> + </a:t>
            </a:r>
            <a:r>
              <a:rPr lang="en-US" dirty="0" err="1"/>
              <a:t>fundalul</a:t>
            </a:r>
            <a:r>
              <a:rPr lang="ro-RO" dirty="0"/>
              <a:t> =</a:t>
            </a:r>
            <a:r>
              <a:rPr lang="en-US" dirty="0"/>
              <a:t>&gt; </a:t>
            </a:r>
            <a:r>
              <a:rPr lang="en-US" dirty="0" err="1"/>
              <a:t>rezultate</a:t>
            </a:r>
            <a:r>
              <a:rPr lang="en-US" dirty="0"/>
              <a:t> de </a:t>
            </a:r>
            <a:r>
              <a:rPr lang="en-US" dirty="0" err="1"/>
              <a:t>dimensiune</a:t>
            </a:r>
            <a:r>
              <a:rPr lang="en-US" dirty="0"/>
              <a:t> 64x64x64x8</a:t>
            </a:r>
            <a:endParaRPr lang="ro-RO" dirty="0"/>
          </a:p>
          <a:p>
            <a:pPr lvl="1"/>
            <a:r>
              <a:rPr lang="ro-RO" dirty="0"/>
              <a:t>Ca valoare a </a:t>
            </a:r>
            <a:r>
              <a:rPr lang="ro-RO" dirty="0" err="1"/>
              <a:t>voxelului</a:t>
            </a:r>
            <a:r>
              <a:rPr lang="ro-RO" dirty="0"/>
              <a:t> este luat indexul probabilității maxime</a:t>
            </a:r>
            <a:r>
              <a:rPr lang="en-US" dirty="0"/>
              <a:t> =&gt; </a:t>
            </a:r>
            <a:r>
              <a:rPr lang="en-US" dirty="0" err="1"/>
              <a:t>rezultate</a:t>
            </a:r>
            <a:r>
              <a:rPr lang="en-US" dirty="0"/>
              <a:t> de </a:t>
            </a:r>
            <a:r>
              <a:rPr lang="en-US" dirty="0" err="1"/>
              <a:t>dimensiune</a:t>
            </a:r>
            <a:r>
              <a:rPr lang="en-US" dirty="0"/>
              <a:t> 64x64x64</a:t>
            </a:r>
          </a:p>
          <a:p>
            <a:pPr lvl="1"/>
            <a:r>
              <a:rPr lang="en-US" dirty="0" err="1"/>
              <a:t>Redimensionarea</a:t>
            </a:r>
            <a:r>
              <a:rPr lang="en-US" dirty="0"/>
              <a:t> </a:t>
            </a:r>
            <a:r>
              <a:rPr lang="en-US" dirty="0" err="1"/>
              <a:t>rezultatului</a:t>
            </a:r>
            <a:r>
              <a:rPr lang="en-US" dirty="0"/>
              <a:t> la m</a:t>
            </a:r>
            <a:r>
              <a:rPr lang="ro-RO" dirty="0" err="1"/>
              <a:t>ărimea</a:t>
            </a:r>
            <a:r>
              <a:rPr lang="ro-RO" dirty="0"/>
              <a:t> inițială a volumului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3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26AB-DA5E-462A-A443-368B00D2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obținute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5C4A-B3B4-4D61-BDDD-2A9CD48D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4680"/>
          </a:xfrm>
        </p:spPr>
        <p:txBody>
          <a:bodyPr/>
          <a:lstStyle/>
          <a:p>
            <a:r>
              <a:rPr lang="ro-RO" dirty="0"/>
              <a:t>Setul de date folosit: MM-WHS 2017 (20 imagini </a:t>
            </a:r>
            <a:r>
              <a:rPr lang="ro-RO" dirty="0" err="1"/>
              <a:t>train</a:t>
            </a:r>
            <a:r>
              <a:rPr lang="ro-RO" dirty="0"/>
              <a:t>, 40 imagini test, fiecare cu dimensiuni variate în 3 dimensiuni)</a:t>
            </a:r>
          </a:p>
          <a:p>
            <a:r>
              <a:rPr lang="ro-RO" dirty="0"/>
              <a:t>Numărul de epoci: 150</a:t>
            </a:r>
          </a:p>
          <a:p>
            <a:r>
              <a:rPr lang="ro-RO" dirty="0"/>
              <a:t>Rezultate obținute în articolul original (</a:t>
            </a:r>
            <a:r>
              <a:rPr lang="en-US" dirty="0"/>
              <a:t>Xi</a:t>
            </a:r>
            <a:r>
              <a:rPr lang="ro-RO" dirty="0"/>
              <a:t>n Yang</a:t>
            </a:r>
            <a:r>
              <a:rPr lang="en-US" dirty="0"/>
              <a:t> et al.</a:t>
            </a:r>
            <a:r>
              <a:rPr lang="ro-RO" dirty="0"/>
              <a:t>):</a:t>
            </a:r>
          </a:p>
          <a:p>
            <a:pPr lvl="1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0.84 – </a:t>
            </a:r>
            <a:r>
              <a:rPr lang="ro-RO" dirty="0" err="1"/>
              <a:t>hybrid</a:t>
            </a:r>
            <a:r>
              <a:rPr lang="ro-RO" dirty="0"/>
              <a:t> </a:t>
            </a:r>
            <a:r>
              <a:rPr lang="ro-RO" dirty="0" err="1"/>
              <a:t>loss</a:t>
            </a:r>
            <a:endParaRPr lang="ro-RO" dirty="0"/>
          </a:p>
          <a:p>
            <a:pPr lvl="1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0.80 – doar </a:t>
            </a:r>
            <a:r>
              <a:rPr lang="ro-RO" dirty="0" err="1"/>
              <a:t>Multi-class</a:t>
            </a:r>
            <a:r>
              <a:rPr lang="ro-RO" dirty="0"/>
              <a:t> </a:t>
            </a:r>
            <a:r>
              <a:rPr lang="ro-RO" dirty="0" err="1"/>
              <a:t>Dice</a:t>
            </a:r>
            <a:r>
              <a:rPr lang="ro-RO" dirty="0"/>
              <a:t> </a:t>
            </a:r>
            <a:r>
              <a:rPr lang="ro-RO" dirty="0" err="1"/>
              <a:t>Similarity</a:t>
            </a:r>
            <a:r>
              <a:rPr lang="ro-RO" dirty="0"/>
              <a:t> </a:t>
            </a:r>
            <a:r>
              <a:rPr lang="ro-RO" dirty="0" err="1"/>
              <a:t>Coefficient</a:t>
            </a:r>
            <a:endParaRPr lang="ro-RO" dirty="0"/>
          </a:p>
          <a:p>
            <a:r>
              <a:rPr lang="ro-RO" dirty="0"/>
              <a:t>Rezultatele proprii obținute:</a:t>
            </a:r>
          </a:p>
          <a:p>
            <a:pPr lvl="1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0.81 ( obținând scorul final după aproximativ 70 de epoci – posibil </a:t>
            </a:r>
            <a:r>
              <a:rPr lang="ro-RO" dirty="0" err="1"/>
              <a:t>overfitting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dirty="0" err="1"/>
              <a:t>Acurate</a:t>
            </a:r>
            <a:r>
              <a:rPr lang="ro-RO" dirty="0" err="1"/>
              <a:t>țe</a:t>
            </a:r>
            <a:r>
              <a:rPr lang="ro-RO" dirty="0"/>
              <a:t> de 86%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marL="324000" lvl="1" indent="0">
              <a:buNone/>
            </a:pPr>
            <a:endParaRPr lang="ro-RO" dirty="0"/>
          </a:p>
          <a:p>
            <a:pPr lvl="1"/>
            <a:endParaRPr lang="ro-RO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CCCD22F-4E6D-4D7B-B346-3FE11E6E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65" y="5047416"/>
            <a:ext cx="3692977" cy="129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E5BCB-3ED8-4747-85C4-4741C828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87" y="5056508"/>
            <a:ext cx="3692977" cy="1281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4B497-5092-44C0-8583-CD3AD2C72E92}"/>
              </a:ext>
            </a:extLst>
          </p:cNvPr>
          <p:cNvSpPr txBox="1"/>
          <p:nvPr/>
        </p:nvSpPr>
        <p:spPr>
          <a:xfrm>
            <a:off x="5317673" y="6427265"/>
            <a:ext cx="36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Rezultatul obținut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CED56-B622-4073-A89D-F1F3B85EBD95}"/>
              </a:ext>
            </a:extLst>
          </p:cNvPr>
          <p:cNvSpPr txBox="1"/>
          <p:nvPr/>
        </p:nvSpPr>
        <p:spPr>
          <a:xfrm>
            <a:off x="9518650" y="637892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Ground-truth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52FA3-5797-49FE-9129-D8CC68306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5056508"/>
            <a:ext cx="3820521" cy="137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D178C-EA6A-4ED4-8AD5-9C4D4C56A40B}"/>
              </a:ext>
            </a:extLst>
          </p:cNvPr>
          <p:cNvSpPr txBox="1"/>
          <p:nvPr/>
        </p:nvSpPr>
        <p:spPr>
          <a:xfrm>
            <a:off x="1215172" y="646039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Imaginea de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A2B9-CF15-49C6-90D8-1B2A9D6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Reconstrucția rezultatului segmentării în format 3D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C411-5E4B-4E4C-A547-64CCCE0E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Rezultatul prezis de algoritmul de segmentare prezentat anterior este transformat într-un </a:t>
            </a:r>
            <a:r>
              <a:rPr lang="ro-RO" dirty="0" err="1"/>
              <a:t>mesh</a:t>
            </a:r>
            <a:r>
              <a:rPr lang="ro-RO" dirty="0"/>
              <a:t> 3D stocat într-un fișier de tip </a:t>
            </a:r>
            <a:r>
              <a:rPr lang="ro-RO" dirty="0" err="1"/>
              <a:t>Wavefront</a:t>
            </a:r>
            <a:r>
              <a:rPr lang="ro-RO" dirty="0"/>
              <a:t> OBJ</a:t>
            </a:r>
          </a:p>
          <a:p>
            <a:r>
              <a:rPr lang="ro-RO" dirty="0"/>
              <a:t>Fișierul OBJ este alcătuit din noduri și fețe (grupări de noduri) </a:t>
            </a:r>
          </a:p>
          <a:p>
            <a:r>
              <a:rPr lang="ro-RO" dirty="0"/>
              <a:t>Stochează structura </a:t>
            </a:r>
            <a:r>
              <a:rPr lang="ro-RO" dirty="0" err="1"/>
              <a:t>mesh</a:t>
            </a:r>
            <a:r>
              <a:rPr lang="ro-RO" dirty="0"/>
              <a:t>-ului 3D</a:t>
            </a:r>
          </a:p>
          <a:p>
            <a:r>
              <a:rPr lang="ro-RO" dirty="0"/>
              <a:t>Folosirea algoritmului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</a:t>
            </a:r>
            <a:r>
              <a:rPr lang="ro-RO" dirty="0" err="1"/>
              <a:t>Lewiner</a:t>
            </a:r>
            <a:r>
              <a:rPr lang="ro-RO" dirty="0"/>
              <a:t> pentru a determina nodurile și fețele obiectului 3D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1F36B-ED44-4BFE-BEDA-E326418CF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16" y="3734671"/>
            <a:ext cx="2523610" cy="2588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6C74A-4B26-48F0-A4DB-1D641FB52C6C}"/>
              </a:ext>
            </a:extLst>
          </p:cNvPr>
          <p:cNvSpPr txBox="1"/>
          <p:nvPr/>
        </p:nvSpPr>
        <p:spPr>
          <a:xfrm flipH="1">
            <a:off x="3703319" y="6257789"/>
            <a:ext cx="49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Rezultatul segmentării transpus în format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5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2911-75A8-4604-BE34-AF25F68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Heartsync</a:t>
            </a:r>
            <a:r>
              <a:rPr lang="ro-RO" dirty="0"/>
              <a:t> – un studiu de caz pentru segmentarea inimii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8283-B90C-4F12-AC3C-2A9165F7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Funcționalitățile aplicației:</a:t>
            </a:r>
          </a:p>
          <a:p>
            <a:pPr lvl="1"/>
            <a:r>
              <a:rPr lang="ro-RO" dirty="0"/>
              <a:t>Creare cont</a:t>
            </a:r>
          </a:p>
          <a:p>
            <a:pPr lvl="1"/>
            <a:r>
              <a:rPr lang="ro-RO" dirty="0"/>
              <a:t>Adăugare imagine CT pentru transpunere în format 3D</a:t>
            </a:r>
          </a:p>
          <a:p>
            <a:pPr lvl="1"/>
            <a:r>
              <a:rPr lang="ro-RO" dirty="0"/>
              <a:t>Adăugare notițe și comentarii pentru fiecare inimă</a:t>
            </a:r>
          </a:p>
          <a:p>
            <a:pPr lvl="1"/>
            <a:r>
              <a:rPr lang="ro-RO" dirty="0"/>
              <a:t>Distribuire </a:t>
            </a:r>
            <a:r>
              <a:rPr lang="ro-RO" dirty="0" err="1"/>
              <a:t>mesh</a:t>
            </a:r>
            <a:r>
              <a:rPr lang="ro-RO" dirty="0"/>
              <a:t> 3D altor utilizatori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461D-300A-4A9E-B870-801FCDCF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8549"/>
            <a:ext cx="2286000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96A79-CD56-4C46-9AAF-4B9DCD3F8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47" y="3991023"/>
            <a:ext cx="1619153" cy="1619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1A320-5C65-4E5B-9BA3-99C8E07D9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47" y="3971973"/>
            <a:ext cx="1619153" cy="161915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88A9633-9C77-470A-8488-ABD4463349FB}"/>
              </a:ext>
            </a:extLst>
          </p:cNvPr>
          <p:cNvSpPr/>
          <p:nvPr/>
        </p:nvSpPr>
        <p:spPr>
          <a:xfrm>
            <a:off x="2285999" y="4858674"/>
            <a:ext cx="289394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B5B550-AAF5-484C-890B-243F0DF24EB4}"/>
              </a:ext>
            </a:extLst>
          </p:cNvPr>
          <p:cNvSpPr/>
          <p:nvPr/>
        </p:nvSpPr>
        <p:spPr>
          <a:xfrm>
            <a:off x="6799100" y="4800600"/>
            <a:ext cx="27925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467F7A7-E2AE-4EEE-B67A-9932B8934C6C}"/>
              </a:ext>
            </a:extLst>
          </p:cNvPr>
          <p:cNvSpPr/>
          <p:nvPr/>
        </p:nvSpPr>
        <p:spPr>
          <a:xfrm>
            <a:off x="2286000" y="5210175"/>
            <a:ext cx="2893947" cy="142875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F2E65C46-10B1-4D42-979A-B88150A2E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77" y="3837559"/>
            <a:ext cx="635033" cy="997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8517A-2912-4034-8BB4-549020CC9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02" y="5692876"/>
            <a:ext cx="1122970" cy="115192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1B92FC0-3CC1-44CE-88A7-2A8FC5E2C467}"/>
              </a:ext>
            </a:extLst>
          </p:cNvPr>
          <p:cNvSpPr/>
          <p:nvPr/>
        </p:nvSpPr>
        <p:spPr>
          <a:xfrm rot="19118077">
            <a:off x="8934449" y="5744173"/>
            <a:ext cx="1009650" cy="177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882B88E-3B9B-4163-872A-5CCFCB6E2160}"/>
              </a:ext>
            </a:extLst>
          </p:cNvPr>
          <p:cNvSpPr/>
          <p:nvPr/>
        </p:nvSpPr>
        <p:spPr>
          <a:xfrm rot="2359245">
            <a:off x="6332666" y="5783994"/>
            <a:ext cx="1135613" cy="185125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EE9-E368-4EB3-B7FC-0758E903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Heartsync</a:t>
            </a:r>
            <a:r>
              <a:rPr lang="ro-RO" dirty="0"/>
              <a:t> – un studiu de caz pentru segmentarea inimii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623B-57B1-46F7-8122-E8E175BC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4154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Arhitectura sistemului dezvoltat:</a:t>
            </a:r>
          </a:p>
          <a:p>
            <a:pPr lvl="1"/>
            <a:r>
              <a:rPr lang="ro-RO" dirty="0"/>
              <a:t>Model client-server (sistem Web)</a:t>
            </a:r>
          </a:p>
          <a:p>
            <a:pPr lvl="1"/>
            <a:r>
              <a:rPr lang="ro-RO" dirty="0"/>
              <a:t>Serverul conține partea logică a sistemului (se ocupă de segmentarea imaginilor, de oferirea datelor cerute de către clienți)</a:t>
            </a:r>
          </a:p>
          <a:p>
            <a:pPr lvl="1"/>
            <a:r>
              <a:rPr lang="ro-RO" dirty="0"/>
              <a:t>Clientul conține partea vizuală a sistemului (oferă utilizatorilor interfața grafică pentru a putea vizualiza rezultatele primite de la server)</a:t>
            </a:r>
          </a:p>
          <a:p>
            <a:r>
              <a:rPr lang="ro-RO" dirty="0"/>
              <a:t>Implementarea sistemului:</a:t>
            </a:r>
          </a:p>
          <a:p>
            <a:pPr lvl="1"/>
            <a:r>
              <a:rPr lang="ro-RO" dirty="0"/>
              <a:t>Back-</a:t>
            </a:r>
            <a:r>
              <a:rPr lang="ro-RO" dirty="0" err="1"/>
              <a:t>end</a:t>
            </a:r>
            <a:r>
              <a:rPr lang="ro-RO" dirty="0"/>
              <a:t>: </a:t>
            </a:r>
            <a:r>
              <a:rPr lang="ro-RO" dirty="0" err="1"/>
              <a:t>Python</a:t>
            </a:r>
            <a:r>
              <a:rPr lang="ro-RO" dirty="0"/>
              <a:t>, </a:t>
            </a:r>
            <a:r>
              <a:rPr lang="ro-RO" dirty="0" err="1"/>
              <a:t>Flask</a:t>
            </a:r>
            <a:r>
              <a:rPr lang="ro-RO" dirty="0"/>
              <a:t>, </a:t>
            </a:r>
            <a:r>
              <a:rPr lang="ro-RO" dirty="0" err="1"/>
              <a:t>Keras</a:t>
            </a:r>
            <a:endParaRPr lang="ro-RO" dirty="0"/>
          </a:p>
          <a:p>
            <a:pPr lvl="1"/>
            <a:r>
              <a:rPr lang="ro-RO" dirty="0"/>
              <a:t>Front-</a:t>
            </a:r>
            <a:r>
              <a:rPr lang="ro-RO" dirty="0" err="1"/>
              <a:t>end</a:t>
            </a:r>
            <a:r>
              <a:rPr lang="ro-RO" dirty="0"/>
              <a:t>: Ionic </a:t>
            </a:r>
            <a:r>
              <a:rPr lang="ro-RO" dirty="0" err="1"/>
              <a:t>React</a:t>
            </a:r>
            <a:endParaRPr lang="ro-RO" dirty="0"/>
          </a:p>
          <a:p>
            <a:r>
              <a:rPr lang="ro-RO" dirty="0"/>
              <a:t>Testarea și validarea sistemului:</a:t>
            </a:r>
            <a:endParaRPr lang="en-US" dirty="0"/>
          </a:p>
          <a:p>
            <a:pPr lvl="1"/>
            <a:r>
              <a:rPr lang="ro-RO" dirty="0"/>
              <a:t>Back-</a:t>
            </a:r>
            <a:r>
              <a:rPr lang="ro-RO" dirty="0" err="1"/>
              <a:t>end</a:t>
            </a:r>
            <a:r>
              <a:rPr lang="ro-RO" dirty="0"/>
              <a:t>: testare unitară</a:t>
            </a:r>
          </a:p>
          <a:p>
            <a:pPr lvl="1"/>
            <a:r>
              <a:rPr lang="ro-RO" dirty="0"/>
              <a:t>Front-</a:t>
            </a:r>
            <a:r>
              <a:rPr lang="ro-RO" dirty="0" err="1"/>
              <a:t>end</a:t>
            </a:r>
            <a:r>
              <a:rPr lang="ro-RO" dirty="0"/>
              <a:t>: testarea utilizabilității (oferirea sistemului pentru testare unui număr de 4 utilizatori care au oferit feedback asupra calității acestuia)</a:t>
            </a:r>
            <a:endParaRPr lang="en-US" dirty="0"/>
          </a:p>
          <a:p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Token JWT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endParaRPr lang="en-US" dirty="0"/>
          </a:p>
          <a:p>
            <a:pPr lvl="1"/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țiilor</a:t>
            </a:r>
            <a:r>
              <a:rPr lang="ro-RO" dirty="0"/>
              <a:t> de </a:t>
            </a:r>
            <a:r>
              <a:rPr lang="ro-RO" dirty="0" err="1"/>
              <a:t>hashing</a:t>
            </a:r>
            <a:r>
              <a:rPr lang="ro-RO" dirty="0"/>
              <a:t> pentru stocarea în baza de date a parolei</a:t>
            </a:r>
          </a:p>
        </p:txBody>
      </p:sp>
    </p:spTree>
    <p:extLst>
      <p:ext uri="{BB962C8B-B14F-4D97-AF65-F5344CB8AC3E}">
        <p14:creationId xmlns:p14="http://schemas.microsoft.com/office/powerpoint/2010/main" val="265335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5EA-4195-4234-9A32-71E05AD6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EA8C-5906-44D6-9FFC-CC14E5A9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>
                <a:hlinkClick r:id="rId2" action="ppaction://hlinksldjump"/>
              </a:rPr>
              <a:t>1. Introducere</a:t>
            </a:r>
            <a:endParaRPr lang="ro-RO" dirty="0"/>
          </a:p>
          <a:p>
            <a:r>
              <a:rPr lang="ro-RO" dirty="0">
                <a:hlinkClick r:id="rId3" action="ppaction://hlinksldjump"/>
              </a:rPr>
              <a:t>2. Problema segmentării camerelor inimii</a:t>
            </a:r>
            <a:endParaRPr lang="ro-RO" dirty="0"/>
          </a:p>
          <a:p>
            <a:r>
              <a:rPr lang="ro-RO" dirty="0">
                <a:hlinkClick r:id="rId4" action="ppaction://hlinksldjump"/>
              </a:rPr>
              <a:t>3. Problema reconstrucției rezultatului segmentării în format 3D</a:t>
            </a:r>
            <a:endParaRPr lang="ro-RO" dirty="0"/>
          </a:p>
          <a:p>
            <a:r>
              <a:rPr lang="ro-RO" dirty="0">
                <a:hlinkClick r:id="rId5" action="ppaction://hlinksldjump"/>
              </a:rPr>
              <a:t>4. Abordări înrudite</a:t>
            </a:r>
            <a:endParaRPr lang="ro-RO" dirty="0"/>
          </a:p>
          <a:p>
            <a:r>
              <a:rPr lang="ro-RO" dirty="0">
                <a:hlinkClick r:id="rId6" action="ppaction://hlinksldjump"/>
              </a:rPr>
              <a:t>5. Abordarea investigată</a:t>
            </a:r>
            <a:endParaRPr lang="ro-RO" dirty="0"/>
          </a:p>
          <a:p>
            <a:pPr lvl="1"/>
            <a:r>
              <a:rPr lang="ro-RO" dirty="0">
                <a:hlinkClick r:id="rId7" action="ppaction://hlinksldjump"/>
              </a:rPr>
              <a:t>5.1. Preprocesarea datelor</a:t>
            </a:r>
            <a:endParaRPr lang="ro-RO" dirty="0"/>
          </a:p>
          <a:p>
            <a:pPr lvl="1"/>
            <a:r>
              <a:rPr lang="ro-RO" dirty="0">
                <a:hlinkClick r:id="rId8" action="ppaction://hlinksldjump"/>
              </a:rPr>
              <a:t>5.2. Construirea modelului pentru segmentare</a:t>
            </a:r>
            <a:endParaRPr lang="ro-RO" dirty="0"/>
          </a:p>
          <a:p>
            <a:pPr lvl="1"/>
            <a:r>
              <a:rPr lang="ro-RO" dirty="0">
                <a:hlinkClick r:id="rId9" action="ppaction://hlinksldjump"/>
              </a:rPr>
              <a:t>5.3 Rezultate obținute</a:t>
            </a:r>
            <a:endParaRPr lang="ro-RO" dirty="0"/>
          </a:p>
          <a:p>
            <a:pPr lvl="1"/>
            <a:r>
              <a:rPr lang="ro-RO" dirty="0">
                <a:hlinkClick r:id="rId10" action="ppaction://hlinksldjump"/>
              </a:rPr>
              <a:t>5.4. Transformarea rezultatului în format 3D </a:t>
            </a:r>
            <a:endParaRPr lang="ro-RO" dirty="0"/>
          </a:p>
          <a:p>
            <a:r>
              <a:rPr lang="ro-RO" dirty="0">
                <a:hlinkClick r:id="rId11" action="ppaction://hlinksldjump"/>
              </a:rPr>
              <a:t>6. </a:t>
            </a:r>
            <a:r>
              <a:rPr lang="ro-RO" dirty="0" err="1">
                <a:hlinkClick r:id="rId11" action="ppaction://hlinksldjump"/>
              </a:rPr>
              <a:t>HeartSync</a:t>
            </a:r>
            <a:r>
              <a:rPr lang="ro-RO" dirty="0">
                <a:hlinkClick r:id="rId11" action="ppaction://hlinksldjump"/>
              </a:rPr>
              <a:t> – un studiu de caz pentru segmentarea inimii</a:t>
            </a:r>
            <a:endParaRPr lang="ro-RO" dirty="0"/>
          </a:p>
          <a:p>
            <a:r>
              <a:rPr lang="ro-RO" dirty="0">
                <a:hlinkClick r:id="rId12" action="ppaction://hlinksldjump"/>
              </a:rPr>
              <a:t>7. Concluzii și 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203-C105-42EA-B6ED-B2BE88B6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sistemului dezvoltat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E23D-97BE-47A4-8C85-2DB8B1CD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Puncte tari:</a:t>
            </a:r>
          </a:p>
          <a:p>
            <a:pPr lvl="1"/>
            <a:r>
              <a:rPr lang="ro-RO" dirty="0"/>
              <a:t>Permiterea vizualizării </a:t>
            </a:r>
            <a:r>
              <a:rPr lang="ro-RO" dirty="0" err="1"/>
              <a:t>mesh</a:t>
            </a:r>
            <a:r>
              <a:rPr lang="ro-RO" dirty="0"/>
              <a:t>-urilor 3D ale inimilor alese de către fiecare utilizator</a:t>
            </a:r>
          </a:p>
          <a:p>
            <a:pPr lvl="1"/>
            <a:r>
              <a:rPr lang="ro-RO" dirty="0"/>
              <a:t>Distribuirea rezultatelor obținute și observațiilor notate altor utilizatori</a:t>
            </a:r>
          </a:p>
          <a:p>
            <a:pPr lvl="1"/>
            <a:r>
              <a:rPr lang="ro-RO" dirty="0"/>
              <a:t>Permiterea oferirii feedback-ului altor utilizatori </a:t>
            </a:r>
          </a:p>
          <a:p>
            <a:r>
              <a:rPr lang="ro-RO" dirty="0"/>
              <a:t>Puncte slabe:</a:t>
            </a:r>
          </a:p>
          <a:p>
            <a:pPr lvl="1"/>
            <a:r>
              <a:rPr lang="ro-RO" dirty="0"/>
              <a:t>Vizualizarea </a:t>
            </a:r>
            <a:r>
              <a:rPr lang="ro-RO" dirty="0" err="1"/>
              <a:t>mesh</a:t>
            </a:r>
            <a:r>
              <a:rPr lang="ro-RO" dirty="0"/>
              <a:t>-ului 3D în mod extern sistemului</a:t>
            </a:r>
          </a:p>
          <a:p>
            <a:pPr lvl="1"/>
            <a:r>
              <a:rPr lang="ro-RO" dirty="0"/>
              <a:t>Obiectele 3D nu conțin informații despre culoarea </a:t>
            </a:r>
            <a:r>
              <a:rPr lang="ro-RO" dirty="0" err="1"/>
              <a:t>mesh</a:t>
            </a:r>
            <a:r>
              <a:rPr lang="ro-RO" dirty="0"/>
              <a:t>-ului 3D</a:t>
            </a:r>
          </a:p>
          <a:p>
            <a:pPr lvl="1"/>
            <a:r>
              <a:rPr lang="ro-RO" dirty="0"/>
              <a:t>Putere de procesare slabă a componentelor hardware pentru problema segmentării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5E78-E454-445D-AB17-03272A1F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sistemului dezvoltat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57BC-58EB-4761-A078-5202DDF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Oportunități:</a:t>
            </a:r>
          </a:p>
          <a:p>
            <a:pPr lvl="1"/>
            <a:r>
              <a:rPr lang="ro-RO" dirty="0"/>
              <a:t>Inexistența altor aplicații care încorporează vizualizarea 3D a inimilor în procesul de învățare </a:t>
            </a:r>
            <a:r>
              <a:rPr lang="ro-RO" dirty="0" err="1"/>
              <a:t>colaborativă</a:t>
            </a:r>
            <a:endParaRPr lang="ro-RO" dirty="0"/>
          </a:p>
          <a:p>
            <a:pPr lvl="1"/>
            <a:r>
              <a:rPr lang="ro-RO" dirty="0"/>
              <a:t>Extinderea ușoară a sistemului în cazul numărului crescut de utilizatori </a:t>
            </a:r>
          </a:p>
          <a:p>
            <a:pPr lvl="1"/>
            <a:r>
              <a:rPr lang="ro-RO" dirty="0"/>
              <a:t>Extinderea ușoară a sistemului pentru rularea pe dispozitive mobile</a:t>
            </a:r>
          </a:p>
          <a:p>
            <a:r>
              <a:rPr lang="ro-RO" dirty="0"/>
              <a:t>Pericole:</a:t>
            </a:r>
          </a:p>
          <a:p>
            <a:pPr lvl="1"/>
            <a:r>
              <a:rPr lang="ro-RO" dirty="0"/>
              <a:t>Interesul utilizatorilor poate să scadă în folosirea sistemului</a:t>
            </a:r>
          </a:p>
          <a:p>
            <a:pPr lvl="1"/>
            <a:r>
              <a:rPr lang="ro-RO" dirty="0"/>
              <a:t>Procesare lentă dacă crește numărul de utilizatori (din cauza componentei hardware pe care rulează sistemul)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1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6D-A046-46F7-8AB0-4637E93B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 și direcții  viitoare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A1F5-E586-4F14-B697-1D1F7601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ro-RO" dirty="0"/>
              <a:t>Concluzii:</a:t>
            </a:r>
          </a:p>
          <a:p>
            <a:pPr lvl="1"/>
            <a:r>
              <a:rPr lang="ro-RO" dirty="0"/>
              <a:t>Rețelele neuronale oferă rezultate performante chiar dacă necesită un număr mare de date de antrenare și o putere de procesare mare</a:t>
            </a:r>
          </a:p>
          <a:p>
            <a:pPr lvl="1"/>
            <a:r>
              <a:rPr lang="ro-RO" dirty="0"/>
              <a:t>Funcțiile de </a:t>
            </a:r>
            <a:r>
              <a:rPr lang="ro-RO" dirty="0" err="1"/>
              <a:t>loss</a:t>
            </a:r>
            <a:r>
              <a:rPr lang="ro-RO" dirty="0"/>
              <a:t> influențează major rezultatul antrenării rețelelor neuronale (</a:t>
            </a:r>
            <a:r>
              <a:rPr lang="ro-RO" dirty="0" err="1"/>
              <a:t>hybrid</a:t>
            </a:r>
            <a:r>
              <a:rPr lang="ro-RO" dirty="0"/>
              <a:t> </a:t>
            </a:r>
            <a:r>
              <a:rPr lang="ro-RO" dirty="0" err="1"/>
              <a:t>loss</a:t>
            </a:r>
            <a:r>
              <a:rPr lang="ro-RO" dirty="0"/>
              <a:t> </a:t>
            </a:r>
            <a:r>
              <a:rPr lang="ro-RO" dirty="0" err="1"/>
              <a:t>vs</a:t>
            </a:r>
            <a:r>
              <a:rPr lang="ro-RO" dirty="0"/>
              <a:t> </a:t>
            </a:r>
            <a:r>
              <a:rPr lang="ro-RO" dirty="0" err="1"/>
              <a:t>Dice</a:t>
            </a:r>
            <a:r>
              <a:rPr lang="ro-RO" dirty="0"/>
              <a:t> </a:t>
            </a:r>
            <a:r>
              <a:rPr lang="ro-RO" dirty="0" err="1"/>
              <a:t>loss</a:t>
            </a:r>
            <a:r>
              <a:rPr lang="ro-RO" dirty="0"/>
              <a:t>)</a:t>
            </a:r>
          </a:p>
          <a:p>
            <a:r>
              <a:rPr lang="ro-RO" dirty="0"/>
              <a:t>Direcții viitoare:</a:t>
            </a:r>
          </a:p>
          <a:p>
            <a:pPr lvl="1"/>
            <a:r>
              <a:rPr lang="ro-RO" dirty="0"/>
              <a:t>Integrarea procesului de diagnosticare a inimilor pe baza imaginilor CT</a:t>
            </a:r>
          </a:p>
          <a:p>
            <a:pPr lvl="1"/>
            <a:r>
              <a:rPr lang="ro-RO" dirty="0"/>
              <a:t>Extinderea procesului de segmentare și pentru alte organe sau componente (arterele coronare, creier)</a:t>
            </a:r>
          </a:p>
          <a:p>
            <a:pPr lvl="1"/>
            <a:r>
              <a:rPr lang="ro-RO" dirty="0"/>
              <a:t>Analizarea imaginilor pentru a determina culoarea reală a organelor și pentru a o adăuga </a:t>
            </a:r>
            <a:r>
              <a:rPr lang="ro-RO" dirty="0" err="1"/>
              <a:t>mesh</a:t>
            </a:r>
            <a:r>
              <a:rPr lang="ro-RO" dirty="0"/>
              <a:t>-urilor 3D</a:t>
            </a:r>
          </a:p>
        </p:txBody>
      </p:sp>
    </p:spTree>
    <p:extLst>
      <p:ext uri="{BB962C8B-B14F-4D97-AF65-F5344CB8AC3E}">
        <p14:creationId xmlns:p14="http://schemas.microsoft.com/office/powerpoint/2010/main" val="310969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53DA-7056-4E81-A77A-0BE8FE7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00935"/>
            <a:ext cx="11029615" cy="1497507"/>
          </a:xfrm>
        </p:spPr>
        <p:txBody>
          <a:bodyPr/>
          <a:lstStyle/>
          <a:p>
            <a:r>
              <a:rPr lang="ro-RO" dirty="0"/>
              <a:t>								vă mulțumesc!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9CA3-AF12-4EB4-A2ED-740E668E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B0AB-75A0-434E-818C-6C63CDC3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D68A-293F-4F60-A847-AEB3F861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Bolile cardiovasculare afectează anual aproximativ 17.9 milioane de oameni (WHO)</a:t>
            </a:r>
          </a:p>
          <a:p>
            <a:r>
              <a:rPr lang="ro-RO" dirty="0"/>
              <a:t>Necesitatea diagnosticului rapid și corect al bolilor inimii prin metode de imagistică RMN sau CT</a:t>
            </a:r>
          </a:p>
          <a:p>
            <a:r>
              <a:rPr lang="ro-RO" dirty="0"/>
              <a:t>Apar dificultăți în interpretarea imaginilor CT sau RMN pentru persoanele neexperimentate </a:t>
            </a:r>
          </a:p>
          <a:p>
            <a:r>
              <a:rPr lang="ro-RO" dirty="0"/>
              <a:t>Prezentarea informațiilor preluate din imagini CT sau RMN într-o manieră sugestivă</a:t>
            </a:r>
          </a:p>
          <a:p>
            <a:r>
              <a:rPr lang="ro-RO" dirty="0"/>
              <a:t>Eficientizarea procesului de învățare prin metoda învățării </a:t>
            </a:r>
            <a:r>
              <a:rPr lang="ro-RO" dirty="0" err="1"/>
              <a:t>colaborative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761-7BB4-49AA-95ED-8206A17A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segmentării camerelor inimii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13B7-63EC-42C0-972A-82245D50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Identificarea camerelor inimii = segmentarea camerelor inimii din imagini CT (</a:t>
            </a:r>
            <a:r>
              <a:rPr lang="ro-RO" dirty="0" err="1"/>
              <a:t>Computerized</a:t>
            </a:r>
            <a:r>
              <a:rPr lang="ro-RO" dirty="0"/>
              <a:t> </a:t>
            </a:r>
            <a:r>
              <a:rPr lang="ro-RO" dirty="0" err="1"/>
              <a:t>Tomography</a:t>
            </a:r>
            <a:r>
              <a:rPr lang="ro-RO" dirty="0"/>
              <a:t>)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9E4E64B9-71B6-4D6F-978F-01680124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8" y="3426231"/>
            <a:ext cx="4189821" cy="241245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2DBC261-F4BA-47CE-AD0E-C4E25B47A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97" y="3429000"/>
            <a:ext cx="4403283" cy="241455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463429-7730-4376-BC74-3F695622C081}"/>
              </a:ext>
            </a:extLst>
          </p:cNvPr>
          <p:cNvSpPr/>
          <p:nvPr/>
        </p:nvSpPr>
        <p:spPr>
          <a:xfrm>
            <a:off x="5079949" y="4485139"/>
            <a:ext cx="18186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F201D-0D7D-4B06-A4C4-94967825F9F0}"/>
              </a:ext>
            </a:extLst>
          </p:cNvPr>
          <p:cNvSpPr/>
          <p:nvPr/>
        </p:nvSpPr>
        <p:spPr>
          <a:xfrm>
            <a:off x="1913617" y="3587018"/>
            <a:ext cx="2028825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B7E05-55D3-48B8-8C5D-C4AFBC0EB8BE}"/>
              </a:ext>
            </a:extLst>
          </p:cNvPr>
          <p:cNvSpPr txBox="1"/>
          <p:nvPr/>
        </p:nvSpPr>
        <p:spPr>
          <a:xfrm>
            <a:off x="5304960" y="4115807"/>
            <a:ext cx="144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segmentare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446C8-285C-4AAA-B28F-35720A0868EB}"/>
              </a:ext>
            </a:extLst>
          </p:cNvPr>
          <p:cNvSpPr txBox="1"/>
          <p:nvPr/>
        </p:nvSpPr>
        <p:spPr>
          <a:xfrm>
            <a:off x="1800225" y="5926361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Imagine preluată de 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11F7D-F4C5-4AD6-9440-0134D2680C74}"/>
              </a:ext>
            </a:extLst>
          </p:cNvPr>
          <p:cNvSpPr txBox="1"/>
          <p:nvPr/>
        </p:nvSpPr>
        <p:spPr>
          <a:xfrm>
            <a:off x="8343900" y="5926361"/>
            <a:ext cx="342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Imagine segmentată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E614-276A-4635-923A-7233C2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segmentării camerelor inimii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CF32-2E92-4E19-987D-57115D56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Segmentarea imaginilor = partiționarea imaginii în mai multe segmente (regiuni)</a:t>
            </a:r>
          </a:p>
          <a:p>
            <a:r>
              <a:rPr lang="ro-RO" dirty="0"/>
              <a:t>Procesul de clasificare al </a:t>
            </a:r>
            <a:r>
              <a:rPr lang="ro-RO" dirty="0" err="1"/>
              <a:t>voxelilor</a:t>
            </a:r>
            <a:r>
              <a:rPr lang="ro-RO" dirty="0"/>
              <a:t> imaginii cu etichete predefinite: ventriculul stâng, ventriculul drept, atriul stâng, atriul drept, miocardul ventriculului stâng, aorta ascendentă și artera pulmonară</a:t>
            </a:r>
          </a:p>
          <a:p>
            <a:r>
              <a:rPr lang="ro-RO" dirty="0"/>
              <a:t>Input: imagini CT în format </a:t>
            </a:r>
            <a:r>
              <a:rPr lang="ro-RO" dirty="0" err="1"/>
              <a:t>NIfTi</a:t>
            </a:r>
            <a:r>
              <a:rPr lang="ro-RO" dirty="0"/>
              <a:t> (.nii, .nii.gz)</a:t>
            </a:r>
          </a:p>
          <a:p>
            <a:r>
              <a:rPr lang="ro-RO" dirty="0"/>
              <a:t>Output: 3D </a:t>
            </a:r>
            <a:r>
              <a:rPr lang="ro-RO" dirty="0" err="1"/>
              <a:t>Numpy</a:t>
            </a:r>
            <a:r>
              <a:rPr lang="ro-RO" dirty="0"/>
              <a:t> </a:t>
            </a:r>
            <a:r>
              <a:rPr lang="ro-RO" dirty="0" err="1"/>
              <a:t>Array</a:t>
            </a:r>
            <a:r>
              <a:rPr lang="ro-RO" dirty="0"/>
              <a:t> cu valori din mulțimea etichetelor datelor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61EA9E-EEA0-46F8-A0A0-4631C667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99" y="4029172"/>
            <a:ext cx="4067175" cy="26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73D2-D5C5-413D-9533-BDDDE277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segmentării camerelor inimii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1B7C-CDBC-4A06-84E8-4DDF691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Evaluarea algoritmilor folosiți pentru segmentare</a:t>
            </a:r>
          </a:p>
          <a:p>
            <a:pPr lvl="1"/>
            <a:r>
              <a:rPr lang="ro-RO" dirty="0"/>
              <a:t>Acuratețea ( nr prezicerilor corecte / nr tuturor exemplelor folosite)</a:t>
            </a:r>
          </a:p>
          <a:p>
            <a:pPr lvl="1"/>
            <a:r>
              <a:rPr lang="ro-RO" dirty="0"/>
              <a:t>Coeficientul </a:t>
            </a:r>
            <a:r>
              <a:rPr lang="ro-RO" dirty="0" err="1"/>
              <a:t>Dice</a:t>
            </a:r>
            <a:r>
              <a:rPr lang="ro-RO" dirty="0"/>
              <a:t> ( măsoară similaritatea )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Provocări în rezolvarea problemei:</a:t>
            </a:r>
          </a:p>
          <a:p>
            <a:pPr lvl="1"/>
            <a:r>
              <a:rPr lang="ro-RO" dirty="0"/>
              <a:t>Lipsa unui număr considerabil de date etichetate pentru antrenare</a:t>
            </a:r>
          </a:p>
          <a:p>
            <a:pPr lvl="1"/>
            <a:r>
              <a:rPr lang="ro-RO" dirty="0"/>
              <a:t>Inconsistențe în adnotarea datelor</a:t>
            </a:r>
          </a:p>
          <a:p>
            <a:pPr lvl="1"/>
            <a:r>
              <a:rPr lang="ro-RO" dirty="0"/>
              <a:t>Calitatea unor imagini preluate scăzută sau imagini care prezintă artefacte semnificative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6D2F-60A6-4CA7-A812-54AD14C1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39" y="3213089"/>
            <a:ext cx="1968601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72A-5BA8-492F-80FA-A842536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reconstrucției rezultatului segmentării în format 3d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3C2A-CEAD-42C9-9010-E15C2AAD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Reconstrucția rezultatului segmentării = transformarea în format care poate fi vizualizat într-un </a:t>
            </a:r>
            <a:r>
              <a:rPr lang="ro-RO" dirty="0" err="1"/>
              <a:t>viewer</a:t>
            </a:r>
            <a:r>
              <a:rPr lang="ro-RO" dirty="0"/>
              <a:t> 3D</a:t>
            </a:r>
          </a:p>
          <a:p>
            <a:r>
              <a:rPr lang="ro-RO" dirty="0"/>
              <a:t>Input: 3D </a:t>
            </a:r>
            <a:r>
              <a:rPr lang="ro-RO" dirty="0" err="1"/>
              <a:t>Numpy</a:t>
            </a:r>
            <a:r>
              <a:rPr lang="ro-RO" dirty="0"/>
              <a:t> </a:t>
            </a:r>
            <a:r>
              <a:rPr lang="ro-RO" dirty="0" err="1"/>
              <a:t>Array</a:t>
            </a:r>
            <a:endParaRPr lang="ro-RO" dirty="0"/>
          </a:p>
          <a:p>
            <a:r>
              <a:rPr lang="ro-RO" dirty="0"/>
              <a:t>Output: Inima segmentată sub formă de </a:t>
            </a:r>
            <a:r>
              <a:rPr lang="ro-RO" dirty="0" err="1"/>
              <a:t>mesh</a:t>
            </a:r>
            <a:r>
              <a:rPr lang="ro-RO" dirty="0"/>
              <a:t> 3D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CC48D-12EF-4A38-97DA-D11F0D9F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0" y="3928206"/>
            <a:ext cx="2361619" cy="170521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5BAF790-4B72-43F8-A56C-4C525CE59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88" y="3980602"/>
            <a:ext cx="4363059" cy="160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46B79-3DA7-47B7-A70B-9837AE3C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37" y="3693094"/>
            <a:ext cx="2266383" cy="232481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B34973-A862-4A37-8C6B-B69D5C6AB560}"/>
              </a:ext>
            </a:extLst>
          </p:cNvPr>
          <p:cNvSpPr/>
          <p:nvPr/>
        </p:nvSpPr>
        <p:spPr>
          <a:xfrm>
            <a:off x="2962275" y="4733925"/>
            <a:ext cx="999813" cy="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B9594F-D21C-40A4-9FB8-B3B5BE63CDCD}"/>
              </a:ext>
            </a:extLst>
          </p:cNvPr>
          <p:cNvSpPr/>
          <p:nvPr/>
        </p:nvSpPr>
        <p:spPr>
          <a:xfrm>
            <a:off x="8401050" y="4733925"/>
            <a:ext cx="914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93136-EFC8-4130-B822-BA8CCF8F666B}"/>
              </a:ext>
            </a:extLst>
          </p:cNvPr>
          <p:cNvSpPr txBox="1"/>
          <p:nvPr/>
        </p:nvSpPr>
        <p:spPr>
          <a:xfrm>
            <a:off x="1056694" y="568759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Numpy</a:t>
            </a:r>
            <a:r>
              <a:rPr lang="ro-RO" dirty="0"/>
              <a:t> </a:t>
            </a:r>
            <a:r>
              <a:rPr lang="ro-RO" dirty="0" err="1"/>
              <a:t>Array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9CF49-B46A-4302-874D-E5CF4AC3EB81}"/>
              </a:ext>
            </a:extLst>
          </p:cNvPr>
          <p:cNvSpPr txBox="1"/>
          <p:nvPr/>
        </p:nvSpPr>
        <p:spPr>
          <a:xfrm>
            <a:off x="4467225" y="5687597"/>
            <a:ext cx="364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Componentele </a:t>
            </a:r>
            <a:r>
              <a:rPr lang="ro-RO" dirty="0" err="1"/>
              <a:t>mesh</a:t>
            </a:r>
            <a:r>
              <a:rPr lang="ro-RO" dirty="0"/>
              <a:t>-ului 3D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83E08-5A42-4CE2-BAC1-B3D5945608B7}"/>
              </a:ext>
            </a:extLst>
          </p:cNvPr>
          <p:cNvSpPr txBox="1"/>
          <p:nvPr/>
        </p:nvSpPr>
        <p:spPr>
          <a:xfrm>
            <a:off x="9239237" y="6078673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Mesh-ul</a:t>
            </a:r>
            <a:r>
              <a:rPr lang="ro-RO" dirty="0"/>
              <a:t> în format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9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2BE7-74FE-4957-903F-27AFD03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Abordări înrudite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A730-DEC1-42DF-8799-D53908B2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6479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1. Metode care necesită interacțiunea cu utilizatorul:</a:t>
            </a:r>
          </a:p>
          <a:p>
            <a:pPr lvl="1"/>
            <a:r>
              <a:rPr lang="ro-RO" dirty="0" err="1"/>
              <a:t>Cellular</a:t>
            </a:r>
            <a:r>
              <a:rPr lang="ro-RO" dirty="0"/>
              <a:t> Automata</a:t>
            </a:r>
          </a:p>
          <a:p>
            <a:pPr lvl="2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0.92 (</a:t>
            </a:r>
            <a:r>
              <a:rPr lang="en-US" dirty="0"/>
              <a:t>Sarada Prasad </a:t>
            </a:r>
            <a:r>
              <a:rPr lang="en-US" dirty="0" err="1"/>
              <a:t>Dakua</a:t>
            </a:r>
            <a:r>
              <a:rPr lang="ro-RO" dirty="0"/>
              <a:t>, </a:t>
            </a:r>
            <a:r>
              <a:rPr lang="en-US" dirty="0"/>
              <a:t>Julien </a:t>
            </a:r>
            <a:r>
              <a:rPr lang="en-US" dirty="0" err="1"/>
              <a:t>Abinahed</a:t>
            </a:r>
            <a:r>
              <a:rPr lang="en-US" dirty="0"/>
              <a:t>, and Abdulla Al-Ansari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Timp îndelungat necesar segmentării</a:t>
            </a:r>
          </a:p>
          <a:p>
            <a:pPr lvl="1"/>
            <a:r>
              <a:rPr lang="ro-RO" dirty="0"/>
              <a:t>Contur activ (</a:t>
            </a:r>
            <a:r>
              <a:rPr lang="ro-RO" dirty="0" err="1"/>
              <a:t>snakes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Eroare măsurată de 0.43 (</a:t>
            </a:r>
            <a:r>
              <a:rPr lang="ro-RO" dirty="0" err="1"/>
              <a:t>Makowski</a:t>
            </a:r>
            <a:r>
              <a:rPr lang="ro-RO" dirty="0"/>
              <a:t>  P, </a:t>
            </a:r>
            <a:r>
              <a:rPr lang="ro-RO" dirty="0" err="1"/>
              <a:t>Sørensen</a:t>
            </a:r>
            <a:r>
              <a:rPr lang="ro-RO" dirty="0"/>
              <a:t>  TS,  </a:t>
            </a:r>
            <a:r>
              <a:rPr lang="ro-RO" dirty="0" err="1"/>
              <a:t>Therkildsen</a:t>
            </a:r>
            <a:r>
              <a:rPr lang="ro-RO" dirty="0"/>
              <a:t>  SV,  </a:t>
            </a:r>
            <a:r>
              <a:rPr lang="ro-RO" dirty="0" err="1"/>
              <a:t>Materka</a:t>
            </a:r>
            <a:r>
              <a:rPr lang="ro-RO" dirty="0"/>
              <a:t>  A,  </a:t>
            </a:r>
            <a:r>
              <a:rPr lang="ro-RO" dirty="0" err="1"/>
              <a:t>Stød-kilde-Jørgensen</a:t>
            </a:r>
            <a:r>
              <a:rPr lang="ro-RO" dirty="0"/>
              <a:t> H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Pedersen</a:t>
            </a:r>
            <a:r>
              <a:rPr lang="ro-RO" dirty="0"/>
              <a:t> EM)</a:t>
            </a:r>
          </a:p>
          <a:p>
            <a:pPr lvl="2"/>
            <a:r>
              <a:rPr lang="ro-RO" dirty="0"/>
              <a:t>Timp îndelungat necesar segmentării ( </a:t>
            </a:r>
            <a:r>
              <a:rPr lang="en-US" dirty="0"/>
              <a:t>&gt; 30 min)</a:t>
            </a:r>
            <a:endParaRPr lang="ro-RO" dirty="0"/>
          </a:p>
          <a:p>
            <a:r>
              <a:rPr lang="ro-RO" dirty="0"/>
              <a:t>2. Metode care nu necesită interacțiunea cu utilizatorul:</a:t>
            </a:r>
          </a:p>
          <a:p>
            <a:pPr lvl="1"/>
            <a:r>
              <a:rPr lang="ro-RO" dirty="0" err="1"/>
              <a:t>Graph</a:t>
            </a:r>
            <a:r>
              <a:rPr lang="ro-RO" dirty="0"/>
              <a:t> </a:t>
            </a:r>
            <a:r>
              <a:rPr lang="ro-RO" dirty="0" err="1"/>
              <a:t>cuts</a:t>
            </a:r>
            <a:endParaRPr lang="ro-RO" dirty="0"/>
          </a:p>
          <a:p>
            <a:pPr lvl="2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0.89 (</a:t>
            </a:r>
            <a:r>
              <a:rPr lang="en-GB" dirty="0" err="1"/>
              <a:t>Dwarikanath</a:t>
            </a:r>
            <a:r>
              <a:rPr lang="en-GB" dirty="0"/>
              <a:t> Mahapatra and Joachim M. </a:t>
            </a:r>
            <a:r>
              <a:rPr lang="en-GB" dirty="0" err="1"/>
              <a:t>Buhmann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Aproximativ 8 minute necesare segmentării</a:t>
            </a:r>
          </a:p>
          <a:p>
            <a:pPr lvl="1"/>
            <a:r>
              <a:rPr lang="ro-RO" dirty="0"/>
              <a:t>Atlas</a:t>
            </a:r>
          </a:p>
          <a:p>
            <a:pPr lvl="2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0.902 (</a:t>
            </a:r>
            <a:r>
              <a:rPr lang="en-GB" dirty="0"/>
              <a:t>Maria </a:t>
            </a:r>
            <a:r>
              <a:rPr lang="ro-RO" dirty="0" err="1"/>
              <a:t>Zuluaga</a:t>
            </a:r>
            <a:r>
              <a:rPr lang="en-GB" dirty="0"/>
              <a:t>, M Jorge </a:t>
            </a:r>
            <a:r>
              <a:rPr lang="ro-RO" dirty="0" err="1"/>
              <a:t>Cardoso</a:t>
            </a:r>
            <a:r>
              <a:rPr lang="ro-RO" dirty="0"/>
              <a:t>,</a:t>
            </a:r>
            <a:r>
              <a:rPr lang="en-GB" dirty="0"/>
              <a:t> Marc</a:t>
            </a:r>
            <a:r>
              <a:rPr lang="ro-RO" dirty="0"/>
              <a:t> </a:t>
            </a:r>
            <a:r>
              <a:rPr lang="ro-RO" dirty="0" err="1"/>
              <a:t>Modat</a:t>
            </a:r>
            <a:r>
              <a:rPr lang="en-GB" dirty="0"/>
              <a:t> and</a:t>
            </a:r>
            <a:r>
              <a:rPr lang="ro-RO" dirty="0"/>
              <a:t> </a:t>
            </a:r>
            <a:r>
              <a:rPr lang="en-GB" dirty="0"/>
              <a:t>S</a:t>
            </a:r>
            <a:r>
              <a:rPr lang="ro-RO" dirty="0"/>
              <a:t>e</a:t>
            </a:r>
            <a:r>
              <a:rPr lang="en-GB" dirty="0" err="1"/>
              <a:t>bastien</a:t>
            </a:r>
            <a:r>
              <a:rPr lang="ro-RO" dirty="0"/>
              <a:t> </a:t>
            </a:r>
            <a:r>
              <a:rPr lang="ro-RO" dirty="0" err="1"/>
              <a:t>Ourselin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Aproximativ 30 de minute (depinde de dimensiunea imaginilor și de parametrii folosiți)</a:t>
            </a:r>
          </a:p>
          <a:p>
            <a:pPr lvl="1"/>
            <a:r>
              <a:rPr lang="ro-RO" dirty="0"/>
              <a:t>Rețele neuronale</a:t>
            </a:r>
          </a:p>
          <a:p>
            <a:pPr lvl="2"/>
            <a:r>
              <a:rPr lang="ro-RO" dirty="0"/>
              <a:t>Scor </a:t>
            </a:r>
            <a:r>
              <a:rPr lang="ro-RO" dirty="0" err="1"/>
              <a:t>Dice</a:t>
            </a:r>
            <a:r>
              <a:rPr lang="ro-RO" dirty="0"/>
              <a:t> de 0.908 (</a:t>
            </a:r>
            <a:r>
              <a:rPr lang="en-US" dirty="0"/>
              <a:t>Christian Payer et al.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Aproximativ 2 minute necesare segmentării după ce rețeaua este antrenată</a:t>
            </a:r>
          </a:p>
        </p:txBody>
      </p:sp>
    </p:spTree>
    <p:extLst>
      <p:ext uri="{BB962C8B-B14F-4D97-AF65-F5344CB8AC3E}">
        <p14:creationId xmlns:p14="http://schemas.microsoft.com/office/powerpoint/2010/main" val="315410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81A1-E1FB-471D-86B1-B90907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investigat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7EEA-1A8B-4D04-B397-957B7CAC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Pașii urmați în abordare: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B54AD-2A2D-4193-908C-D07067605FCB}"/>
              </a:ext>
            </a:extLst>
          </p:cNvPr>
          <p:cNvSpPr/>
          <p:nvPr/>
        </p:nvSpPr>
        <p:spPr>
          <a:xfrm>
            <a:off x="1014413" y="2886075"/>
            <a:ext cx="1914525" cy="80914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F1B10-D84F-4FD3-AF55-DF018014B3D1}"/>
              </a:ext>
            </a:extLst>
          </p:cNvPr>
          <p:cNvSpPr/>
          <p:nvPr/>
        </p:nvSpPr>
        <p:spPr>
          <a:xfrm>
            <a:off x="4657725" y="2857257"/>
            <a:ext cx="1971675" cy="866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FC0B8-BF86-4146-A1B3-F5447368B787}"/>
              </a:ext>
            </a:extLst>
          </p:cNvPr>
          <p:cNvSpPr/>
          <p:nvPr/>
        </p:nvSpPr>
        <p:spPr>
          <a:xfrm>
            <a:off x="8757920" y="2857256"/>
            <a:ext cx="2152650" cy="866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7E9B15-15C1-4FA6-8963-7B40D0265993}"/>
              </a:ext>
            </a:extLst>
          </p:cNvPr>
          <p:cNvSpPr/>
          <p:nvPr/>
        </p:nvSpPr>
        <p:spPr>
          <a:xfrm>
            <a:off x="8757920" y="4808355"/>
            <a:ext cx="2286000" cy="9620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726932-8166-42BA-BC13-41361C058464}"/>
              </a:ext>
            </a:extLst>
          </p:cNvPr>
          <p:cNvSpPr/>
          <p:nvPr/>
        </p:nvSpPr>
        <p:spPr>
          <a:xfrm>
            <a:off x="4819650" y="4658469"/>
            <a:ext cx="2124075" cy="12003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F00EA-280D-43E0-8B99-A8AAB35874E7}"/>
              </a:ext>
            </a:extLst>
          </p:cNvPr>
          <p:cNvSpPr txBox="1"/>
          <p:nvPr/>
        </p:nvSpPr>
        <p:spPr>
          <a:xfrm>
            <a:off x="1128712" y="2976762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Preprocesarea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29B33-841B-4B15-9DCE-55E27042BDF7}"/>
              </a:ext>
            </a:extLst>
          </p:cNvPr>
          <p:cNvSpPr txBox="1"/>
          <p:nvPr/>
        </p:nvSpPr>
        <p:spPr>
          <a:xfrm>
            <a:off x="4719955" y="2857257"/>
            <a:ext cx="191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segmentare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77A5B-1565-43CF-BDC8-1E1C1420A0C4}"/>
              </a:ext>
            </a:extLst>
          </p:cNvPr>
          <p:cNvSpPr txBox="1"/>
          <p:nvPr/>
        </p:nvSpPr>
        <p:spPr>
          <a:xfrm>
            <a:off x="8963110" y="2914327"/>
            <a:ext cx="18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6EAB6-0F20-4E0F-9F90-FB83BC4B4BC4}"/>
              </a:ext>
            </a:extLst>
          </p:cNvPr>
          <p:cNvSpPr txBox="1"/>
          <p:nvPr/>
        </p:nvSpPr>
        <p:spPr>
          <a:xfrm>
            <a:off x="9008829" y="4970989"/>
            <a:ext cx="19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4B183-7F0D-4676-AFB8-6712FB806966}"/>
              </a:ext>
            </a:extLst>
          </p:cNvPr>
          <p:cNvSpPr txBox="1"/>
          <p:nvPr/>
        </p:nvSpPr>
        <p:spPr>
          <a:xfrm>
            <a:off x="4972367" y="4658470"/>
            <a:ext cx="181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Reconstruc</a:t>
            </a:r>
            <a:r>
              <a:rPr lang="ro-RO" dirty="0" err="1"/>
              <a:t>ția</a:t>
            </a:r>
            <a:r>
              <a:rPr lang="ro-RO" dirty="0"/>
              <a:t> rezultatului segmentării în format 3D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7B6C92-F3B3-4DD0-A51D-A470919DF867}"/>
              </a:ext>
            </a:extLst>
          </p:cNvPr>
          <p:cNvSpPr/>
          <p:nvPr/>
        </p:nvSpPr>
        <p:spPr>
          <a:xfrm>
            <a:off x="2928938" y="3194296"/>
            <a:ext cx="1723707" cy="23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E1F77FF-0E1D-4D65-AC97-E90EF5C2B463}"/>
              </a:ext>
            </a:extLst>
          </p:cNvPr>
          <p:cNvSpPr/>
          <p:nvPr/>
        </p:nvSpPr>
        <p:spPr>
          <a:xfrm>
            <a:off x="6691630" y="3194296"/>
            <a:ext cx="1922062" cy="23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1F9CCD0-0F20-47F4-8434-55332B72180C}"/>
              </a:ext>
            </a:extLst>
          </p:cNvPr>
          <p:cNvSpPr/>
          <p:nvPr/>
        </p:nvSpPr>
        <p:spPr>
          <a:xfrm>
            <a:off x="9794240" y="3780587"/>
            <a:ext cx="254000" cy="1027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FB887B9-5BF7-4B7B-AAED-1126B1C6160C}"/>
              </a:ext>
            </a:extLst>
          </p:cNvPr>
          <p:cNvSpPr/>
          <p:nvPr/>
        </p:nvSpPr>
        <p:spPr>
          <a:xfrm>
            <a:off x="7041916" y="5048496"/>
            <a:ext cx="1571776" cy="234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982</TotalTime>
  <Words>1430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Gill Sans MT</vt:lpstr>
      <vt:lpstr>Wingdings 2</vt:lpstr>
      <vt:lpstr>Dividend</vt:lpstr>
      <vt:lpstr>Identificarea camerelor inimii printr-o rețea neuronală de tip  u-net folosind o funcție de loss hibridă </vt:lpstr>
      <vt:lpstr>cuprins</vt:lpstr>
      <vt:lpstr>introducere</vt:lpstr>
      <vt:lpstr>Problema segmentării camerelor inimii</vt:lpstr>
      <vt:lpstr>Problema segmentării camerelor inimii</vt:lpstr>
      <vt:lpstr>Problema segmentării camerelor inimii</vt:lpstr>
      <vt:lpstr>Problema reconstrucției rezultatului segmentării în format 3d</vt:lpstr>
      <vt:lpstr>Abordări înrudite</vt:lpstr>
      <vt:lpstr>Abordarea investigată</vt:lpstr>
      <vt:lpstr>Preprocesarea datelor</vt:lpstr>
      <vt:lpstr>Construirea modelului pentru segmentare</vt:lpstr>
      <vt:lpstr>Construirea modelului pentru segmentare</vt:lpstr>
      <vt:lpstr>Construirea modelului pentru segmentare</vt:lpstr>
      <vt:lpstr>Antrenarea modelului</vt:lpstr>
      <vt:lpstr>Testarea modelului</vt:lpstr>
      <vt:lpstr>Rezultate obținute</vt:lpstr>
      <vt:lpstr>Reconstrucția rezultatului segmentării în format 3D</vt:lpstr>
      <vt:lpstr>Heartsync – un studiu de caz pentru segmentarea inimii </vt:lpstr>
      <vt:lpstr>Heartsync – un studiu de caz pentru segmentarea inimii </vt:lpstr>
      <vt:lpstr>Analiza sistemului dezvoltat</vt:lpstr>
      <vt:lpstr>Analiza sistemului dezvoltat</vt:lpstr>
      <vt:lpstr>Concluzii și direcții  viitoare</vt:lpstr>
      <vt:lpstr>        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camerelor inimii printr-o rețea neuronală de tip  u-net folosind o funcție de loss hibridă </dc:title>
  <dc:creator>Daria Marc</dc:creator>
  <cp:lastModifiedBy>Daria Marc</cp:lastModifiedBy>
  <cp:revision>140</cp:revision>
  <dcterms:created xsi:type="dcterms:W3CDTF">2021-06-17T17:24:22Z</dcterms:created>
  <dcterms:modified xsi:type="dcterms:W3CDTF">2021-07-02T08:42:39Z</dcterms:modified>
</cp:coreProperties>
</file>