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sldIdLst>
    <p:sldId id="256" r:id="rId4"/>
    <p:sldId id="257" r:id="rId5"/>
    <p:sldId id="258" r:id="rId6"/>
    <p:sldId id="260" r:id="rId7"/>
  </p:sldIdLst>
  <p:sldSz cx="5854700" cy="3295650"/>
  <p:notesSz cx="5854700" cy="329565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222DC-40D1-478F-BB11-C8CBD5325EE3}" v="29" dt="2024-01-15T17:11:35.492"/>
    <p1510:client id="{910FEA6A-2868-41DF-B1A4-D343FA2CE0A5}" v="7" dt="2024-01-09T15:53:37.4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1" d="100"/>
          <a:sy n="211" d="100"/>
        </p:scale>
        <p:origin x="94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A-GEORGIANA MARIAN" userId="S::daria.marian@stud.ubbcluj.ro::a63d717e-1781-4167-9286-4a0b68ce9637" providerId="AD" clId="Web-{910FEA6A-2868-41DF-B1A4-D343FA2CE0A5}"/>
    <pc:docChg chg="modSld">
      <pc:chgData name="DARIA-GEORGIANA MARIAN" userId="S::daria.marian@stud.ubbcluj.ro::a63d717e-1781-4167-9286-4a0b68ce9637" providerId="AD" clId="Web-{910FEA6A-2868-41DF-B1A4-D343FA2CE0A5}" dt="2024-01-09T15:53:34.738" v="1" actId="20577"/>
      <pc:docMkLst>
        <pc:docMk/>
      </pc:docMkLst>
      <pc:sldChg chg="modSp">
        <pc:chgData name="DARIA-GEORGIANA MARIAN" userId="S::daria.marian@stud.ubbcluj.ro::a63d717e-1781-4167-9286-4a0b68ce9637" providerId="AD" clId="Web-{910FEA6A-2868-41DF-B1A4-D343FA2CE0A5}" dt="2024-01-09T15:53:34.738" v="1" actId="20577"/>
        <pc:sldMkLst>
          <pc:docMk/>
          <pc:sldMk cId="0" sldId="257"/>
        </pc:sldMkLst>
        <pc:spChg chg="mod">
          <ac:chgData name="DARIA-GEORGIANA MARIAN" userId="S::daria.marian@stud.ubbcluj.ro::a63d717e-1781-4167-9286-4a0b68ce9637" providerId="AD" clId="Web-{910FEA6A-2868-41DF-B1A4-D343FA2CE0A5}" dt="2024-01-09T15:53:34.738" v="1" actId="20577"/>
          <ac:spMkLst>
            <pc:docMk/>
            <pc:sldMk cId="0" sldId="257"/>
            <ac:spMk id="15" creationId="{00000000-0000-0000-0000-000000000000}"/>
          </ac:spMkLst>
        </pc:spChg>
      </pc:sldChg>
    </pc:docChg>
  </pc:docChgLst>
  <pc:docChgLst>
    <pc:chgData name="FABIAN-IONUȚ MARTIN" userId="S::fabian.martin@stud.ubbcluj.ro::14bae301-4f14-444c-befe-6011772644c4" providerId="AD" clId="Web-{5A8222DC-40D1-478F-BB11-C8CBD5325EE3}"/>
    <pc:docChg chg="modSld">
      <pc:chgData name="FABIAN-IONUȚ MARTIN" userId="S::fabian.martin@stud.ubbcluj.ro::14bae301-4f14-444c-befe-6011772644c4" providerId="AD" clId="Web-{5A8222DC-40D1-478F-BB11-C8CBD5325EE3}" dt="2024-01-15T17:11:34.148" v="13" actId="20577"/>
      <pc:docMkLst>
        <pc:docMk/>
      </pc:docMkLst>
      <pc:sldChg chg="modSp">
        <pc:chgData name="FABIAN-IONUȚ MARTIN" userId="S::fabian.martin@stud.ubbcluj.ro::14bae301-4f14-444c-befe-6011772644c4" providerId="AD" clId="Web-{5A8222DC-40D1-478F-BB11-C8CBD5325EE3}" dt="2024-01-15T17:11:29.257" v="11" actId="20577"/>
        <pc:sldMkLst>
          <pc:docMk/>
          <pc:sldMk cId="0" sldId="257"/>
        </pc:sldMkLst>
        <pc:spChg chg="mod">
          <ac:chgData name="FABIAN-IONUȚ MARTIN" userId="S::fabian.martin@stud.ubbcluj.ro::14bae301-4f14-444c-befe-6011772644c4" providerId="AD" clId="Web-{5A8222DC-40D1-478F-BB11-C8CBD5325EE3}" dt="2024-01-15T17:11:29.257" v="11" actId="20577"/>
          <ac:spMkLst>
            <pc:docMk/>
            <pc:sldMk cId="0" sldId="257"/>
            <ac:spMk id="15" creationId="{00000000-0000-0000-0000-000000000000}"/>
          </ac:spMkLst>
        </pc:spChg>
        <pc:grpChg chg="mod">
          <ac:chgData name="FABIAN-IONUȚ MARTIN" userId="S::fabian.martin@stud.ubbcluj.ro::14bae301-4f14-444c-befe-6011772644c4" providerId="AD" clId="Web-{5A8222DC-40D1-478F-BB11-C8CBD5325EE3}" dt="2024-01-15T17:11:01.865" v="8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modSp">
        <pc:chgData name="FABIAN-IONUȚ MARTIN" userId="S::fabian.martin@stud.ubbcluj.ro::14bae301-4f14-444c-befe-6011772644c4" providerId="AD" clId="Web-{5A8222DC-40D1-478F-BB11-C8CBD5325EE3}" dt="2024-01-15T17:11:34.148" v="13" actId="20577"/>
        <pc:sldMkLst>
          <pc:docMk/>
          <pc:sldMk cId="0" sldId="258"/>
        </pc:sldMkLst>
        <pc:spChg chg="mod">
          <ac:chgData name="FABIAN-IONUȚ MARTIN" userId="S::fabian.martin@stud.ubbcluj.ro::14bae301-4f14-444c-befe-6011772644c4" providerId="AD" clId="Web-{5A8222DC-40D1-478F-BB11-C8CBD5325EE3}" dt="2024-01-15T17:11:34.148" v="13" actId="20577"/>
          <ac:spMkLst>
            <pc:docMk/>
            <pc:sldMk cId="0" sldId="258"/>
            <ac:spMk id="1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473" y="328334"/>
            <a:ext cx="4833753" cy="248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9098" y="1888166"/>
            <a:ext cx="777875" cy="1111250"/>
          </a:xfrm>
          <a:custGeom>
            <a:avLst/>
            <a:gdLst/>
            <a:ahLst/>
            <a:cxnLst/>
            <a:rect l="l" t="t" r="r" b="b"/>
            <a:pathLst>
              <a:path w="777875" h="1111250">
                <a:moveTo>
                  <a:pt x="555619" y="0"/>
                </a:moveTo>
                <a:lnTo>
                  <a:pt x="0" y="555604"/>
                </a:lnTo>
                <a:lnTo>
                  <a:pt x="555619" y="1111197"/>
                </a:lnTo>
                <a:lnTo>
                  <a:pt x="777632" y="889182"/>
                </a:lnTo>
                <a:lnTo>
                  <a:pt x="777632" y="222018"/>
                </a:lnTo>
                <a:lnTo>
                  <a:pt x="555619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00837" y="2575346"/>
            <a:ext cx="1111250" cy="713105"/>
            <a:chOff x="2600837" y="2575346"/>
            <a:chExt cx="1111250" cy="713105"/>
          </a:xfrm>
        </p:grpSpPr>
        <p:sp>
          <p:nvSpPr>
            <p:cNvPr id="4" name="object 4"/>
            <p:cNvSpPr/>
            <p:nvPr/>
          </p:nvSpPr>
          <p:spPr>
            <a:xfrm>
              <a:off x="2787598" y="2747223"/>
              <a:ext cx="924560" cy="541020"/>
            </a:xfrm>
            <a:custGeom>
              <a:avLst/>
              <a:gdLst/>
              <a:ahLst/>
              <a:cxnLst/>
              <a:rect l="l" t="t" r="r" b="b"/>
              <a:pathLst>
                <a:path w="924560" h="541020">
                  <a:moveTo>
                    <a:pt x="540695" y="0"/>
                  </a:moveTo>
                  <a:lnTo>
                    <a:pt x="0" y="540723"/>
                  </a:lnTo>
                  <a:lnTo>
                    <a:pt x="767438" y="540723"/>
                  </a:lnTo>
                  <a:lnTo>
                    <a:pt x="924435" y="383724"/>
                  </a:lnTo>
                  <a:lnTo>
                    <a:pt x="54069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0837" y="2575346"/>
              <a:ext cx="758190" cy="713105"/>
            </a:xfrm>
            <a:custGeom>
              <a:avLst/>
              <a:gdLst/>
              <a:ahLst/>
              <a:cxnLst/>
              <a:rect l="l" t="t" r="r" b="b"/>
              <a:pathLst>
                <a:path w="758189" h="713104">
                  <a:moveTo>
                    <a:pt x="555580" y="0"/>
                  </a:moveTo>
                  <a:lnTo>
                    <a:pt x="0" y="556402"/>
                  </a:lnTo>
                  <a:lnTo>
                    <a:pt x="156815" y="712600"/>
                  </a:lnTo>
                  <a:lnTo>
                    <a:pt x="247504" y="712600"/>
                  </a:lnTo>
                  <a:lnTo>
                    <a:pt x="757845" y="202250"/>
                  </a:lnTo>
                  <a:lnTo>
                    <a:pt x="55558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5001" y="2205383"/>
            <a:ext cx="1845310" cy="1082675"/>
          </a:xfrm>
          <a:custGeom>
            <a:avLst/>
            <a:gdLst/>
            <a:ahLst/>
            <a:cxnLst/>
            <a:rect l="l" t="t" r="r" b="b"/>
            <a:pathLst>
              <a:path w="1845310" h="1082675">
                <a:moveTo>
                  <a:pt x="922842" y="0"/>
                </a:moveTo>
                <a:lnTo>
                  <a:pt x="0" y="922447"/>
                </a:lnTo>
                <a:lnTo>
                  <a:pt x="160181" y="1082563"/>
                </a:lnTo>
                <a:lnTo>
                  <a:pt x="1684849" y="1082563"/>
                </a:lnTo>
                <a:lnTo>
                  <a:pt x="1844893" y="922447"/>
                </a:lnTo>
                <a:lnTo>
                  <a:pt x="922842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" y="0"/>
            <a:ext cx="749300" cy="801370"/>
          </a:xfrm>
          <a:custGeom>
            <a:avLst/>
            <a:gdLst/>
            <a:ahLst/>
            <a:cxnLst/>
            <a:rect l="l" t="t" r="r" b="b"/>
            <a:pathLst>
              <a:path w="749300" h="801370">
                <a:moveTo>
                  <a:pt x="610284" y="0"/>
                </a:moveTo>
                <a:lnTo>
                  <a:pt x="0" y="0"/>
                </a:lnTo>
                <a:lnTo>
                  <a:pt x="0" y="714296"/>
                </a:lnTo>
                <a:lnTo>
                  <a:pt x="86618" y="800968"/>
                </a:lnTo>
                <a:lnTo>
                  <a:pt x="749176" y="138805"/>
                </a:lnTo>
                <a:lnTo>
                  <a:pt x="610284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7294" y="769820"/>
            <a:ext cx="3249563" cy="96116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spcBef>
                <a:spcPts val="535"/>
              </a:spcBef>
            </a:pPr>
            <a:r>
              <a:rPr sz="2900" b="1" spc="80" dirty="0"/>
              <a:t>YouTube </a:t>
            </a:r>
            <a:r>
              <a:rPr sz="2900" b="1" spc="-459" dirty="0"/>
              <a:t> </a:t>
            </a:r>
            <a:r>
              <a:rPr sz="2900" b="1" spc="190" dirty="0"/>
              <a:t>Comment</a:t>
            </a:r>
            <a:r>
              <a:rPr sz="2900" b="1" spc="65" dirty="0"/>
              <a:t> </a:t>
            </a:r>
            <a:r>
              <a:rPr sz="2900" b="1" spc="55" dirty="0"/>
              <a:t>Filter</a:t>
            </a:r>
            <a:endParaRPr sz="2900" b="1" dirty="0"/>
          </a:p>
        </p:txBody>
      </p:sp>
      <p:grpSp>
        <p:nvGrpSpPr>
          <p:cNvPr id="9" name="object 9"/>
          <p:cNvGrpSpPr/>
          <p:nvPr/>
        </p:nvGrpSpPr>
        <p:grpSpPr>
          <a:xfrm>
            <a:off x="2924293" y="0"/>
            <a:ext cx="2925445" cy="2998470"/>
            <a:chOff x="2924293" y="0"/>
            <a:chExt cx="2925445" cy="29984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293" y="1296567"/>
              <a:ext cx="1701777" cy="17017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136" y="0"/>
              <a:ext cx="2072975" cy="2367570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8D227C18-ECD1-4A78-8FBB-3380C5D897A5}"/>
              </a:ext>
            </a:extLst>
          </p:cNvPr>
          <p:cNvSpPr txBox="1"/>
          <p:nvPr/>
        </p:nvSpPr>
        <p:spPr>
          <a:xfrm>
            <a:off x="204389" y="2239103"/>
            <a:ext cx="2243455" cy="759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lang="en-US" sz="85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Team members: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Daria-Georgiana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Marian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Fabian-</a:t>
            </a:r>
            <a:r>
              <a:rPr lang="en-US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Ionu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ț </a:t>
            </a:r>
            <a:r>
              <a:rPr lang="en-US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Martin 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Otniel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-Daniel Matei 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Nicolae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Mogage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Noemi-Eveline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Molnár</a:t>
            </a: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0AF61F8-7E28-DDA4-573D-BBAB72B2AFB7}"/>
              </a:ext>
            </a:extLst>
          </p:cNvPr>
          <p:cNvSpPr txBox="1"/>
          <p:nvPr/>
        </p:nvSpPr>
        <p:spPr>
          <a:xfrm>
            <a:off x="1640838" y="2238895"/>
            <a:ext cx="2243455" cy="268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lang="ro-RO" sz="85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Mentor:</a:t>
            </a:r>
          </a:p>
          <a:p>
            <a:pPr marL="184150" marR="5080" indent="-171450">
              <a:lnSpc>
                <a:spcPct val="1016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ro-RO" sz="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Cristian </a:t>
            </a:r>
            <a:r>
              <a:rPr lang="ro-RO" sz="700" spc="-1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Bahnarel</a:t>
            </a:r>
            <a:endParaRPr lang="ro-RO" sz="700" spc="-10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769" y="0"/>
            <a:ext cx="1805305" cy="1833245"/>
            <a:chOff x="4041769" y="0"/>
            <a:chExt cx="1805305" cy="1833245"/>
          </a:xfrm>
        </p:grpSpPr>
        <p:sp>
          <p:nvSpPr>
            <p:cNvPr id="3" name="object 3"/>
            <p:cNvSpPr/>
            <p:nvPr/>
          </p:nvSpPr>
          <p:spPr>
            <a:xfrm>
              <a:off x="5234726" y="893420"/>
              <a:ext cx="612140" cy="939800"/>
            </a:xfrm>
            <a:custGeom>
              <a:avLst/>
              <a:gdLst/>
              <a:ahLst/>
              <a:cxnLst/>
              <a:rect l="l" t="t" r="r" b="b"/>
              <a:pathLst>
                <a:path w="612139" h="939800">
                  <a:moveTo>
                    <a:pt x="555985" y="0"/>
                  </a:moveTo>
                  <a:lnTo>
                    <a:pt x="0" y="555604"/>
                  </a:lnTo>
                  <a:lnTo>
                    <a:pt x="383987" y="939332"/>
                  </a:lnTo>
                  <a:lnTo>
                    <a:pt x="612022" y="711465"/>
                  </a:lnTo>
                  <a:lnTo>
                    <a:pt x="612022" y="55994"/>
                  </a:lnTo>
                  <a:lnTo>
                    <a:pt x="55598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1762" y="12"/>
              <a:ext cx="1805305" cy="1479550"/>
            </a:xfrm>
            <a:custGeom>
              <a:avLst/>
              <a:gdLst/>
              <a:ahLst/>
              <a:cxnLst/>
              <a:rect l="l" t="t" r="r" b="b"/>
              <a:pathLst>
                <a:path w="1805304" h="1479550">
                  <a:moveTo>
                    <a:pt x="1779358" y="923798"/>
                  </a:moveTo>
                  <a:lnTo>
                    <a:pt x="1577733" y="721537"/>
                  </a:lnTo>
                  <a:lnTo>
                    <a:pt x="1021753" y="1277137"/>
                  </a:lnTo>
                  <a:lnTo>
                    <a:pt x="1223352" y="1479397"/>
                  </a:lnTo>
                  <a:lnTo>
                    <a:pt x="1779358" y="923798"/>
                  </a:lnTo>
                  <a:close/>
                </a:path>
                <a:path w="1805304" h="1479550">
                  <a:moveTo>
                    <a:pt x="1804962" y="0"/>
                  </a:moveTo>
                  <a:lnTo>
                    <a:pt x="0" y="0"/>
                  </a:lnTo>
                  <a:lnTo>
                    <a:pt x="983132" y="983132"/>
                  </a:lnTo>
                  <a:lnTo>
                    <a:pt x="1804962" y="161290"/>
                  </a:lnTo>
                  <a:lnTo>
                    <a:pt x="1804962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815809" y="2133469"/>
            <a:ext cx="1031240" cy="1155065"/>
          </a:xfrm>
          <a:custGeom>
            <a:avLst/>
            <a:gdLst/>
            <a:ahLst/>
            <a:cxnLst/>
            <a:rect l="l" t="t" r="r" b="b"/>
            <a:pathLst>
              <a:path w="1031239" h="1155064">
                <a:moveTo>
                  <a:pt x="1030528" y="0"/>
                </a:moveTo>
                <a:lnTo>
                  <a:pt x="0" y="1030926"/>
                </a:lnTo>
                <a:lnTo>
                  <a:pt x="123599" y="1154477"/>
                </a:lnTo>
                <a:lnTo>
                  <a:pt x="1030936" y="1154477"/>
                </a:lnTo>
                <a:lnTo>
                  <a:pt x="1030936" y="408"/>
                </a:lnTo>
                <a:lnTo>
                  <a:pt x="1030528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10878" y="260676"/>
            <a:ext cx="2136140" cy="2820035"/>
            <a:chOff x="3710878" y="260676"/>
            <a:chExt cx="2136140" cy="2820035"/>
          </a:xfrm>
        </p:grpSpPr>
        <p:sp>
          <p:nvSpPr>
            <p:cNvPr id="7" name="object 7"/>
            <p:cNvSpPr/>
            <p:nvPr/>
          </p:nvSpPr>
          <p:spPr>
            <a:xfrm>
              <a:off x="5069921" y="260676"/>
              <a:ext cx="777240" cy="838835"/>
            </a:xfrm>
            <a:custGeom>
              <a:avLst/>
              <a:gdLst/>
              <a:ahLst/>
              <a:cxnLst/>
              <a:rect l="l" t="t" r="r" b="b"/>
              <a:pathLst>
                <a:path w="777239" h="838835">
                  <a:moveTo>
                    <a:pt x="776834" y="0"/>
                  </a:moveTo>
                  <a:lnTo>
                    <a:pt x="0" y="776847"/>
                  </a:lnTo>
                  <a:lnTo>
                    <a:pt x="62240" y="838295"/>
                  </a:lnTo>
                  <a:lnTo>
                    <a:pt x="776834" y="123688"/>
                  </a:lnTo>
                  <a:lnTo>
                    <a:pt x="77683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878" y="1043964"/>
              <a:ext cx="2036643" cy="20366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71462" y="312539"/>
            <a:ext cx="16510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90" dirty="0"/>
              <a:t>Introduction</a:t>
            </a:r>
            <a:endParaRPr sz="2150"/>
          </a:p>
        </p:txBody>
      </p:sp>
      <p:sp>
        <p:nvSpPr>
          <p:cNvPr id="15" name="object 15"/>
          <p:cNvSpPr txBox="1"/>
          <p:nvPr/>
        </p:nvSpPr>
        <p:spPr>
          <a:xfrm>
            <a:off x="1217960" y="875680"/>
            <a:ext cx="2724274" cy="129407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indent="182245" algn="ctr">
              <a:lnSpc>
                <a:spcPct val="100899"/>
              </a:lnSpc>
              <a:spcBef>
                <a:spcPts val="95"/>
              </a:spcBef>
            </a:pPr>
            <a:br>
              <a:rPr lang="en-US" sz="1000" dirty="0"/>
            </a:b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The YouTube Comment Filter automates video feedback analysis by categorizing the first </a:t>
            </a:r>
            <a:r>
              <a:rPr lang="en-US" sz="1000" dirty="0">
                <a:solidFill>
                  <a:srgbClr val="D1D5DB"/>
                </a:solidFill>
                <a:latin typeface="Söhne"/>
              </a:rPr>
              <a:t>x maximum comments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 as "Positive," "Negative," or "Neutral" using the </a:t>
            </a:r>
            <a:r>
              <a:rPr lang="en-US" sz="1000" dirty="0">
                <a:solidFill>
                  <a:srgbClr val="D1D5DB"/>
                </a:solidFill>
                <a:latin typeface="Söhne"/>
              </a:rPr>
              <a:t>OpenAI API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r>
              <a:rPr lang="en-US" sz="1000" dirty="0">
                <a:solidFill>
                  <a:srgbClr val="D1D5DB"/>
                </a:solidFill>
                <a:latin typeface="Söhne"/>
              </a:rPr>
              <a:t> </a:t>
            </a:r>
            <a:endParaRPr lang="ro-RO" sz="1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2700" marR="5080" indent="182245" algn="ctr">
              <a:lnSpc>
                <a:spcPct val="100899"/>
              </a:lnSpc>
              <a:spcBef>
                <a:spcPts val="95"/>
              </a:spcBef>
            </a:pPr>
            <a:endParaRPr lang="ro-RO" sz="1000" dirty="0">
              <a:solidFill>
                <a:srgbClr val="D1D5DB"/>
              </a:solidFill>
              <a:latin typeface="Söhne"/>
              <a:cs typeface="Lucida Sans Unicode"/>
            </a:endParaRPr>
          </a:p>
          <a:p>
            <a:pPr marL="12700" marR="5080" indent="182245" algn="ctr">
              <a:lnSpc>
                <a:spcPct val="100899"/>
              </a:lnSpc>
              <a:spcBef>
                <a:spcPts val="95"/>
              </a:spcBef>
            </a:pP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Results are compiled into an Excel </a:t>
            </a:r>
            <a:endParaRPr lang="ro-RO" sz="1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2700" marR="5080" indent="182245" algn="ctr">
              <a:lnSpc>
                <a:spcPct val="100899"/>
              </a:lnSpc>
              <a:spcBef>
                <a:spcPts val="95"/>
              </a:spcBef>
            </a:pP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report and sent to the user's email.</a:t>
            </a:r>
            <a:endParaRPr sz="95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5624" y="81815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512" y="219283"/>
            <a:ext cx="1235075" cy="3068955"/>
            <a:chOff x="1512" y="219283"/>
            <a:chExt cx="1235075" cy="3068955"/>
          </a:xfrm>
        </p:grpSpPr>
        <p:sp>
          <p:nvSpPr>
            <p:cNvPr id="18" name="object 18"/>
            <p:cNvSpPr/>
            <p:nvPr/>
          </p:nvSpPr>
          <p:spPr>
            <a:xfrm>
              <a:off x="1512" y="219283"/>
              <a:ext cx="936625" cy="1873250"/>
            </a:xfrm>
            <a:custGeom>
              <a:avLst/>
              <a:gdLst/>
              <a:ahLst/>
              <a:cxnLst/>
              <a:rect l="l" t="t" r="r" b="b"/>
              <a:pathLst>
                <a:path w="936625" h="1873250">
                  <a:moveTo>
                    <a:pt x="0" y="0"/>
                  </a:moveTo>
                  <a:lnTo>
                    <a:pt x="0" y="1873071"/>
                  </a:lnTo>
                  <a:lnTo>
                    <a:pt x="936546" y="936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2" y="1987070"/>
              <a:ext cx="1235075" cy="1301115"/>
            </a:xfrm>
            <a:custGeom>
              <a:avLst/>
              <a:gdLst/>
              <a:ahLst/>
              <a:cxnLst/>
              <a:rect l="l" t="t" r="r" b="b"/>
              <a:pathLst>
                <a:path w="1235075" h="1301114">
                  <a:moveTo>
                    <a:pt x="204454" y="0"/>
                  </a:moveTo>
                  <a:lnTo>
                    <a:pt x="0" y="204451"/>
                  </a:lnTo>
                  <a:lnTo>
                    <a:pt x="0" y="1300876"/>
                  </a:lnTo>
                  <a:lnTo>
                    <a:pt x="964623" y="1300876"/>
                  </a:lnTo>
                  <a:lnTo>
                    <a:pt x="1234976" y="1030520"/>
                  </a:lnTo>
                  <a:lnTo>
                    <a:pt x="20445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0"/>
            <a:ext cx="820419" cy="853440"/>
          </a:xfrm>
          <a:custGeom>
            <a:avLst/>
            <a:gdLst/>
            <a:ahLst/>
            <a:cxnLst/>
            <a:rect l="l" t="t" r="r" b="b"/>
            <a:pathLst>
              <a:path w="820419" h="853440">
                <a:moveTo>
                  <a:pt x="522571" y="0"/>
                </a:moveTo>
                <a:lnTo>
                  <a:pt x="6352" y="0"/>
                </a:lnTo>
                <a:lnTo>
                  <a:pt x="0" y="6352"/>
                </a:lnTo>
                <a:lnTo>
                  <a:pt x="0" y="588633"/>
                </a:lnTo>
                <a:lnTo>
                  <a:pt x="264461" y="853095"/>
                </a:lnTo>
                <a:lnTo>
                  <a:pt x="820067" y="297490"/>
                </a:lnTo>
                <a:lnTo>
                  <a:pt x="522571" y="0"/>
                </a:lnTo>
                <a:close/>
              </a:path>
            </a:pathLst>
          </a:custGeom>
          <a:solidFill>
            <a:srgbClr val="484C6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2413000" cy="3288029"/>
            <a:chOff x="1512" y="0"/>
            <a:chExt cx="2413000" cy="3288029"/>
          </a:xfrm>
        </p:grpSpPr>
        <p:sp>
          <p:nvSpPr>
            <p:cNvPr id="4" name="object 4"/>
            <p:cNvSpPr/>
            <p:nvPr/>
          </p:nvSpPr>
          <p:spPr>
            <a:xfrm>
              <a:off x="317647" y="2034374"/>
              <a:ext cx="2061210" cy="1254125"/>
            </a:xfrm>
            <a:custGeom>
              <a:avLst/>
              <a:gdLst/>
              <a:ahLst/>
              <a:cxnLst/>
              <a:rect l="l" t="t" r="r" b="b"/>
              <a:pathLst>
                <a:path w="2061210" h="1254125">
                  <a:moveTo>
                    <a:pt x="1030922" y="0"/>
                  </a:moveTo>
                  <a:lnTo>
                    <a:pt x="0" y="1030520"/>
                  </a:lnTo>
                  <a:lnTo>
                    <a:pt x="223138" y="1253572"/>
                  </a:lnTo>
                  <a:lnTo>
                    <a:pt x="1838088" y="1253572"/>
                  </a:lnTo>
                  <a:lnTo>
                    <a:pt x="2061054" y="1030520"/>
                  </a:lnTo>
                  <a:lnTo>
                    <a:pt x="1030922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" y="957239"/>
              <a:ext cx="1294765" cy="2061210"/>
            </a:xfrm>
            <a:custGeom>
              <a:avLst/>
              <a:gdLst/>
              <a:ahLst/>
              <a:cxnLst/>
              <a:rect l="l" t="t" r="r" b="b"/>
              <a:pathLst>
                <a:path w="1294765" h="2061210">
                  <a:moveTo>
                    <a:pt x="263949" y="0"/>
                  </a:moveTo>
                  <a:lnTo>
                    <a:pt x="0" y="264053"/>
                  </a:lnTo>
                  <a:lnTo>
                    <a:pt x="0" y="1797205"/>
                  </a:lnTo>
                  <a:lnTo>
                    <a:pt x="263949" y="2061054"/>
                  </a:lnTo>
                  <a:lnTo>
                    <a:pt x="1294482" y="1030925"/>
                  </a:lnTo>
                  <a:lnTo>
                    <a:pt x="263949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321" y="0"/>
              <a:ext cx="2036670" cy="19335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6568" y="363033"/>
            <a:ext cx="2818130" cy="490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550" spc="60" dirty="0"/>
              <a:t>Particularities, challenges and other important aspects</a:t>
            </a:r>
            <a:endParaRPr lang="en-US" sz="1550" dirty="0"/>
          </a:p>
        </p:txBody>
      </p:sp>
      <p:sp>
        <p:nvSpPr>
          <p:cNvPr id="11" name="object 11"/>
          <p:cNvSpPr txBox="1"/>
          <p:nvPr/>
        </p:nvSpPr>
        <p:spPr>
          <a:xfrm>
            <a:off x="2476865" y="1358505"/>
            <a:ext cx="3087833" cy="125867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algn="r">
              <a:buFont typeface="+mj-lt"/>
              <a:buAutoNum type="arabicPeriod"/>
            </a:pPr>
            <a:r>
              <a:rPr lang="en-US" sz="900" b="1" i="0" dirty="0">
                <a:solidFill>
                  <a:srgbClr val="D1D5DB"/>
                </a:solidFill>
                <a:effectLst/>
                <a:latin typeface="Söhne"/>
              </a:rPr>
              <a:t>Link Validation:</a:t>
            </a:r>
            <a:r>
              <a:rPr lang="en-US" sz="900" b="0" i="0" dirty="0">
                <a:solidFill>
                  <a:srgbClr val="D1D5DB"/>
                </a:solidFill>
                <a:effectLst/>
                <a:latin typeface="Söhne"/>
              </a:rPr>
              <a:t> The process involves checking the validity of entered links, leading to a brief delay.</a:t>
            </a:r>
            <a:endParaRPr lang="ro-RO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Font typeface="+mj-lt"/>
              <a:buAutoNum type="arabicPeriod"/>
            </a:pPr>
            <a:endParaRPr lang="en-US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Font typeface="+mj-lt"/>
              <a:buAutoNum type="arabicPeriod"/>
            </a:pPr>
            <a:r>
              <a:rPr lang="en-US" sz="900" b="1" i="0" dirty="0">
                <a:solidFill>
                  <a:srgbClr val="D1D5DB"/>
                </a:solidFill>
                <a:effectLst/>
                <a:latin typeface="Söhne"/>
              </a:rPr>
              <a:t>Comment Classification:</a:t>
            </a:r>
            <a:r>
              <a:rPr lang="en-US" sz="900" b="0" i="0" dirty="0">
                <a:solidFill>
                  <a:srgbClr val="D1D5DB"/>
                </a:solidFill>
                <a:effectLst/>
                <a:latin typeface="Söhne"/>
              </a:rPr>
              <a:t> Classifying </a:t>
            </a:r>
            <a:r>
              <a:rPr lang="en-US" sz="900" dirty="0">
                <a:solidFill>
                  <a:srgbClr val="D1D5DB"/>
                </a:solidFill>
                <a:latin typeface="Söhne"/>
              </a:rPr>
              <a:t>x comments</a:t>
            </a:r>
            <a:r>
              <a:rPr lang="en-US" sz="900" b="0" i="0" dirty="0">
                <a:solidFill>
                  <a:srgbClr val="D1D5DB"/>
                </a:solidFill>
                <a:effectLst/>
                <a:latin typeface="Söhne"/>
              </a:rPr>
              <a:t> can be time-consuming, prompting a limit of 3 links to optimize efficiency (business exception).</a:t>
            </a:r>
            <a:endParaRPr lang="ro-RO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Font typeface="+mj-lt"/>
              <a:buAutoNum type="arabicPeriod"/>
            </a:pPr>
            <a:endParaRPr lang="en-US" sz="9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r">
              <a:buFont typeface="+mj-lt"/>
              <a:buAutoNum type="arabicPeriod"/>
            </a:pPr>
            <a:r>
              <a:rPr lang="en-US" sz="900" b="1" i="0" dirty="0">
                <a:solidFill>
                  <a:srgbClr val="D1D5DB"/>
                </a:solidFill>
                <a:effectLst/>
                <a:latin typeface="Söhne"/>
              </a:rPr>
              <a:t>Email Sending:</a:t>
            </a:r>
            <a:r>
              <a:rPr lang="en-US" sz="900" b="0" i="0" dirty="0">
                <a:solidFill>
                  <a:srgbClr val="D1D5DB"/>
                </a:solidFill>
                <a:effectLst/>
                <a:latin typeface="Söhne"/>
              </a:rPr>
              <a:t> To prevent spam risks, a business exception restricts users to input only one email.</a:t>
            </a:r>
          </a:p>
        </p:txBody>
      </p:sp>
      <p:sp>
        <p:nvSpPr>
          <p:cNvPr id="12" name="object 12"/>
          <p:cNvSpPr/>
          <p:nvPr/>
        </p:nvSpPr>
        <p:spPr>
          <a:xfrm>
            <a:off x="2746578" y="877277"/>
            <a:ext cx="1141730" cy="30480"/>
          </a:xfrm>
          <a:custGeom>
            <a:avLst/>
            <a:gdLst/>
            <a:ahLst/>
            <a:cxnLst/>
            <a:rect l="l" t="t" r="r" b="b"/>
            <a:pathLst>
              <a:path w="1141729" h="30480">
                <a:moveTo>
                  <a:pt x="1141641" y="0"/>
                </a:moveTo>
                <a:lnTo>
                  <a:pt x="0" y="0"/>
                </a:lnTo>
                <a:lnTo>
                  <a:pt x="0" y="30454"/>
                </a:lnTo>
                <a:lnTo>
                  <a:pt x="1141641" y="30454"/>
                </a:lnTo>
                <a:lnTo>
                  <a:pt x="1141641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6172" y="0"/>
            <a:ext cx="1111250" cy="617220"/>
            <a:chOff x="3636172" y="0"/>
            <a:chExt cx="1111250" cy="617220"/>
          </a:xfrm>
        </p:grpSpPr>
        <p:sp>
          <p:nvSpPr>
            <p:cNvPr id="3" name="object 3"/>
            <p:cNvSpPr/>
            <p:nvPr/>
          </p:nvSpPr>
          <p:spPr>
            <a:xfrm>
              <a:off x="3807256" y="0"/>
              <a:ext cx="940435" cy="617220"/>
            </a:xfrm>
            <a:custGeom>
              <a:avLst/>
              <a:gdLst/>
              <a:ahLst/>
              <a:cxnLst/>
              <a:rect l="l" t="t" r="r" b="b"/>
              <a:pathLst>
                <a:path w="940435" h="617220">
                  <a:moveTo>
                    <a:pt x="878825" y="0"/>
                  </a:moveTo>
                  <a:lnTo>
                    <a:pt x="233037" y="0"/>
                  </a:lnTo>
                  <a:lnTo>
                    <a:pt x="0" y="233049"/>
                  </a:lnTo>
                  <a:lnTo>
                    <a:pt x="384505" y="616768"/>
                  </a:lnTo>
                  <a:lnTo>
                    <a:pt x="940112" y="61185"/>
                  </a:lnTo>
                  <a:lnTo>
                    <a:pt x="878825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6172" y="0"/>
              <a:ext cx="465455" cy="263525"/>
            </a:xfrm>
            <a:custGeom>
              <a:avLst/>
              <a:gdLst/>
              <a:ahLst/>
              <a:cxnLst/>
              <a:rect l="l" t="t" r="r" b="b"/>
              <a:pathLst>
                <a:path w="465454" h="263525">
                  <a:moveTo>
                    <a:pt x="464890" y="0"/>
                  </a:moveTo>
                  <a:lnTo>
                    <a:pt x="61173" y="0"/>
                  </a:lnTo>
                  <a:lnTo>
                    <a:pt x="0" y="61173"/>
                  </a:lnTo>
                  <a:lnTo>
                    <a:pt x="201472" y="263426"/>
                  </a:lnTo>
                  <a:lnTo>
                    <a:pt x="464890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2" y="0"/>
            <a:ext cx="2156460" cy="2384425"/>
            <a:chOff x="1512" y="0"/>
            <a:chExt cx="2156460" cy="2384425"/>
          </a:xfrm>
        </p:grpSpPr>
        <p:sp>
          <p:nvSpPr>
            <p:cNvPr id="6" name="object 6"/>
            <p:cNvSpPr/>
            <p:nvPr/>
          </p:nvSpPr>
          <p:spPr>
            <a:xfrm>
              <a:off x="1706462" y="0"/>
              <a:ext cx="451484" cy="389890"/>
            </a:xfrm>
            <a:custGeom>
              <a:avLst/>
              <a:gdLst/>
              <a:ahLst/>
              <a:cxnLst/>
              <a:rect l="l" t="t" r="r" b="b"/>
              <a:pathLst>
                <a:path w="451485" h="389890">
                  <a:moveTo>
                    <a:pt x="451374" y="0"/>
                  </a:moveTo>
                  <a:lnTo>
                    <a:pt x="327853" y="0"/>
                  </a:lnTo>
                  <a:lnTo>
                    <a:pt x="0" y="328147"/>
                  </a:lnTo>
                  <a:lnTo>
                    <a:pt x="61438" y="389582"/>
                  </a:lnTo>
                  <a:lnTo>
                    <a:pt x="45137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2592" y="193548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555997" y="0"/>
                  </a:moveTo>
                  <a:lnTo>
                    <a:pt x="0" y="555604"/>
                  </a:lnTo>
                  <a:lnTo>
                    <a:pt x="555997" y="1111209"/>
                  </a:lnTo>
                  <a:lnTo>
                    <a:pt x="1111197" y="555604"/>
                  </a:lnTo>
                  <a:lnTo>
                    <a:pt x="55599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" y="322993"/>
              <a:ext cx="1429385" cy="2061210"/>
            </a:xfrm>
            <a:custGeom>
              <a:avLst/>
              <a:gdLst/>
              <a:ahLst/>
              <a:cxnLst/>
              <a:rect l="l" t="t" r="r" b="b"/>
              <a:pathLst>
                <a:path w="1429385" h="2061210">
                  <a:moveTo>
                    <a:pt x="398644" y="0"/>
                  </a:moveTo>
                  <a:lnTo>
                    <a:pt x="0" y="398644"/>
                  </a:lnTo>
                  <a:lnTo>
                    <a:pt x="0" y="1662717"/>
                  </a:lnTo>
                  <a:lnTo>
                    <a:pt x="398644" y="2061054"/>
                  </a:lnTo>
                  <a:lnTo>
                    <a:pt x="1428774" y="1030924"/>
                  </a:lnTo>
                  <a:lnTo>
                    <a:pt x="398644" y="0"/>
                  </a:lnTo>
                  <a:close/>
                </a:path>
              </a:pathLst>
            </a:custGeom>
            <a:solidFill>
              <a:srgbClr val="6FB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83" y="0"/>
              <a:ext cx="1385570" cy="692785"/>
            </a:xfrm>
            <a:custGeom>
              <a:avLst/>
              <a:gdLst/>
              <a:ahLst/>
              <a:cxnLst/>
              <a:rect l="l" t="t" r="r" b="b"/>
              <a:pathLst>
                <a:path w="1385570" h="692785">
                  <a:moveTo>
                    <a:pt x="1385427" y="0"/>
                  </a:moveTo>
                  <a:lnTo>
                    <a:pt x="0" y="0"/>
                  </a:lnTo>
                  <a:lnTo>
                    <a:pt x="692710" y="692456"/>
                  </a:lnTo>
                  <a:lnTo>
                    <a:pt x="1385427" y="0"/>
                  </a:lnTo>
                  <a:close/>
                </a:path>
              </a:pathLst>
            </a:custGeom>
            <a:solidFill>
              <a:srgbClr val="484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 rotWithShape="1">
          <a:blip r:embed="rId2" cstate="print"/>
          <a:srcRect l="54340" b="9672"/>
          <a:stretch/>
        </p:blipFill>
        <p:spPr>
          <a:xfrm>
            <a:off x="4101627" y="100930"/>
            <a:ext cx="1621170" cy="174466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98903" y="624177"/>
            <a:ext cx="16306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345" dirty="0"/>
              <a:t>C</a:t>
            </a:r>
            <a:r>
              <a:rPr sz="2400" spc="130" dirty="0"/>
              <a:t>o</a:t>
            </a:r>
            <a:r>
              <a:rPr sz="2400" spc="100" dirty="0"/>
              <a:t>nclus</a:t>
            </a:r>
            <a:r>
              <a:rPr sz="2400" spc="105" dirty="0"/>
              <a:t>ion</a:t>
            </a:r>
            <a:endParaRPr sz="240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BCD11958-1563-050B-F50C-63E219AFB807}"/>
              </a:ext>
            </a:extLst>
          </p:cNvPr>
          <p:cNvSpPr/>
          <p:nvPr/>
        </p:nvSpPr>
        <p:spPr>
          <a:xfrm>
            <a:off x="3841750" y="1226837"/>
            <a:ext cx="609600" cy="878188"/>
          </a:xfrm>
          <a:prstGeom prst="rect">
            <a:avLst/>
          </a:prstGeom>
          <a:solidFill>
            <a:srgbClr val="2829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68C0F3A-B68C-CBD4-DCBD-DC5CD59C5C23}"/>
              </a:ext>
            </a:extLst>
          </p:cNvPr>
          <p:cNvSpPr/>
          <p:nvPr/>
        </p:nvSpPr>
        <p:spPr>
          <a:xfrm>
            <a:off x="2030494" y="1038819"/>
            <a:ext cx="1294130" cy="30480"/>
          </a:xfrm>
          <a:custGeom>
            <a:avLst/>
            <a:gdLst/>
            <a:ahLst/>
            <a:cxnLst/>
            <a:rect l="l" t="t" r="r" b="b"/>
            <a:pathLst>
              <a:path w="1294129" h="30480">
                <a:moveTo>
                  <a:pt x="1293863" y="0"/>
                </a:moveTo>
                <a:lnTo>
                  <a:pt x="0" y="0"/>
                </a:lnTo>
                <a:lnTo>
                  <a:pt x="0" y="30441"/>
                </a:lnTo>
                <a:lnTo>
                  <a:pt x="1293863" y="30441"/>
                </a:lnTo>
                <a:lnTo>
                  <a:pt x="1293863" y="0"/>
                </a:lnTo>
                <a:close/>
              </a:path>
            </a:pathLst>
          </a:custGeom>
          <a:solidFill>
            <a:srgbClr val="6F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90142" y="1092873"/>
            <a:ext cx="2729560" cy="1057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2600"/>
              </a:lnSpc>
              <a:spcBef>
                <a:spcPts val="90"/>
              </a:spcBef>
            </a:pPr>
            <a:br>
              <a:rPr lang="en-US" sz="1100" dirty="0"/>
            </a:b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In an increasingly automated world, our project could be regarded as a valuable tool for YouTube content developers, enabling them to efficiently analyze feedback and enhance their connection with their audience.</a:t>
            </a: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B0B3A47E91C4BBDBBBD0A0DB1924D" ma:contentTypeVersion="4" ma:contentTypeDescription="Create a new document." ma:contentTypeScope="" ma:versionID="c1370e88b934ba08eec0a717bfa18088">
  <xsd:schema xmlns:xsd="http://www.w3.org/2001/XMLSchema" xmlns:xs="http://www.w3.org/2001/XMLSchema" xmlns:p="http://schemas.microsoft.com/office/2006/metadata/properties" xmlns:ns2="1d83a2f9-6819-4a3c-bcff-ed9ef0e4d688" targetNamespace="http://schemas.microsoft.com/office/2006/metadata/properties" ma:root="true" ma:fieldsID="32b624a8521ae4f4a73b62bb98196f0b" ns2:_="">
    <xsd:import namespace="1d83a2f9-6819-4a3c-bcff-ed9ef0e4d6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3a2f9-6819-4a3c-bcff-ed9ef0e4d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A6990-DC83-48DC-84F5-770CE39FD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3a2f9-6819-4a3c-bcff-ed9ef0e4d6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83BD4-EF68-414C-88D5-8FE03D4C2F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171</Words>
  <Application>Microsoft Office PowerPoint</Application>
  <PresentationFormat>Particularizare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5" baseType="lpstr">
      <vt:lpstr>Office Theme</vt:lpstr>
      <vt:lpstr>YouTube  Comment Filter</vt:lpstr>
      <vt:lpstr>Introduction</vt:lpstr>
      <vt:lpstr>Particularities, challenges and other important aspects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 Comment Filter</dc:title>
  <cp:lastModifiedBy>Fabian-Ionuț Martin</cp:lastModifiedBy>
  <cp:revision>12</cp:revision>
  <dcterms:created xsi:type="dcterms:W3CDTF">2024-01-09T14:58:33Z</dcterms:created>
  <dcterms:modified xsi:type="dcterms:W3CDTF">2024-01-15T17:11:36Z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2024-01-09T00:00:00Z</vt:filetime>
  </property>
  <property fmtid="{D5CDD505-2E9C-101B-9397-08002B2CF9AE}" pid="3" name="LastSaved">
    <vt:filetime>2024-01-09T00:00:00Z</vt:filetime>
  </property>
</Properties>
</file>