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2"/>
  </p:notesMasterIdLst>
  <p:handoutMasterIdLst>
    <p:handoutMasterId r:id="rId13"/>
  </p:handoutMasterIdLst>
  <p:sldIdLst>
    <p:sldId id="257" r:id="rId2"/>
    <p:sldId id="258" r:id="rId3"/>
    <p:sldId id="259" r:id="rId4"/>
    <p:sldId id="261" r:id="rId5"/>
    <p:sldId id="262" r:id="rId6"/>
    <p:sldId id="263" r:id="rId7"/>
    <p:sldId id="264" r:id="rId8"/>
    <p:sldId id="265" r:id="rId9"/>
    <p:sldId id="267" r:id="rId10"/>
    <p:sldId id="268" r:id="rId11"/>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E6F8D38-63B6-4ACB-82FF-2B2DBA23A7ED}" type="datetime1">
              <a:rPr lang="ro-RO" smtClean="0"/>
              <a:t>27.05.2024</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C421010-5B13-48A7-B1FE-BFAB3CC2110B}" type="datetime1">
              <a:rPr lang="ro-RO" smtClean="0"/>
              <a:t>27.05.2024</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0" name="Dreptunghi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t>Click to edit Master title style</a:t>
            </a:r>
            <a:endParaRPr lang="en-US" dirty="0"/>
          </a:p>
        </p:txBody>
      </p:sp>
      <p:sp>
        <p:nvSpPr>
          <p:cNvPr id="3" name="Subtitlu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endParaRPr lang="en-US" dirty="0"/>
          </a:p>
        </p:txBody>
      </p:sp>
      <p:cxnSp>
        <p:nvCxnSpPr>
          <p:cNvPr id="9" name="Conector drep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ubstituent dată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E466E40-9FFF-45F7-B14A-0CFDBD9C1342}" type="datetime1">
              <a:rPr lang="ro-RO" smtClean="0"/>
              <a:t>27.05.2024</a:t>
            </a:fld>
            <a:endParaRPr lang="en-US" dirty="0"/>
          </a:p>
        </p:txBody>
      </p:sp>
      <p:sp>
        <p:nvSpPr>
          <p:cNvPr id="5" name="Substituent subsol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ubstituent număr diapozitiv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 dirty="0"/>
              <a:t>Faceți clic pentru a edita stilul de</a:t>
            </a:r>
            <a:r>
              <a:rPr lang="en-US" dirty="0"/>
              <a:t> </a:t>
            </a:r>
            <a:r>
              <a:rPr lang="ro" dirty="0"/>
              <a:t>titlu coordonator</a:t>
            </a:r>
            <a:endParaRPr lang="en-US" dirty="0"/>
          </a:p>
        </p:txBody>
      </p:sp>
      <p:sp>
        <p:nvSpPr>
          <p:cNvPr id="3" name="Substituent text vertical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Substituent dată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C9E583C-2495-4A3C-BE07-CB3A24518A29}" type="datetime1">
              <a:rPr lang="ro-RO" smtClean="0"/>
              <a:t>27.05.2024</a:t>
            </a:fld>
            <a:endParaRPr lang="en-US" dirty="0"/>
          </a:p>
        </p:txBody>
      </p:sp>
      <p:sp>
        <p:nvSpPr>
          <p:cNvPr id="8" name="Substituent subsol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ubstituent număr diapozitiv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9" name="Dreptunghi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vertical 1"/>
          <p:cNvSpPr>
            <a:spLocks noGrp="1"/>
          </p:cNvSpPr>
          <p:nvPr>
            <p:ph type="title" orient="vert"/>
          </p:nvPr>
        </p:nvSpPr>
        <p:spPr>
          <a:xfrm>
            <a:off x="8724900" y="412302"/>
            <a:ext cx="2628900" cy="5759898"/>
          </a:xfrm>
        </p:spPr>
        <p:txBody>
          <a:bodyPr vert="eaVert" rtlCol="0">
            <a:normAutofit/>
          </a:bodyPr>
          <a:lstStyle>
            <a:lvl1pPr>
              <a:defRPr sz="4400"/>
            </a:lvl1pPr>
          </a:lstStyle>
          <a:p>
            <a:pPr rtl="0"/>
            <a:r>
              <a:rPr lang="en-US"/>
              <a:t>Click to edit Master title style</a:t>
            </a:r>
            <a:endParaRPr lang="en-US" dirty="0"/>
          </a:p>
        </p:txBody>
      </p:sp>
      <p:sp>
        <p:nvSpPr>
          <p:cNvPr id="3" name="Substituent text vertical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Substituent dată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9DD3790B-C1E0-45A2-971C-F15ECDA2076A}" type="datetime1">
              <a:rPr lang="ro-RO" smtClean="0"/>
              <a:t>27.05.2024</a:t>
            </a:fld>
            <a:endParaRPr lang="en-US" dirty="0"/>
          </a:p>
        </p:txBody>
      </p:sp>
      <p:sp>
        <p:nvSpPr>
          <p:cNvPr id="8" name="Substituent subsol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ubstituent număr diapozitiv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lvl1pPr>
              <a:defRPr/>
            </a:lvl1pPr>
          </a:lstStyle>
          <a:p>
            <a:pPr rtl="0"/>
            <a:r>
              <a:rPr lang="ro" dirty="0"/>
              <a:t>Faceți clic pentru a edita stilul de titlu coordonator</a:t>
            </a:r>
            <a:endParaRPr lang="en-US" dirty="0"/>
          </a:p>
        </p:txBody>
      </p:sp>
      <p:sp>
        <p:nvSpPr>
          <p:cNvPr id="3" name="Substituent conținut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Substituent dată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A6CF7A8-AC5E-4832-97E1-FE9F0FC0565A}" type="datetime1">
              <a:rPr lang="ro-RO" smtClean="0"/>
              <a:t>27.05.2024</a:t>
            </a:fld>
            <a:endParaRPr lang="en-US" dirty="0"/>
          </a:p>
        </p:txBody>
      </p:sp>
      <p:sp>
        <p:nvSpPr>
          <p:cNvPr id="8" name="Substituent subsol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ubstituent număr diapozitiv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bg>
      <p:bgPr>
        <a:solidFill>
          <a:schemeClr val="bg1"/>
        </a:solidFill>
        <a:effectLst/>
      </p:bgPr>
    </p:bg>
    <p:spTree>
      <p:nvGrpSpPr>
        <p:cNvPr id="1" name=""/>
        <p:cNvGrpSpPr/>
        <p:nvPr/>
      </p:nvGrpSpPr>
      <p:grpSpPr>
        <a:xfrm>
          <a:off x="0" y="0"/>
          <a:ext cx="0" cy="0"/>
          <a:chOff x="0" y="0"/>
          <a:chExt cx="0" cy="0"/>
        </a:xfrm>
      </p:grpSpPr>
      <p:sp>
        <p:nvSpPr>
          <p:cNvPr id="10" name="Dreptunghi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t>Click to edit Master title style</a:t>
            </a:r>
            <a:endParaRPr lang="en-US" dirty="0"/>
          </a:p>
        </p:txBody>
      </p:sp>
      <p:sp>
        <p:nvSpPr>
          <p:cNvPr id="3" name="Substituent text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Conector drep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ubstituent dată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7295E563-9372-4EAB-9242-E54A9BA32C3B}" type="datetime1">
              <a:rPr lang="ro-RO" smtClean="0"/>
              <a:t>27.05.2024</a:t>
            </a:fld>
            <a:endParaRPr lang="en-US" dirty="0"/>
          </a:p>
        </p:txBody>
      </p:sp>
      <p:sp>
        <p:nvSpPr>
          <p:cNvPr id="8" name="Substituent subsol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ubstituent număr diapozitiv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u 7"/>
          <p:cNvSpPr>
            <a:spLocks noGrp="1"/>
          </p:cNvSpPr>
          <p:nvPr>
            <p:ph type="title" hasCustomPrompt="1"/>
          </p:nvPr>
        </p:nvSpPr>
        <p:spPr>
          <a:xfrm>
            <a:off x="1097280" y="286603"/>
            <a:ext cx="10058400" cy="1450757"/>
          </a:xfrm>
        </p:spPr>
        <p:txBody>
          <a:bodyPr rtlCol="0"/>
          <a:lstStyle/>
          <a:p>
            <a:pPr rtl="0"/>
            <a:r>
              <a:rPr lang="ro" dirty="0"/>
              <a:t>Faceți clic pentru a edita stilul de</a:t>
            </a:r>
            <a:r>
              <a:rPr lang="en-US" dirty="0"/>
              <a:t> </a:t>
            </a:r>
            <a:r>
              <a:rPr lang="ro" dirty="0"/>
              <a:t>titlu coordonator</a:t>
            </a:r>
            <a:endParaRPr lang="en-US" dirty="0"/>
          </a:p>
        </p:txBody>
      </p:sp>
      <p:sp>
        <p:nvSpPr>
          <p:cNvPr id="3" name="Substituent conținut 2"/>
          <p:cNvSpPr>
            <a:spLocks noGrp="1"/>
          </p:cNvSpPr>
          <p:nvPr>
            <p:ph sz="half" idx="1"/>
          </p:nvPr>
        </p:nvSpPr>
        <p:spPr>
          <a:xfrm>
            <a:off x="1097280" y="2120900"/>
            <a:ext cx="4639736" cy="374819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conținut 3"/>
          <p:cNvSpPr>
            <a:spLocks noGrp="1"/>
          </p:cNvSpPr>
          <p:nvPr>
            <p:ph sz="half" idx="2"/>
          </p:nvPr>
        </p:nvSpPr>
        <p:spPr>
          <a:xfrm>
            <a:off x="6515944" y="2120900"/>
            <a:ext cx="4639736" cy="374819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Substituent dată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17044073-C92A-4D4F-986B-9CDA6CEBE71F}" type="datetime1">
              <a:rPr lang="ro-RO" smtClean="0"/>
              <a:t>27.05.2024</a:t>
            </a:fld>
            <a:endParaRPr lang="en-US" dirty="0"/>
          </a:p>
        </p:txBody>
      </p:sp>
      <p:sp>
        <p:nvSpPr>
          <p:cNvPr id="9" name="Substituent subsol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ubstituent număr diapozitiv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u 9"/>
          <p:cNvSpPr>
            <a:spLocks noGrp="1"/>
          </p:cNvSpPr>
          <p:nvPr>
            <p:ph type="title"/>
          </p:nvPr>
        </p:nvSpPr>
        <p:spPr>
          <a:xfrm>
            <a:off x="1097280" y="286603"/>
            <a:ext cx="10058400" cy="1450757"/>
          </a:xfrm>
        </p:spPr>
        <p:txBody>
          <a:bodyPr rtlCol="0"/>
          <a:lstStyle/>
          <a:p>
            <a:pPr rtl="0"/>
            <a:r>
              <a:rPr lang="en-US"/>
              <a:t>Click to edit Master title style</a:t>
            </a:r>
            <a:endParaRPr lang="en-US" dirty="0"/>
          </a:p>
        </p:txBody>
      </p:sp>
      <p:sp>
        <p:nvSpPr>
          <p:cNvPr id="3" name="Substituent text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Substituent conținut 3"/>
          <p:cNvSpPr>
            <a:spLocks noGrp="1"/>
          </p:cNvSpPr>
          <p:nvPr>
            <p:ph sz="half" idx="2"/>
          </p:nvPr>
        </p:nvSpPr>
        <p:spPr>
          <a:xfrm>
            <a:off x="1097280" y="2958274"/>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Substituent text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Substituent conținut 5"/>
          <p:cNvSpPr>
            <a:spLocks noGrp="1"/>
          </p:cNvSpPr>
          <p:nvPr>
            <p:ph sz="quarter" idx="4"/>
          </p:nvPr>
        </p:nvSpPr>
        <p:spPr>
          <a:xfrm>
            <a:off x="6515944" y="2958273"/>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2" name="Substituent dată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21E94CF3-4F5A-4D84-A229-D0D4A790B591}" type="datetime1">
              <a:rPr lang="ro-RO" smtClean="0"/>
              <a:t>27.05.2024</a:t>
            </a:fld>
            <a:endParaRPr lang="en-US" dirty="0"/>
          </a:p>
        </p:txBody>
      </p:sp>
      <p:sp>
        <p:nvSpPr>
          <p:cNvPr id="11" name="Substituent subsol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ubstituent număr diapozitiv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 dirty="0"/>
              <a:t>Faceți clic pentru a edita stilul de</a:t>
            </a:r>
            <a:r>
              <a:rPr lang="en-US" dirty="0"/>
              <a:t> </a:t>
            </a:r>
            <a:r>
              <a:rPr lang="ro" dirty="0"/>
              <a:t>titlu coordonator</a:t>
            </a:r>
            <a:endParaRPr lang="en-US" dirty="0"/>
          </a:p>
        </p:txBody>
      </p:sp>
      <p:sp>
        <p:nvSpPr>
          <p:cNvPr id="6" name="Substituent dată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626BFB8-4795-422A-869A-271619A96EEE}" type="datetime1">
              <a:rPr lang="ro-RO" smtClean="0"/>
              <a:t>27.05.2024</a:t>
            </a:fld>
            <a:endParaRPr lang="en-US" dirty="0"/>
          </a:p>
        </p:txBody>
      </p:sp>
      <p:sp>
        <p:nvSpPr>
          <p:cNvPr id="7" name="Substituent subsol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ubstituent număr diapozitiv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10" name="Dreptunghi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ubstituent dată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770A770-6EAB-4DD2-8F40-9636062867BB}" type="datetime1">
              <a:rPr lang="ro-RO" smtClean="0"/>
              <a:t>27.05.2024</a:t>
            </a:fld>
            <a:endParaRPr lang="en-US" dirty="0"/>
          </a:p>
        </p:txBody>
      </p:sp>
      <p:sp>
        <p:nvSpPr>
          <p:cNvPr id="3" name="Substituent subsol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ubstituent număr diapozitiv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sp>
        <p:nvSpPr>
          <p:cNvPr id="8" name="Dreptunghi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u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endParaRPr lang="en-US" dirty="0"/>
          </a:p>
        </p:txBody>
      </p:sp>
      <p:sp>
        <p:nvSpPr>
          <p:cNvPr id="3" name="Substituent conținut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text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Substituent dată 4"/>
          <p:cNvSpPr>
            <a:spLocks noGrp="1"/>
          </p:cNvSpPr>
          <p:nvPr>
            <p:ph type="dt" sz="half" idx="10"/>
          </p:nvPr>
        </p:nvSpPr>
        <p:spPr>
          <a:xfrm>
            <a:off x="643464" y="6446520"/>
            <a:ext cx="3517568" cy="365125"/>
          </a:xfrm>
        </p:spPr>
        <p:txBody>
          <a:bodyPr rtlCol="0"/>
          <a:lstStyle>
            <a:lvl1pPr algn="l">
              <a:defRPr/>
            </a:lvl1pPr>
          </a:lstStyle>
          <a:p>
            <a:pPr rtl="0"/>
            <a:fld id="{D650A103-45A2-42BD-8179-A60CCD7FDA29}" type="datetime1">
              <a:rPr lang="ro-RO" smtClean="0"/>
              <a:t>27.05.2024</a:t>
            </a:fld>
            <a:endParaRPr lang="en-US" dirty="0"/>
          </a:p>
        </p:txBody>
      </p:sp>
      <p:sp>
        <p:nvSpPr>
          <p:cNvPr id="6" name="Substituent subsol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ubstituent număr diapozitiv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Dreptunghi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stituent i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2" name="Titlu 1"/>
          <p:cNvSpPr>
            <a:spLocks noGrp="1"/>
          </p:cNvSpPr>
          <p:nvPr>
            <p:ph type="title"/>
          </p:nvPr>
        </p:nvSpPr>
        <p:spPr>
          <a:xfrm>
            <a:off x="1097279" y="4799362"/>
            <a:ext cx="10113645" cy="743682"/>
          </a:xfrm>
        </p:spPr>
        <p:txBody>
          <a:bodyPr tIns="0" bIns="0" rtlCol="0" anchor="b">
            <a:noAutofit/>
          </a:bodyPr>
          <a:lstStyle>
            <a:lvl1pPr>
              <a:defRPr sz="3200" b="0">
                <a:solidFill>
                  <a:srgbClr val="FFFFFF"/>
                </a:solidFill>
              </a:defRPr>
            </a:lvl1pPr>
          </a:lstStyle>
          <a:p>
            <a:pPr rtl="0"/>
            <a:r>
              <a:rPr lang="en-US"/>
              <a:t>Click to edit Master title style</a:t>
            </a:r>
            <a:endParaRPr lang="en-US" dirty="0"/>
          </a:p>
        </p:txBody>
      </p:sp>
      <p:sp>
        <p:nvSpPr>
          <p:cNvPr id="4" name="Substituent text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Substituent dată 4"/>
          <p:cNvSpPr>
            <a:spLocks noGrp="1"/>
          </p:cNvSpPr>
          <p:nvPr>
            <p:ph type="dt" sz="half" idx="10"/>
          </p:nvPr>
        </p:nvSpPr>
        <p:spPr/>
        <p:txBody>
          <a:bodyPr rtlCol="0"/>
          <a:lstStyle>
            <a:lvl1pPr>
              <a:defRPr/>
            </a:lvl1pPr>
          </a:lstStyle>
          <a:p>
            <a:pPr rtl="0"/>
            <a:fld id="{71F60373-5127-44FB-BC34-C86DA015266A}" type="datetime1">
              <a:rPr lang="ro-RO" smtClean="0"/>
              <a:t>27.05.2024</a:t>
            </a:fld>
            <a:endParaRPr lang="en-US" dirty="0"/>
          </a:p>
        </p:txBody>
      </p:sp>
      <p:sp>
        <p:nvSpPr>
          <p:cNvPr id="6" name="Substituent subsol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ubstituent număr diapozitiv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reptunghi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ubstituent titlu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ro" dirty="0"/>
              <a:t>Faceți clic pentru a edita stilul de titlu coordonator</a:t>
            </a:r>
            <a:endParaRPr lang="en-US" dirty="0"/>
          </a:p>
        </p:txBody>
      </p:sp>
      <p:sp>
        <p:nvSpPr>
          <p:cNvPr id="3" name="Substituent tex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ro"/>
              <a:t>Faceți clic pentru a edita stilurile de text coordonator</a:t>
            </a:r>
          </a:p>
          <a:p>
            <a:pPr lvl="1" rtl="0"/>
            <a:r>
              <a:rPr lang="ro"/>
              <a:t>Al doilea nivel</a:t>
            </a:r>
          </a:p>
          <a:p>
            <a:pPr lvl="2" rtl="0"/>
            <a:r>
              <a:rPr lang="ro"/>
              <a:t>Al treilea nivel</a:t>
            </a:r>
          </a:p>
          <a:p>
            <a:pPr lvl="3" rtl="0"/>
            <a:r>
              <a:rPr lang="ro"/>
              <a:t>Al patrulea nivel</a:t>
            </a:r>
          </a:p>
          <a:p>
            <a:pPr lvl="4" rtl="0"/>
            <a:r>
              <a:rPr lang="ro"/>
              <a:t>Al cincilea nivel</a:t>
            </a:r>
            <a:endParaRPr lang="en-US" dirty="0"/>
          </a:p>
        </p:txBody>
      </p:sp>
      <p:sp>
        <p:nvSpPr>
          <p:cNvPr id="4" name="Substituent dată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7016D0B4-A224-40F7-AD04-9D490C2EC635}" type="datetime1">
              <a:rPr lang="ro-RO" smtClean="0"/>
              <a:t>27.05.2024</a:t>
            </a:fld>
            <a:endParaRPr lang="en-US" dirty="0"/>
          </a:p>
        </p:txBody>
      </p:sp>
      <p:sp>
        <p:nvSpPr>
          <p:cNvPr id="5" name="Substituent subsol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ubstituent număr diapozitiv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Conector drep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Dreptunghi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Autofit/>
          </a:bodyPr>
          <a:lstStyle/>
          <a:p>
            <a:pPr algn="ctr" rtl="0"/>
            <a:r>
              <a:rPr lang="ro-RO" sz="4800" dirty="0"/>
              <a:t>Dezvoltarea algoritmilor randomizați prin Test-</a:t>
            </a:r>
            <a:r>
              <a:rPr lang="ro-RO" sz="4800" dirty="0" err="1"/>
              <a:t>Driven</a:t>
            </a:r>
            <a:r>
              <a:rPr lang="ro-RO" sz="4800" dirty="0"/>
              <a:t> </a:t>
            </a:r>
            <a:r>
              <a:rPr lang="ro-RO" sz="4800" dirty="0" err="1"/>
              <a:t>Development</a:t>
            </a:r>
            <a:r>
              <a:rPr lang="ro-RO" sz="4800" dirty="0"/>
              <a:t> (TDD)</a:t>
            </a:r>
            <a:endParaRPr lang="ro" sz="4800" dirty="0"/>
          </a:p>
        </p:txBody>
      </p:sp>
      <p:sp>
        <p:nvSpPr>
          <p:cNvPr id="3" name="Subtitlu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799077"/>
          </a:xfrm>
        </p:spPr>
        <p:txBody>
          <a:bodyPr rtlCol="0">
            <a:normAutofit fontScale="55000" lnSpcReduction="20000"/>
          </a:bodyPr>
          <a:lstStyle/>
          <a:p>
            <a:pPr rtl="0"/>
            <a:r>
              <a:rPr lang="en-US" sz="2400" dirty="0" err="1">
                <a:solidFill>
                  <a:schemeClr val="tx1">
                    <a:lumMod val="85000"/>
                    <a:lumOff val="15000"/>
                  </a:schemeClr>
                </a:solidFill>
              </a:rPr>
              <a:t>Grupa</a:t>
            </a:r>
            <a:r>
              <a:rPr lang="en-US" sz="2400" dirty="0">
                <a:solidFill>
                  <a:schemeClr val="tx1">
                    <a:lumMod val="85000"/>
                    <a:lumOff val="15000"/>
                  </a:schemeClr>
                </a:solidFill>
              </a:rPr>
              <a:t> 341</a:t>
            </a:r>
          </a:p>
          <a:p>
            <a:pPr marL="342900" indent="-342900" rtl="0">
              <a:lnSpc>
                <a:spcPct val="120000"/>
              </a:lnSpc>
              <a:buFont typeface="Arial" panose="020B0604020202020204" pitchFamily="34" charset="0"/>
              <a:buChar char="•"/>
            </a:pPr>
            <a:r>
              <a:rPr lang="en-US" dirty="0">
                <a:solidFill>
                  <a:schemeClr val="tx1">
                    <a:lumMod val="85000"/>
                    <a:lumOff val="15000"/>
                  </a:schemeClr>
                </a:solidFill>
              </a:rPr>
              <a:t>Filimon Ioana-Andreea</a:t>
            </a:r>
          </a:p>
          <a:p>
            <a:pPr marL="342900" indent="-342900" rtl="0">
              <a:lnSpc>
                <a:spcPct val="120000"/>
              </a:lnSpc>
              <a:buFont typeface="Arial" panose="020B0604020202020204" pitchFamily="34" charset="0"/>
              <a:buChar char="•"/>
            </a:pPr>
            <a:r>
              <a:rPr lang="en-US" sz="2400" dirty="0" err="1">
                <a:solidFill>
                  <a:schemeClr val="tx1">
                    <a:lumMod val="85000"/>
                    <a:lumOff val="15000"/>
                  </a:schemeClr>
                </a:solidFill>
              </a:rPr>
              <a:t>Mechie</a:t>
            </a:r>
            <a:r>
              <a:rPr lang="en-US" sz="2400" dirty="0">
                <a:solidFill>
                  <a:schemeClr val="tx1">
                    <a:lumMod val="85000"/>
                    <a:lumOff val="15000"/>
                  </a:schemeClr>
                </a:solidFill>
              </a:rPr>
              <a:t> Daria-Elena</a:t>
            </a:r>
          </a:p>
          <a:p>
            <a:pPr marL="342900" indent="-342900" rtl="0">
              <a:lnSpc>
                <a:spcPct val="120000"/>
              </a:lnSpc>
              <a:buFont typeface="Arial" panose="020B0604020202020204" pitchFamily="34" charset="0"/>
              <a:buChar char="•"/>
            </a:pPr>
            <a:r>
              <a:rPr lang="en-US" dirty="0">
                <a:solidFill>
                  <a:schemeClr val="tx1">
                    <a:lumMod val="85000"/>
                    <a:lumOff val="15000"/>
                  </a:schemeClr>
                </a:solidFill>
              </a:rPr>
              <a:t>Popescu Mihaela</a:t>
            </a:r>
          </a:p>
          <a:p>
            <a:pPr marL="342900" indent="-342900" rtl="0">
              <a:lnSpc>
                <a:spcPct val="120000"/>
              </a:lnSpc>
              <a:buFont typeface="Arial" panose="020B0604020202020204" pitchFamily="34" charset="0"/>
              <a:buChar char="•"/>
            </a:pPr>
            <a:r>
              <a:rPr lang="en-US" sz="2400" dirty="0">
                <a:solidFill>
                  <a:schemeClr val="tx1">
                    <a:lumMod val="85000"/>
                    <a:lumOff val="15000"/>
                  </a:schemeClr>
                </a:solidFill>
              </a:rPr>
              <a:t>Rada Paul</a:t>
            </a:r>
            <a:endParaRPr lang="ro" sz="2400" dirty="0">
              <a:solidFill>
                <a:schemeClr val="tx1">
                  <a:lumMod val="85000"/>
                  <a:lumOff val="15000"/>
                </a:schemeClr>
              </a:solidFill>
            </a:endParaRPr>
          </a:p>
        </p:txBody>
      </p:sp>
      <p:pic>
        <p:nvPicPr>
          <p:cNvPr id="5" name="Imagine 4" descr="O imagine care conține clădire, așezat, bancă, lateral&#10;&#10;Descriere generată automa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ector drep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704288"/>
          </a:xfrm>
        </p:spPr>
        <p:txBody>
          <a:bodyPr rtlCol="0" anchor="ctr">
            <a:noAutofit/>
          </a:bodyPr>
          <a:lstStyle/>
          <a:p>
            <a:pPr lvl="0" algn="just" rtl="0"/>
            <a:br>
              <a:rPr lang="ro-RO" sz="2000" dirty="0">
                <a:solidFill>
                  <a:srgbClr val="FFFFFF"/>
                </a:solidFill>
              </a:rPr>
            </a:br>
            <a:r>
              <a:rPr lang="ro-RO" sz="2000" dirty="0">
                <a:solidFill>
                  <a:srgbClr val="FFFFFF"/>
                </a:solidFill>
              </a:rPr>
              <a:t>	</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a:solidFill>
                  <a:srgbClr val="ECECEC"/>
                </a:solidFill>
                <a:effectLst/>
                <a:highlight>
                  <a:srgbClr val="212121"/>
                </a:highlight>
                <a:latin typeface="ui-sans-serif"/>
              </a:rPr>
              <a:t>Schema </a:t>
            </a:r>
            <a:r>
              <a:rPr lang="ro-RO" i="0" dirty="0" err="1">
                <a:solidFill>
                  <a:srgbClr val="ECECEC"/>
                </a:solidFill>
                <a:effectLst/>
                <a:highlight>
                  <a:srgbClr val="212121"/>
                </a:highlight>
                <a:latin typeface="ui-sans-serif"/>
              </a:rPr>
              <a:t>tdd</a:t>
            </a:r>
            <a:endParaRPr lang="ro" dirty="0">
              <a:solidFill>
                <a:srgbClr val="FFFFFF"/>
              </a:solidFill>
            </a:endParaRPr>
          </a:p>
        </p:txBody>
      </p:sp>
      <p:pic>
        <p:nvPicPr>
          <p:cNvPr id="5" name="Picture 4">
            <a:extLst>
              <a:ext uri="{FF2B5EF4-FFF2-40B4-BE49-F238E27FC236}">
                <a16:creationId xmlns:a16="http://schemas.microsoft.com/office/drawing/2014/main" id="{D6C175D8-830F-AEF3-82F1-111393C78303}"/>
              </a:ext>
            </a:extLst>
          </p:cNvPr>
          <p:cNvPicPr>
            <a:picLocks noChangeAspect="1"/>
          </p:cNvPicPr>
          <p:nvPr/>
        </p:nvPicPr>
        <p:blipFill>
          <a:blip r:embed="rId2"/>
          <a:stretch>
            <a:fillRect/>
          </a:stretch>
        </p:blipFill>
        <p:spPr>
          <a:xfrm>
            <a:off x="1742211" y="480048"/>
            <a:ext cx="8707543" cy="4228072"/>
          </a:xfrm>
          <a:prstGeom prst="rect">
            <a:avLst/>
          </a:prstGeom>
        </p:spPr>
      </p:pic>
    </p:spTree>
    <p:extLst>
      <p:ext uri="{BB962C8B-B14F-4D97-AF65-F5344CB8AC3E}">
        <p14:creationId xmlns:p14="http://schemas.microsoft.com/office/powerpoint/2010/main" val="307846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Autofit/>
          </a:bodyPr>
          <a:lstStyle/>
          <a:p>
            <a:pPr lvl="0" algn="just" rtl="0"/>
            <a:r>
              <a:rPr lang="en-US" sz="2800" i="1" dirty="0">
                <a:solidFill>
                  <a:srgbClr val="FFFFFF"/>
                </a:solidFill>
              </a:rPr>
              <a:t>	</a:t>
            </a:r>
            <a:r>
              <a:rPr lang="ro-RO" sz="2800" b="1" i="1" dirty="0">
                <a:solidFill>
                  <a:srgbClr val="FFFFFF"/>
                </a:solidFill>
              </a:rPr>
              <a:t>Test </a:t>
            </a:r>
            <a:r>
              <a:rPr lang="ro-RO" sz="2800" b="1" i="1" dirty="0" err="1">
                <a:solidFill>
                  <a:srgbClr val="FFFFFF"/>
                </a:solidFill>
              </a:rPr>
              <a:t>Driven</a:t>
            </a:r>
            <a:r>
              <a:rPr lang="ro-RO" sz="2800" b="1" i="1" dirty="0">
                <a:solidFill>
                  <a:srgbClr val="FFFFFF"/>
                </a:solidFill>
              </a:rPr>
              <a:t> </a:t>
            </a:r>
            <a:r>
              <a:rPr lang="ro-RO" sz="2800" b="1" i="1" dirty="0" err="1">
                <a:solidFill>
                  <a:srgbClr val="FFFFFF"/>
                </a:solidFill>
              </a:rPr>
              <a:t>Development</a:t>
            </a:r>
            <a:r>
              <a:rPr lang="ro-RO" sz="2800" b="1" i="1" dirty="0">
                <a:solidFill>
                  <a:srgbClr val="FFFFFF"/>
                </a:solidFill>
              </a:rPr>
              <a:t> (TDD) </a:t>
            </a:r>
            <a:r>
              <a:rPr lang="ro-RO" sz="2800" i="1" dirty="0">
                <a:solidFill>
                  <a:srgbClr val="FFFFFF"/>
                </a:solidFill>
              </a:rPr>
              <a:t>este o tehnică de dezvoltare software în care testele sunt scrise înaintea codului, în cicluri scurte și incrementale. Aceasta implică crearea inițială a unui test care eșuează, urmată de implementarea unei părți de cod pentru a satisface testul, și apoi </a:t>
            </a:r>
            <a:r>
              <a:rPr lang="ro-RO" sz="2800" i="1" dirty="0" err="1">
                <a:solidFill>
                  <a:srgbClr val="FFFFFF"/>
                </a:solidFill>
              </a:rPr>
              <a:t>refactorizarea</a:t>
            </a:r>
            <a:r>
              <a:rPr lang="ro-RO" sz="2800" i="1" dirty="0">
                <a:solidFill>
                  <a:srgbClr val="FFFFFF"/>
                </a:solidFill>
              </a:rPr>
              <a:t> codului pentru a îmbunătăți structura și arhitectura soluției. Algoritmii </a:t>
            </a:r>
            <a:r>
              <a:rPr lang="ro-RO" sz="2800" i="1" dirty="0" err="1">
                <a:solidFill>
                  <a:srgbClr val="FFFFFF"/>
                </a:solidFill>
              </a:rPr>
              <a:t>deterministi</a:t>
            </a:r>
            <a:r>
              <a:rPr lang="ro-RO" sz="2800" i="1" dirty="0">
                <a:solidFill>
                  <a:srgbClr val="FFFFFF"/>
                </a:solidFill>
              </a:rPr>
              <a:t> sunt ideali pentru TDD deoarece produc întotdeauna același rezultat pentru aceleași intrări, facilitând astfel testarea și validarea.</a:t>
            </a:r>
            <a:endParaRPr lang="ro" sz="2800" i="1"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en-US" dirty="0" err="1">
                <a:solidFill>
                  <a:srgbClr val="FFFFFF"/>
                </a:solidFill>
              </a:rPr>
              <a:t>Introducere</a:t>
            </a:r>
            <a:r>
              <a:rPr lang="en-US" dirty="0">
                <a:solidFill>
                  <a:srgbClr val="FFFFFF"/>
                </a:solidFill>
              </a:rPr>
              <a:t> in </a:t>
            </a:r>
            <a:r>
              <a:rPr lang="en-US" dirty="0" err="1">
                <a:solidFill>
                  <a:srgbClr val="FFFFFF"/>
                </a:solidFill>
              </a:rPr>
              <a:t>tdd</a:t>
            </a:r>
            <a:r>
              <a:rPr lang="en-US" dirty="0">
                <a:solidFill>
                  <a:srgbClr val="FFFFFF"/>
                </a:solidFill>
              </a:rPr>
              <a:t> </a:t>
            </a:r>
            <a:r>
              <a:rPr lang="en-US" dirty="0" err="1">
                <a:solidFill>
                  <a:srgbClr val="FFFFFF"/>
                </a:solidFill>
              </a:rPr>
              <a:t>si</a:t>
            </a:r>
            <a:r>
              <a:rPr lang="en-US" dirty="0">
                <a:solidFill>
                  <a:srgbClr val="FFFFFF"/>
                </a:solidFill>
              </a:rPr>
              <a:t> </a:t>
            </a:r>
            <a:r>
              <a:rPr lang="en-US" dirty="0" err="1">
                <a:solidFill>
                  <a:srgbClr val="FFFFFF"/>
                </a:solidFill>
              </a:rPr>
              <a:t>algoritmi</a:t>
            </a:r>
            <a:r>
              <a:rPr lang="en-US" dirty="0">
                <a:solidFill>
                  <a:srgbClr val="FFFFFF"/>
                </a:solidFill>
              </a:rPr>
              <a:t> </a:t>
            </a:r>
            <a:r>
              <a:rPr lang="en-US" dirty="0" err="1">
                <a:solidFill>
                  <a:srgbClr val="FFFFFF"/>
                </a:solidFill>
              </a:rPr>
              <a:t>deterministi</a:t>
            </a:r>
            <a:endParaRPr lang="ro"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Autofit/>
          </a:bodyPr>
          <a:lstStyle/>
          <a:p>
            <a:pPr lvl="0" algn="just" rtl="0"/>
            <a:r>
              <a:rPr lang="en-US" sz="2000" dirty="0">
                <a:solidFill>
                  <a:srgbClr val="FFFFFF"/>
                </a:solidFill>
              </a:rPr>
              <a:t>	</a:t>
            </a:r>
            <a:r>
              <a:rPr lang="ro-RO" sz="2400" dirty="0">
                <a:solidFill>
                  <a:srgbClr val="FFFFFF"/>
                </a:solidFill>
              </a:rPr>
              <a:t>Algoritmii randomizați, pe de altă parte, utilizează decizii aleatorii în timpul execuției, ceea ce duce la rezultate diferite pentru aceleași intrări. Aceștia sunt adesea folosiți pentru a rezolva probleme cu multiple soluții corecte sau acceptabile, cum ar fi problemele de aproximare complexă. Testarea acestor algoritmi prezintă provocări semnificative deoarece rezultatele pot varia la fiecare execuție, complicând validarea. Simularea deciziilor aleatorii devine impracticabilă atunci când funcțiile aleatorii sunt apelate de multe ori sau într-un mod variabil. Obținerea unui rezultat corect într-un test nu garantează același rezultat în execuțiile ulterioare, iar repetarea unui test eșuat anterior cu aceleași decizii aleatorii devine dificilă fără posibilitatea de a reproduce exact aceleași condiții.</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it-IT" i="0" dirty="0">
                <a:solidFill>
                  <a:srgbClr val="ECECEC"/>
                </a:solidFill>
                <a:effectLst/>
                <a:highlight>
                  <a:srgbClr val="212121"/>
                </a:highlight>
                <a:latin typeface="ui-sans-serif"/>
              </a:rPr>
              <a:t>Provocări în Testarea Algoritmilor Randomizați</a:t>
            </a:r>
            <a:endParaRPr lang="ro" dirty="0">
              <a:solidFill>
                <a:srgbClr val="FFFFFF"/>
              </a:solidFill>
            </a:endParaRPr>
          </a:p>
        </p:txBody>
      </p:sp>
    </p:spTree>
    <p:extLst>
      <p:ext uri="{BB962C8B-B14F-4D97-AF65-F5344CB8AC3E}">
        <p14:creationId xmlns:p14="http://schemas.microsoft.com/office/powerpoint/2010/main" val="2726020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Autofit/>
          </a:bodyPr>
          <a:lstStyle/>
          <a:p>
            <a:pPr lvl="0" algn="just" rtl="0"/>
            <a:r>
              <a:rPr lang="en-US" sz="2000" dirty="0">
                <a:solidFill>
                  <a:srgbClr val="FFFFFF"/>
                </a:solidFill>
              </a:rPr>
              <a:t>TDD </a:t>
            </a:r>
            <a:r>
              <a:rPr lang="en-US" sz="2000" dirty="0" err="1">
                <a:solidFill>
                  <a:srgbClr val="FFFFFF"/>
                </a:solidFill>
              </a:rPr>
              <a:t>este</a:t>
            </a:r>
            <a:r>
              <a:rPr lang="en-US" sz="2000" dirty="0">
                <a:solidFill>
                  <a:srgbClr val="FFFFFF"/>
                </a:solidFill>
              </a:rPr>
              <a:t> o </a:t>
            </a:r>
            <a:r>
              <a:rPr lang="en-US" sz="2000" dirty="0" err="1">
                <a:solidFill>
                  <a:srgbClr val="FFFFFF"/>
                </a:solidFill>
              </a:rPr>
              <a:t>metodă</a:t>
            </a:r>
            <a:r>
              <a:rPr lang="en-US" sz="2000" dirty="0">
                <a:solidFill>
                  <a:srgbClr val="FFFFFF"/>
                </a:solidFill>
              </a:rPr>
              <a:t> de </a:t>
            </a:r>
            <a:r>
              <a:rPr lang="en-US" sz="2000" dirty="0" err="1">
                <a:solidFill>
                  <a:srgbClr val="FFFFFF"/>
                </a:solidFill>
              </a:rPr>
              <a:t>dezvoltare</a:t>
            </a:r>
            <a:r>
              <a:rPr lang="en-US" sz="2000" dirty="0">
                <a:solidFill>
                  <a:srgbClr val="FFFFFF"/>
                </a:solidFill>
              </a:rPr>
              <a:t> software </a:t>
            </a:r>
            <a:r>
              <a:rPr lang="en-US" sz="2000" dirty="0" err="1">
                <a:solidFill>
                  <a:srgbClr val="FFFFFF"/>
                </a:solidFill>
              </a:rPr>
              <a:t>în</a:t>
            </a:r>
            <a:r>
              <a:rPr lang="en-US" sz="2000" dirty="0">
                <a:solidFill>
                  <a:srgbClr val="FFFFFF"/>
                </a:solidFill>
              </a:rPr>
              <a:t> care teste sunt create </a:t>
            </a:r>
            <a:r>
              <a:rPr lang="en-US" sz="2000" dirty="0" err="1">
                <a:solidFill>
                  <a:srgbClr val="FFFFFF"/>
                </a:solidFill>
              </a:rPr>
              <a:t>înaintea</a:t>
            </a:r>
            <a:r>
              <a:rPr lang="en-US" sz="2000" dirty="0">
                <a:solidFill>
                  <a:srgbClr val="FFFFFF"/>
                </a:solidFill>
              </a:rPr>
              <a:t> </a:t>
            </a:r>
            <a:r>
              <a:rPr lang="en-US" sz="2000" dirty="0" err="1">
                <a:solidFill>
                  <a:srgbClr val="FFFFFF"/>
                </a:solidFill>
              </a:rPr>
              <a:t>codului</a:t>
            </a:r>
            <a:r>
              <a:rPr lang="en-US" sz="2000" dirty="0">
                <a:solidFill>
                  <a:srgbClr val="FFFFFF"/>
                </a:solidFill>
              </a:rPr>
              <a:t> de </a:t>
            </a:r>
            <a:r>
              <a:rPr lang="en-US" sz="2000" dirty="0" err="1">
                <a:solidFill>
                  <a:srgbClr val="FFFFFF"/>
                </a:solidFill>
              </a:rPr>
              <a:t>producție</a:t>
            </a:r>
            <a:r>
              <a:rPr lang="en-US" sz="2000" dirty="0">
                <a:solidFill>
                  <a:srgbClr val="FFFFFF"/>
                </a:solidFill>
              </a:rPr>
              <a:t>. </a:t>
            </a:r>
            <a:r>
              <a:rPr lang="en-US" sz="2000" dirty="0" err="1">
                <a:solidFill>
                  <a:srgbClr val="FFFFFF"/>
                </a:solidFill>
              </a:rPr>
              <a:t>Dezvoltatorul</a:t>
            </a:r>
            <a:r>
              <a:rPr lang="en-US" sz="2000" dirty="0">
                <a:solidFill>
                  <a:srgbClr val="FFFFFF"/>
                </a:solidFill>
              </a:rPr>
              <a:t> </a:t>
            </a:r>
            <a:r>
              <a:rPr lang="en-US" sz="2000" dirty="0" err="1">
                <a:solidFill>
                  <a:srgbClr val="FFFFFF"/>
                </a:solidFill>
              </a:rPr>
              <a:t>scrie</a:t>
            </a:r>
            <a:r>
              <a:rPr lang="en-US" sz="2000" dirty="0">
                <a:solidFill>
                  <a:srgbClr val="FFFFFF"/>
                </a:solidFill>
              </a:rPr>
              <a:t> teste care </a:t>
            </a:r>
            <a:r>
              <a:rPr lang="en-US" sz="2000" dirty="0" err="1">
                <a:solidFill>
                  <a:srgbClr val="FFFFFF"/>
                </a:solidFill>
              </a:rPr>
              <a:t>definesc</a:t>
            </a:r>
            <a:r>
              <a:rPr lang="en-US" sz="2000" dirty="0">
                <a:solidFill>
                  <a:srgbClr val="FFFFFF"/>
                </a:solidFill>
              </a:rPr>
              <a:t> </a:t>
            </a:r>
            <a:r>
              <a:rPr lang="en-US" sz="2000" dirty="0" err="1">
                <a:solidFill>
                  <a:srgbClr val="FFFFFF"/>
                </a:solidFill>
              </a:rPr>
              <a:t>comportamentul</a:t>
            </a:r>
            <a:r>
              <a:rPr lang="en-US" sz="2000" dirty="0">
                <a:solidFill>
                  <a:srgbClr val="FFFFFF"/>
                </a:solidFill>
              </a:rPr>
              <a:t> </a:t>
            </a:r>
            <a:r>
              <a:rPr lang="en-US" sz="2000" dirty="0" err="1">
                <a:solidFill>
                  <a:srgbClr val="FFFFFF"/>
                </a:solidFill>
              </a:rPr>
              <a:t>dorit</a:t>
            </a:r>
            <a:r>
              <a:rPr lang="en-US" sz="2000" dirty="0">
                <a:solidFill>
                  <a:srgbClr val="FFFFFF"/>
                </a:solidFill>
              </a:rPr>
              <a:t>, </a:t>
            </a:r>
            <a:r>
              <a:rPr lang="en-US" sz="2000" dirty="0" err="1">
                <a:solidFill>
                  <a:srgbClr val="FFFFFF"/>
                </a:solidFill>
              </a:rPr>
              <a:t>implementează</a:t>
            </a:r>
            <a:r>
              <a:rPr lang="en-US" sz="2000" dirty="0">
                <a:solidFill>
                  <a:srgbClr val="FFFFFF"/>
                </a:solidFill>
              </a:rPr>
              <a:t> </a:t>
            </a:r>
            <a:r>
              <a:rPr lang="en-US" sz="2000" dirty="0" err="1">
                <a:solidFill>
                  <a:srgbClr val="FFFFFF"/>
                </a:solidFill>
              </a:rPr>
              <a:t>minimul</a:t>
            </a:r>
            <a:r>
              <a:rPr lang="en-US" sz="2000" dirty="0">
                <a:solidFill>
                  <a:srgbClr val="FFFFFF"/>
                </a:solidFill>
              </a:rPr>
              <a:t> </a:t>
            </a:r>
            <a:r>
              <a:rPr lang="en-US" sz="2000" dirty="0" err="1">
                <a:solidFill>
                  <a:srgbClr val="FFFFFF"/>
                </a:solidFill>
              </a:rPr>
              <a:t>necesar</a:t>
            </a:r>
            <a:r>
              <a:rPr lang="en-US" sz="2000" dirty="0">
                <a:solidFill>
                  <a:srgbClr val="FFFFFF"/>
                </a:solidFill>
              </a:rPr>
              <a:t> </a:t>
            </a:r>
            <a:r>
              <a:rPr lang="en-US" sz="2000" dirty="0" err="1">
                <a:solidFill>
                  <a:srgbClr val="FFFFFF"/>
                </a:solidFill>
              </a:rPr>
              <a:t>pentru</a:t>
            </a:r>
            <a:r>
              <a:rPr lang="en-US" sz="2000" dirty="0">
                <a:solidFill>
                  <a:srgbClr val="FFFFFF"/>
                </a:solidFill>
              </a:rPr>
              <a:t> a </a:t>
            </a:r>
            <a:r>
              <a:rPr lang="en-US" sz="2000" dirty="0" err="1">
                <a:solidFill>
                  <a:srgbClr val="FFFFFF"/>
                </a:solidFill>
              </a:rPr>
              <a:t>trece</a:t>
            </a:r>
            <a:r>
              <a:rPr lang="en-US" sz="2000" dirty="0">
                <a:solidFill>
                  <a:srgbClr val="FFFFFF"/>
                </a:solidFill>
              </a:rPr>
              <a:t> </a:t>
            </a:r>
            <a:r>
              <a:rPr lang="en-US" sz="2000" dirty="0" err="1">
                <a:solidFill>
                  <a:srgbClr val="FFFFFF"/>
                </a:solidFill>
              </a:rPr>
              <a:t>testul</a:t>
            </a:r>
            <a:r>
              <a:rPr lang="en-US" sz="2000" dirty="0">
                <a:solidFill>
                  <a:srgbClr val="FFFFFF"/>
                </a:solidFill>
              </a:rPr>
              <a:t> </a:t>
            </a:r>
            <a:r>
              <a:rPr lang="en-US" sz="2000" dirty="0" err="1">
                <a:solidFill>
                  <a:srgbClr val="FFFFFF"/>
                </a:solidFill>
              </a:rPr>
              <a:t>și</a:t>
            </a:r>
            <a:r>
              <a:rPr lang="en-US" sz="2000" dirty="0">
                <a:solidFill>
                  <a:srgbClr val="FFFFFF"/>
                </a:solidFill>
              </a:rPr>
              <a:t> </a:t>
            </a:r>
            <a:r>
              <a:rPr lang="en-US" sz="2000" dirty="0" err="1">
                <a:solidFill>
                  <a:srgbClr val="FFFFFF"/>
                </a:solidFill>
              </a:rPr>
              <a:t>apoi</a:t>
            </a:r>
            <a:r>
              <a:rPr lang="en-US" sz="2000" dirty="0">
                <a:solidFill>
                  <a:srgbClr val="FFFFFF"/>
                </a:solidFill>
              </a:rPr>
              <a:t> </a:t>
            </a:r>
            <a:r>
              <a:rPr lang="en-US" sz="2000" dirty="0" err="1">
                <a:solidFill>
                  <a:srgbClr val="FFFFFF"/>
                </a:solidFill>
              </a:rPr>
              <a:t>refactorizează</a:t>
            </a:r>
            <a:r>
              <a:rPr lang="en-US" sz="2000" dirty="0">
                <a:solidFill>
                  <a:srgbClr val="FFFFFF"/>
                </a:solidFill>
              </a:rPr>
              <a:t> </a:t>
            </a:r>
            <a:r>
              <a:rPr lang="en-US" sz="2000" dirty="0" err="1">
                <a:solidFill>
                  <a:srgbClr val="FFFFFF"/>
                </a:solidFill>
              </a:rPr>
              <a:t>codul</a:t>
            </a:r>
            <a:r>
              <a:rPr lang="en-US" sz="2000" dirty="0">
                <a:solidFill>
                  <a:srgbClr val="FFFFFF"/>
                </a:solidFill>
              </a:rPr>
              <a:t> </a:t>
            </a:r>
            <a:r>
              <a:rPr lang="en-US" sz="2000" dirty="0" err="1">
                <a:solidFill>
                  <a:srgbClr val="FFFFFF"/>
                </a:solidFill>
              </a:rPr>
              <a:t>pentru</a:t>
            </a:r>
            <a:r>
              <a:rPr lang="en-US" sz="2000" dirty="0">
                <a:solidFill>
                  <a:srgbClr val="FFFFFF"/>
                </a:solidFill>
              </a:rPr>
              <a:t> </a:t>
            </a:r>
            <a:r>
              <a:rPr lang="en-US" sz="2000" dirty="0" err="1">
                <a:solidFill>
                  <a:srgbClr val="FFFFFF"/>
                </a:solidFill>
              </a:rPr>
              <a:t>îmbunătățiri</a:t>
            </a:r>
            <a:r>
              <a:rPr lang="en-US" sz="2000" dirty="0">
                <a:solidFill>
                  <a:srgbClr val="FFFFFF"/>
                </a:solidFill>
              </a:rPr>
              <a:t> continue.</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a:solidFill>
                  <a:srgbClr val="ECECEC"/>
                </a:solidFill>
                <a:effectLst/>
                <a:highlight>
                  <a:srgbClr val="212121"/>
                </a:highlight>
                <a:latin typeface="ui-sans-serif"/>
              </a:rPr>
              <a:t>Test-</a:t>
            </a:r>
            <a:r>
              <a:rPr lang="ro-RO" i="0" dirty="0" err="1">
                <a:solidFill>
                  <a:srgbClr val="ECECEC"/>
                </a:solidFill>
                <a:effectLst/>
                <a:highlight>
                  <a:srgbClr val="212121"/>
                </a:highlight>
                <a:latin typeface="ui-sans-serif"/>
              </a:rPr>
              <a:t>driven</a:t>
            </a:r>
            <a:r>
              <a:rPr lang="ro-RO" i="0" dirty="0">
                <a:solidFill>
                  <a:srgbClr val="ECECEC"/>
                </a:solidFill>
                <a:effectLst/>
                <a:highlight>
                  <a:srgbClr val="212121"/>
                </a:highlight>
                <a:latin typeface="ui-sans-serif"/>
              </a:rPr>
              <a:t> </a:t>
            </a:r>
            <a:r>
              <a:rPr lang="ro-RO" i="0" dirty="0" err="1">
                <a:solidFill>
                  <a:srgbClr val="ECECEC"/>
                </a:solidFill>
                <a:effectLst/>
                <a:highlight>
                  <a:srgbClr val="212121"/>
                </a:highlight>
                <a:latin typeface="ui-sans-serif"/>
              </a:rPr>
              <a:t>development</a:t>
            </a:r>
            <a:r>
              <a:rPr lang="ro-RO" i="0" dirty="0">
                <a:solidFill>
                  <a:srgbClr val="ECECEC"/>
                </a:solidFill>
                <a:effectLst/>
                <a:highlight>
                  <a:srgbClr val="212121"/>
                </a:highlight>
                <a:latin typeface="ui-sans-serif"/>
              </a:rPr>
              <a:t> (TDD)</a:t>
            </a:r>
            <a:endParaRPr lang="ro" dirty="0">
              <a:solidFill>
                <a:srgbClr val="FFFFFF"/>
              </a:solidFill>
            </a:endParaRPr>
          </a:p>
        </p:txBody>
      </p:sp>
    </p:spTree>
    <p:extLst>
      <p:ext uri="{BB962C8B-B14F-4D97-AF65-F5344CB8AC3E}">
        <p14:creationId xmlns:p14="http://schemas.microsoft.com/office/powerpoint/2010/main" val="345544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Autofit/>
          </a:bodyPr>
          <a:lstStyle/>
          <a:p>
            <a:pPr lvl="0" algn="just" rtl="0"/>
            <a:r>
              <a:rPr lang="en-US" sz="2000" b="1" dirty="0">
                <a:solidFill>
                  <a:srgbClr val="FFFFFF"/>
                </a:solidFill>
              </a:rPr>
              <a:t>JUnit</a:t>
            </a:r>
            <a:r>
              <a:rPr lang="en-US" sz="2000" dirty="0">
                <a:solidFill>
                  <a:srgbClr val="FFFFFF"/>
                </a:solidFill>
              </a:rPr>
              <a:t>, un framework </a:t>
            </a:r>
            <a:r>
              <a:rPr lang="en-US" sz="2000" dirty="0" err="1">
                <a:solidFill>
                  <a:srgbClr val="FFFFFF"/>
                </a:solidFill>
              </a:rPr>
              <a:t>pentru</a:t>
            </a:r>
            <a:r>
              <a:rPr lang="en-US" sz="2000" dirty="0">
                <a:solidFill>
                  <a:srgbClr val="FFFFFF"/>
                </a:solidFill>
              </a:rPr>
              <a:t> Java, </a:t>
            </a:r>
            <a:r>
              <a:rPr lang="en-US" sz="2000" dirty="0" err="1">
                <a:solidFill>
                  <a:srgbClr val="FFFFFF"/>
                </a:solidFill>
              </a:rPr>
              <a:t>facilitează</a:t>
            </a:r>
            <a:r>
              <a:rPr lang="en-US" sz="2000" dirty="0">
                <a:solidFill>
                  <a:srgbClr val="FFFFFF"/>
                </a:solidFill>
              </a:rPr>
              <a:t> </a:t>
            </a:r>
            <a:r>
              <a:rPr lang="en-US" sz="2000" dirty="0" err="1">
                <a:solidFill>
                  <a:srgbClr val="FFFFFF"/>
                </a:solidFill>
              </a:rPr>
              <a:t>crearea</a:t>
            </a:r>
            <a:r>
              <a:rPr lang="en-US" sz="2000" dirty="0">
                <a:solidFill>
                  <a:srgbClr val="FFFFFF"/>
                </a:solidFill>
              </a:rPr>
              <a:t> </a:t>
            </a:r>
            <a:r>
              <a:rPr lang="en-US" sz="2000" dirty="0" err="1">
                <a:solidFill>
                  <a:srgbClr val="FFFFFF"/>
                </a:solidFill>
              </a:rPr>
              <a:t>și</a:t>
            </a:r>
            <a:r>
              <a:rPr lang="en-US" sz="2000" dirty="0">
                <a:solidFill>
                  <a:srgbClr val="FFFFFF"/>
                </a:solidFill>
              </a:rPr>
              <a:t> </a:t>
            </a:r>
            <a:r>
              <a:rPr lang="en-US" sz="2000" dirty="0" err="1">
                <a:solidFill>
                  <a:srgbClr val="FFFFFF"/>
                </a:solidFill>
              </a:rPr>
              <a:t>automatizarea</a:t>
            </a:r>
            <a:r>
              <a:rPr lang="en-US" sz="2000" dirty="0">
                <a:solidFill>
                  <a:srgbClr val="FFFFFF"/>
                </a:solidFill>
              </a:rPr>
              <a:t> </a:t>
            </a:r>
            <a:r>
              <a:rPr lang="en-US" sz="2000" dirty="0" err="1">
                <a:solidFill>
                  <a:srgbClr val="FFFFFF"/>
                </a:solidFill>
              </a:rPr>
              <a:t>testelor</a:t>
            </a:r>
            <a:r>
              <a:rPr lang="en-US" sz="2000" dirty="0">
                <a:solidFill>
                  <a:srgbClr val="FFFFFF"/>
                </a:solidFill>
              </a:rPr>
              <a:t> </a:t>
            </a:r>
            <a:r>
              <a:rPr lang="en-US" sz="2000" dirty="0" err="1">
                <a:solidFill>
                  <a:srgbClr val="FFFFFF"/>
                </a:solidFill>
              </a:rPr>
              <a:t>unitare</a:t>
            </a:r>
            <a:r>
              <a:rPr lang="en-US" sz="2000" dirty="0">
                <a:solidFill>
                  <a:srgbClr val="FFFFFF"/>
                </a:solidFill>
              </a:rPr>
              <a:t> </a:t>
            </a:r>
            <a:r>
              <a:rPr lang="en-US" sz="2000" dirty="0" err="1">
                <a:solidFill>
                  <a:srgbClr val="FFFFFF"/>
                </a:solidFill>
              </a:rPr>
              <a:t>în</a:t>
            </a:r>
            <a:r>
              <a:rPr lang="en-US" sz="2000" dirty="0">
                <a:solidFill>
                  <a:srgbClr val="FFFFFF"/>
                </a:solidFill>
              </a:rPr>
              <a:t> </a:t>
            </a:r>
            <a:r>
              <a:rPr lang="en-US" sz="2000" dirty="0" err="1">
                <a:solidFill>
                  <a:srgbClr val="FFFFFF"/>
                </a:solidFill>
              </a:rPr>
              <a:t>practica</a:t>
            </a:r>
            <a:r>
              <a:rPr lang="en-US" sz="2000" dirty="0">
                <a:solidFill>
                  <a:srgbClr val="FFFFFF"/>
                </a:solidFill>
              </a:rPr>
              <a:t> TDD. </a:t>
            </a:r>
            <a:r>
              <a:rPr lang="en-US" sz="2000" dirty="0" err="1">
                <a:solidFill>
                  <a:srgbClr val="FFFFFF"/>
                </a:solidFill>
              </a:rPr>
              <a:t>Folosind</a:t>
            </a:r>
            <a:r>
              <a:rPr lang="en-US" sz="2000" dirty="0">
                <a:solidFill>
                  <a:srgbClr val="FFFFFF"/>
                </a:solidFill>
              </a:rPr>
              <a:t> </a:t>
            </a:r>
            <a:r>
              <a:rPr lang="en-US" sz="2000" dirty="0" err="1">
                <a:solidFill>
                  <a:srgbClr val="FFFFFF"/>
                </a:solidFill>
              </a:rPr>
              <a:t>puncte</a:t>
            </a:r>
            <a:r>
              <a:rPr lang="en-US" sz="2000" dirty="0">
                <a:solidFill>
                  <a:srgbClr val="FFFFFF"/>
                </a:solidFill>
              </a:rPr>
              <a:t> de </a:t>
            </a:r>
            <a:r>
              <a:rPr lang="en-US" sz="2000" dirty="0" err="1">
                <a:solidFill>
                  <a:srgbClr val="FFFFFF"/>
                </a:solidFill>
              </a:rPr>
              <a:t>extensie</a:t>
            </a:r>
            <a:r>
              <a:rPr lang="en-US" sz="2000" dirty="0">
                <a:solidFill>
                  <a:srgbClr val="FFFFFF"/>
                </a:solidFill>
              </a:rPr>
              <a:t> precum Runner </a:t>
            </a:r>
            <a:r>
              <a:rPr lang="en-US" sz="2000" dirty="0" err="1">
                <a:solidFill>
                  <a:srgbClr val="FFFFFF"/>
                </a:solidFill>
              </a:rPr>
              <a:t>și</a:t>
            </a:r>
            <a:r>
              <a:rPr lang="en-US" sz="2000" dirty="0">
                <a:solidFill>
                  <a:srgbClr val="FFFFFF"/>
                </a:solidFill>
              </a:rPr>
              <a:t> Rule, </a:t>
            </a:r>
            <a:r>
              <a:rPr lang="en-US" sz="2000" dirty="0" err="1">
                <a:solidFill>
                  <a:srgbClr val="FFFFFF"/>
                </a:solidFill>
              </a:rPr>
              <a:t>dezvoltatorii</a:t>
            </a:r>
            <a:r>
              <a:rPr lang="en-US" sz="2000" dirty="0">
                <a:solidFill>
                  <a:srgbClr val="FFFFFF"/>
                </a:solidFill>
              </a:rPr>
              <a:t> pot </a:t>
            </a:r>
            <a:r>
              <a:rPr lang="en-US" sz="2000" dirty="0" err="1">
                <a:solidFill>
                  <a:srgbClr val="FFFFFF"/>
                </a:solidFill>
              </a:rPr>
              <a:t>adăuga</a:t>
            </a:r>
            <a:r>
              <a:rPr lang="en-US" sz="2000" dirty="0">
                <a:solidFill>
                  <a:srgbClr val="FFFFFF"/>
                </a:solidFill>
              </a:rPr>
              <a:t> </a:t>
            </a:r>
            <a:r>
              <a:rPr lang="en-US" sz="2000" dirty="0" err="1">
                <a:solidFill>
                  <a:srgbClr val="FFFFFF"/>
                </a:solidFill>
              </a:rPr>
              <a:t>funcționalități</a:t>
            </a:r>
            <a:r>
              <a:rPr lang="en-US" sz="2000" dirty="0">
                <a:solidFill>
                  <a:srgbClr val="FFFFFF"/>
                </a:solidFill>
              </a:rPr>
              <a:t> </a:t>
            </a:r>
            <a:r>
              <a:rPr lang="en-US" sz="2000" dirty="0" err="1">
                <a:solidFill>
                  <a:srgbClr val="FFFFFF"/>
                </a:solidFill>
              </a:rPr>
              <a:t>și</a:t>
            </a:r>
            <a:r>
              <a:rPr lang="en-US" sz="2000" dirty="0">
                <a:solidFill>
                  <a:srgbClr val="FFFFFF"/>
                </a:solidFill>
              </a:rPr>
              <a:t> </a:t>
            </a:r>
            <a:r>
              <a:rPr lang="en-US" sz="2000" dirty="0" err="1">
                <a:solidFill>
                  <a:srgbClr val="FFFFFF"/>
                </a:solidFill>
              </a:rPr>
              <a:t>comportamente</a:t>
            </a:r>
            <a:r>
              <a:rPr lang="en-US" sz="2000" dirty="0">
                <a:solidFill>
                  <a:srgbClr val="FFFFFF"/>
                </a:solidFill>
              </a:rPr>
              <a:t> </a:t>
            </a:r>
            <a:r>
              <a:rPr lang="en-US" sz="2000" dirty="0" err="1">
                <a:solidFill>
                  <a:srgbClr val="FFFFFF"/>
                </a:solidFill>
              </a:rPr>
              <a:t>suplimentare</a:t>
            </a:r>
            <a:r>
              <a:rPr lang="en-US" sz="2000" dirty="0">
                <a:solidFill>
                  <a:srgbClr val="FFFFFF"/>
                </a:solidFill>
              </a:rPr>
              <a:t> </a:t>
            </a:r>
            <a:r>
              <a:rPr lang="en-US" sz="2000" dirty="0" err="1">
                <a:solidFill>
                  <a:srgbClr val="FFFFFF"/>
                </a:solidFill>
              </a:rPr>
              <a:t>testelor</a:t>
            </a:r>
            <a:r>
              <a:rPr lang="en-US" sz="2000" dirty="0">
                <a:solidFill>
                  <a:srgbClr val="FFFFFF"/>
                </a:solidFill>
              </a:rPr>
              <a:t>.</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err="1">
                <a:solidFill>
                  <a:srgbClr val="ECECEC"/>
                </a:solidFill>
                <a:effectLst/>
                <a:highlight>
                  <a:srgbClr val="212121"/>
                </a:highlight>
                <a:latin typeface="ui-sans-serif"/>
              </a:rPr>
              <a:t>JUnit</a:t>
            </a:r>
            <a:r>
              <a:rPr lang="ro-RO" i="0" dirty="0">
                <a:solidFill>
                  <a:srgbClr val="ECECEC"/>
                </a:solidFill>
                <a:effectLst/>
                <a:highlight>
                  <a:srgbClr val="212121"/>
                </a:highlight>
                <a:latin typeface="ui-sans-serif"/>
              </a:rPr>
              <a:t> </a:t>
            </a:r>
            <a:r>
              <a:rPr lang="ro-RO" i="0" dirty="0" err="1">
                <a:solidFill>
                  <a:srgbClr val="ECECEC"/>
                </a:solidFill>
                <a:effectLst/>
                <a:highlight>
                  <a:srgbClr val="212121"/>
                </a:highlight>
                <a:latin typeface="ui-sans-serif"/>
              </a:rPr>
              <a:t>framework</a:t>
            </a:r>
            <a:endParaRPr lang="ro" dirty="0">
              <a:solidFill>
                <a:srgbClr val="FFFFFF"/>
              </a:solidFill>
            </a:endParaRPr>
          </a:p>
        </p:txBody>
      </p:sp>
    </p:spTree>
    <p:extLst>
      <p:ext uri="{BB962C8B-B14F-4D97-AF65-F5344CB8AC3E}">
        <p14:creationId xmlns:p14="http://schemas.microsoft.com/office/powerpoint/2010/main" val="423616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2268333"/>
          </a:xfrm>
        </p:spPr>
        <p:txBody>
          <a:bodyPr rtlCol="0" anchor="ctr">
            <a:noAutofit/>
          </a:bodyPr>
          <a:lstStyle/>
          <a:p>
            <a:pPr lvl="0" algn="just" rtl="0"/>
            <a:r>
              <a:rPr lang="ro-RO" sz="2000" dirty="0">
                <a:solidFill>
                  <a:srgbClr val="FFFFFF"/>
                </a:solidFill>
              </a:rPr>
              <a:t>	În general</a:t>
            </a:r>
            <a:r>
              <a:rPr lang="en-US" sz="2000" dirty="0">
                <a:solidFill>
                  <a:srgbClr val="FFFFFF"/>
                </a:solidFill>
              </a:rPr>
              <a:t>,</a:t>
            </a:r>
            <a:r>
              <a:rPr lang="ro-RO" sz="2000" dirty="0">
                <a:solidFill>
                  <a:srgbClr val="FFFFFF"/>
                </a:solidFill>
              </a:rPr>
              <a:t> testarea aplicațiilor implică </a:t>
            </a:r>
            <a:r>
              <a:rPr lang="en-US" sz="2000" dirty="0" err="1">
                <a:solidFill>
                  <a:srgbClr val="FFFFFF"/>
                </a:solidFill>
              </a:rPr>
              <a:t>algoritmi</a:t>
            </a:r>
            <a:r>
              <a:rPr lang="en-US" sz="2000" dirty="0">
                <a:solidFill>
                  <a:srgbClr val="FFFFFF"/>
                </a:solidFill>
              </a:rPr>
              <a:t> </a:t>
            </a:r>
            <a:r>
              <a:rPr lang="en-US" sz="2000" dirty="0" err="1">
                <a:solidFill>
                  <a:srgbClr val="FFFFFF"/>
                </a:solidFill>
              </a:rPr>
              <a:t>determiniști</a:t>
            </a:r>
            <a:r>
              <a:rPr lang="en-US" sz="2000" dirty="0">
                <a:solidFill>
                  <a:srgbClr val="FFFFFF"/>
                </a:solidFill>
              </a:rPr>
              <a:t>, </a:t>
            </a:r>
            <a:r>
              <a:rPr lang="en-US" sz="2000" dirty="0" err="1">
                <a:solidFill>
                  <a:srgbClr val="FFFFFF"/>
                </a:solidFill>
              </a:rPr>
              <a:t>unde</a:t>
            </a:r>
            <a:r>
              <a:rPr lang="en-US" sz="2000" dirty="0">
                <a:solidFill>
                  <a:srgbClr val="FFFFFF"/>
                </a:solidFill>
              </a:rPr>
              <a:t> </a:t>
            </a:r>
            <a:r>
              <a:rPr lang="en-US" sz="2000" dirty="0" err="1">
                <a:solidFill>
                  <a:srgbClr val="FFFFFF"/>
                </a:solidFill>
              </a:rPr>
              <a:t>intrările</a:t>
            </a:r>
            <a:r>
              <a:rPr lang="en-US" sz="2000" dirty="0">
                <a:solidFill>
                  <a:srgbClr val="FFFFFF"/>
                </a:solidFill>
              </a:rPr>
              <a:t> </a:t>
            </a:r>
            <a:r>
              <a:rPr lang="en-US" sz="2000" dirty="0" err="1">
                <a:solidFill>
                  <a:srgbClr val="FFFFFF"/>
                </a:solidFill>
              </a:rPr>
              <a:t>și</a:t>
            </a:r>
            <a:r>
              <a:rPr lang="en-US" sz="2000" dirty="0">
                <a:solidFill>
                  <a:srgbClr val="FFFFFF"/>
                </a:solidFill>
              </a:rPr>
              <a:t> </a:t>
            </a:r>
            <a:r>
              <a:rPr lang="en-US" sz="2000" dirty="0" err="1">
                <a:solidFill>
                  <a:srgbClr val="FFFFFF"/>
                </a:solidFill>
              </a:rPr>
              <a:t>ieșirile</a:t>
            </a:r>
            <a:r>
              <a:rPr lang="en-US" sz="2000" dirty="0">
                <a:solidFill>
                  <a:srgbClr val="FFFFFF"/>
                </a:solidFill>
              </a:rPr>
              <a:t> sunt </a:t>
            </a:r>
            <a:r>
              <a:rPr lang="en-US" sz="2000" dirty="0" err="1">
                <a:solidFill>
                  <a:srgbClr val="FFFFFF"/>
                </a:solidFill>
              </a:rPr>
              <a:t>cunoscute</a:t>
            </a:r>
            <a:r>
              <a:rPr lang="en-US" sz="2000" dirty="0">
                <a:solidFill>
                  <a:srgbClr val="FFFFFF"/>
                </a:solidFill>
              </a:rPr>
              <a:t>. </a:t>
            </a:r>
            <a:r>
              <a:rPr lang="en-US" sz="2000" dirty="0" err="1">
                <a:solidFill>
                  <a:srgbClr val="FFFFFF"/>
                </a:solidFill>
              </a:rPr>
              <a:t>Însă</a:t>
            </a:r>
            <a:r>
              <a:rPr lang="en-US" sz="2000" dirty="0">
                <a:solidFill>
                  <a:srgbClr val="FFFFFF"/>
                </a:solidFill>
              </a:rPr>
              <a:t>, </a:t>
            </a:r>
            <a:r>
              <a:rPr lang="en-US" sz="2000" dirty="0" err="1">
                <a:solidFill>
                  <a:srgbClr val="FFFFFF"/>
                </a:solidFill>
              </a:rPr>
              <a:t>în</a:t>
            </a:r>
            <a:r>
              <a:rPr lang="en-US" sz="2000" dirty="0">
                <a:solidFill>
                  <a:srgbClr val="FFFFFF"/>
                </a:solidFill>
              </a:rPr>
              <a:t> </a:t>
            </a:r>
            <a:r>
              <a:rPr lang="en-US" sz="2000" dirty="0" err="1">
                <a:solidFill>
                  <a:srgbClr val="FFFFFF"/>
                </a:solidFill>
              </a:rPr>
              <a:t>cazul</a:t>
            </a:r>
            <a:r>
              <a:rPr lang="en-US" sz="2000" dirty="0">
                <a:solidFill>
                  <a:srgbClr val="FFFFFF"/>
                </a:solidFill>
              </a:rPr>
              <a:t> </a:t>
            </a:r>
            <a:r>
              <a:rPr lang="en-US" sz="2000" dirty="0" err="1">
                <a:solidFill>
                  <a:srgbClr val="FFFFFF"/>
                </a:solidFill>
              </a:rPr>
              <a:t>logicii</a:t>
            </a:r>
            <a:r>
              <a:rPr lang="en-US" sz="2000" dirty="0">
                <a:solidFill>
                  <a:srgbClr val="FFFFFF"/>
                </a:solidFill>
              </a:rPr>
              <a:t> </a:t>
            </a:r>
            <a:r>
              <a:rPr lang="en-US" sz="2000" dirty="0" err="1">
                <a:solidFill>
                  <a:srgbClr val="FFFFFF"/>
                </a:solidFill>
              </a:rPr>
              <a:t>randomizate</a:t>
            </a:r>
            <a:r>
              <a:rPr lang="en-US" sz="2000" dirty="0">
                <a:solidFill>
                  <a:srgbClr val="FFFFFF"/>
                </a:solidFill>
              </a:rPr>
              <a:t>, </a:t>
            </a:r>
            <a:r>
              <a:rPr lang="en-US" sz="2000" dirty="0" err="1">
                <a:solidFill>
                  <a:srgbClr val="FFFFFF"/>
                </a:solidFill>
              </a:rPr>
              <a:t>acest</a:t>
            </a:r>
            <a:r>
              <a:rPr lang="en-US" sz="2000" dirty="0">
                <a:solidFill>
                  <a:srgbClr val="FFFFFF"/>
                </a:solidFill>
              </a:rPr>
              <a:t> </a:t>
            </a:r>
            <a:r>
              <a:rPr lang="en-US" sz="2000" dirty="0" err="1">
                <a:solidFill>
                  <a:srgbClr val="FFFFFF"/>
                </a:solidFill>
              </a:rPr>
              <a:t>lucru</a:t>
            </a:r>
            <a:r>
              <a:rPr lang="en-US" sz="2000" dirty="0">
                <a:solidFill>
                  <a:srgbClr val="FFFFFF"/>
                </a:solidFill>
              </a:rPr>
              <a:t> </a:t>
            </a:r>
            <a:r>
              <a:rPr lang="en-US" sz="2000" dirty="0" err="1">
                <a:solidFill>
                  <a:srgbClr val="FFFFFF"/>
                </a:solidFill>
              </a:rPr>
              <a:t>devine</a:t>
            </a:r>
            <a:r>
              <a:rPr lang="en-US" sz="2000" dirty="0">
                <a:solidFill>
                  <a:srgbClr val="FFFFFF"/>
                </a:solidFill>
              </a:rPr>
              <a:t> </a:t>
            </a:r>
            <a:r>
              <a:rPr lang="en-US" sz="2000" dirty="0" err="1">
                <a:solidFill>
                  <a:srgbClr val="FFFFFF"/>
                </a:solidFill>
              </a:rPr>
              <a:t>ineficient</a:t>
            </a:r>
            <a:r>
              <a:rPr lang="en-US" sz="2000" dirty="0">
                <a:solidFill>
                  <a:srgbClr val="FFFFFF"/>
                </a:solidFill>
              </a:rPr>
              <a:t>, </a:t>
            </a:r>
            <a:r>
              <a:rPr lang="en-US" sz="2000" dirty="0" err="1">
                <a:solidFill>
                  <a:srgbClr val="FFFFFF"/>
                </a:solidFill>
              </a:rPr>
              <a:t>deoarece</a:t>
            </a:r>
            <a:r>
              <a:rPr lang="en-US" sz="2000" dirty="0">
                <a:solidFill>
                  <a:srgbClr val="FFFFFF"/>
                </a:solidFill>
              </a:rPr>
              <a:t> </a:t>
            </a:r>
            <a:r>
              <a:rPr lang="en-US" sz="2000" dirty="0" err="1">
                <a:solidFill>
                  <a:srgbClr val="FFFFFF"/>
                </a:solidFill>
              </a:rPr>
              <a:t>aceeași</a:t>
            </a:r>
            <a:r>
              <a:rPr lang="en-US" sz="2000" dirty="0">
                <a:solidFill>
                  <a:srgbClr val="FFFFFF"/>
                </a:solidFill>
              </a:rPr>
              <a:t> </a:t>
            </a:r>
            <a:r>
              <a:rPr lang="en-US" sz="2000" dirty="0" err="1">
                <a:solidFill>
                  <a:srgbClr val="FFFFFF"/>
                </a:solidFill>
              </a:rPr>
              <a:t>intrare</a:t>
            </a:r>
            <a:r>
              <a:rPr lang="en-US" sz="2000" dirty="0">
                <a:solidFill>
                  <a:srgbClr val="FFFFFF"/>
                </a:solidFill>
              </a:rPr>
              <a:t> </a:t>
            </a:r>
            <a:r>
              <a:rPr lang="en-US" sz="2000" dirty="0" err="1">
                <a:solidFill>
                  <a:srgbClr val="FFFFFF"/>
                </a:solidFill>
              </a:rPr>
              <a:t>poate</a:t>
            </a:r>
            <a:r>
              <a:rPr lang="en-US" sz="2000" dirty="0">
                <a:solidFill>
                  <a:srgbClr val="FFFFFF"/>
                </a:solidFill>
              </a:rPr>
              <a:t> produce </a:t>
            </a:r>
            <a:r>
              <a:rPr lang="en-US" sz="2000" dirty="0" err="1">
                <a:solidFill>
                  <a:srgbClr val="FFFFFF"/>
                </a:solidFill>
              </a:rPr>
              <a:t>mai</a:t>
            </a:r>
            <a:r>
              <a:rPr lang="en-US" sz="2000" dirty="0">
                <a:solidFill>
                  <a:srgbClr val="FFFFFF"/>
                </a:solidFill>
              </a:rPr>
              <a:t> </a:t>
            </a:r>
            <a:r>
              <a:rPr lang="en-US" sz="2000" dirty="0" err="1">
                <a:solidFill>
                  <a:srgbClr val="FFFFFF"/>
                </a:solidFill>
              </a:rPr>
              <a:t>multe</a:t>
            </a:r>
            <a:r>
              <a:rPr lang="en-US" sz="2000" dirty="0">
                <a:solidFill>
                  <a:srgbClr val="FFFFFF"/>
                </a:solidFill>
              </a:rPr>
              <a:t> </a:t>
            </a:r>
            <a:r>
              <a:rPr lang="en-US" sz="2000" dirty="0" err="1">
                <a:solidFill>
                  <a:srgbClr val="FFFFFF"/>
                </a:solidFill>
              </a:rPr>
              <a:t>ieșiri</a:t>
            </a:r>
            <a:r>
              <a:rPr lang="en-US" sz="2000" dirty="0">
                <a:solidFill>
                  <a:srgbClr val="FFFFFF"/>
                </a:solidFill>
              </a:rPr>
              <a:t>. </a:t>
            </a:r>
            <a:r>
              <a:rPr lang="en-US" sz="2000" dirty="0" err="1">
                <a:solidFill>
                  <a:srgbClr val="FFFFFF"/>
                </a:solidFill>
              </a:rPr>
              <a:t>Pentru</a:t>
            </a:r>
            <a:r>
              <a:rPr lang="en-US" sz="2000" dirty="0">
                <a:solidFill>
                  <a:srgbClr val="FFFFFF"/>
                </a:solidFill>
              </a:rPr>
              <a:t> </a:t>
            </a:r>
            <a:r>
              <a:rPr lang="en-US" sz="2000" dirty="0" err="1">
                <a:solidFill>
                  <a:srgbClr val="FFFFFF"/>
                </a:solidFill>
              </a:rPr>
              <a:t>automatizarea</a:t>
            </a:r>
            <a:r>
              <a:rPr lang="en-US" sz="2000" dirty="0">
                <a:solidFill>
                  <a:srgbClr val="FFFFFF"/>
                </a:solidFill>
              </a:rPr>
              <a:t> </a:t>
            </a:r>
            <a:r>
              <a:rPr lang="en-US" sz="2000" dirty="0" err="1">
                <a:solidFill>
                  <a:srgbClr val="FFFFFF"/>
                </a:solidFill>
              </a:rPr>
              <a:t>testelor</a:t>
            </a:r>
            <a:r>
              <a:rPr lang="en-US" sz="2000" dirty="0">
                <a:solidFill>
                  <a:srgbClr val="FFFFFF"/>
                </a:solidFill>
              </a:rPr>
              <a:t> </a:t>
            </a:r>
            <a:r>
              <a:rPr lang="en-US" sz="2000" dirty="0" err="1">
                <a:solidFill>
                  <a:srgbClr val="FFFFFF"/>
                </a:solidFill>
              </a:rPr>
              <a:t>în</a:t>
            </a:r>
            <a:r>
              <a:rPr lang="en-US" sz="2000" dirty="0">
                <a:solidFill>
                  <a:srgbClr val="FFFFFF"/>
                </a:solidFill>
              </a:rPr>
              <a:t> </a:t>
            </a:r>
            <a:r>
              <a:rPr lang="en-US" sz="2000" dirty="0" err="1">
                <a:solidFill>
                  <a:srgbClr val="FFFFFF"/>
                </a:solidFill>
              </a:rPr>
              <a:t>acest</a:t>
            </a:r>
            <a:r>
              <a:rPr lang="en-US" sz="2000" dirty="0">
                <a:solidFill>
                  <a:srgbClr val="FFFFFF"/>
                </a:solidFill>
              </a:rPr>
              <a:t> context, se </a:t>
            </a:r>
            <a:r>
              <a:rPr lang="en-US" sz="2000" dirty="0" err="1">
                <a:solidFill>
                  <a:srgbClr val="FFFFFF"/>
                </a:solidFill>
              </a:rPr>
              <a:t>utilizează</a:t>
            </a:r>
            <a:r>
              <a:rPr lang="en-US" sz="2000" dirty="0">
                <a:solidFill>
                  <a:srgbClr val="FFFFFF"/>
                </a:solidFill>
              </a:rPr>
              <a:t> o </a:t>
            </a:r>
            <a:r>
              <a:rPr lang="en-US" sz="2000" dirty="0" err="1">
                <a:solidFill>
                  <a:srgbClr val="FFFFFF"/>
                </a:solidFill>
              </a:rPr>
              <a:t>abordare</a:t>
            </a:r>
            <a:r>
              <a:rPr lang="en-US" sz="2000" dirty="0">
                <a:solidFill>
                  <a:srgbClr val="FFFFFF"/>
                </a:solidFill>
              </a:rPr>
              <a:t> </a:t>
            </a:r>
            <a:r>
              <a:rPr lang="en-US" sz="2000" dirty="0" err="1">
                <a:solidFill>
                  <a:srgbClr val="FFFFFF"/>
                </a:solidFill>
              </a:rPr>
              <a:t>în</a:t>
            </a:r>
            <a:r>
              <a:rPr lang="en-US" sz="2000" dirty="0">
                <a:solidFill>
                  <a:srgbClr val="FFFFFF"/>
                </a:solidFill>
              </a:rPr>
              <a:t> </a:t>
            </a:r>
            <a:r>
              <a:rPr lang="en-US" sz="2000" dirty="0" err="1">
                <a:solidFill>
                  <a:srgbClr val="FFFFFF"/>
                </a:solidFill>
              </a:rPr>
              <a:t>trei</a:t>
            </a:r>
            <a:r>
              <a:rPr lang="en-US" sz="2000" dirty="0">
                <a:solidFill>
                  <a:srgbClr val="FFFFFF"/>
                </a:solidFill>
              </a:rPr>
              <a:t> </a:t>
            </a:r>
            <a:r>
              <a:rPr lang="en-US" sz="2000" dirty="0" err="1">
                <a:solidFill>
                  <a:srgbClr val="FFFFFF"/>
                </a:solidFill>
              </a:rPr>
              <a:t>etape</a:t>
            </a:r>
            <a:r>
              <a:rPr lang="en-US" sz="2000" dirty="0">
                <a:solidFill>
                  <a:srgbClr val="FFFFFF"/>
                </a:solidFill>
              </a:rPr>
              <a:t>:</a:t>
            </a:r>
            <a:br>
              <a:rPr lang="ro-RO" sz="2000" dirty="0">
                <a:solidFill>
                  <a:srgbClr val="FFFFFF"/>
                </a:solidFill>
              </a:rPr>
            </a:br>
            <a:br>
              <a:rPr lang="ro-RO" sz="2000" dirty="0">
                <a:solidFill>
                  <a:srgbClr val="FFFFFF"/>
                </a:solidFill>
              </a:rPr>
            </a:b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a:solidFill>
                  <a:srgbClr val="ECECEC"/>
                </a:solidFill>
                <a:effectLst/>
                <a:highlight>
                  <a:srgbClr val="212121"/>
                </a:highlight>
                <a:latin typeface="ui-sans-serif"/>
              </a:rPr>
              <a:t>Automatizarea testelor pentru logica randomizată</a:t>
            </a:r>
            <a:endParaRPr lang="ro" dirty="0">
              <a:solidFill>
                <a:srgbClr val="FFFFFF"/>
              </a:solidFill>
            </a:endParaRPr>
          </a:p>
        </p:txBody>
      </p:sp>
      <p:sp>
        <p:nvSpPr>
          <p:cNvPr id="5" name="TextBox 4">
            <a:extLst>
              <a:ext uri="{FF2B5EF4-FFF2-40B4-BE49-F238E27FC236}">
                <a16:creationId xmlns:a16="http://schemas.microsoft.com/office/drawing/2014/main" id="{BCF3AF55-CA11-46FA-D6AE-4B2F066D4796}"/>
              </a:ext>
            </a:extLst>
          </p:cNvPr>
          <p:cNvSpPr txBox="1"/>
          <p:nvPr/>
        </p:nvSpPr>
        <p:spPr>
          <a:xfrm>
            <a:off x="1097280" y="2445184"/>
            <a:ext cx="9726375" cy="400110"/>
          </a:xfrm>
          <a:prstGeom prst="rect">
            <a:avLst/>
          </a:prstGeom>
          <a:noFill/>
        </p:spPr>
        <p:txBody>
          <a:bodyPr wrap="square" rtlCol="0">
            <a:spAutoFit/>
          </a:bodyPr>
          <a:lstStyle/>
          <a:p>
            <a:pPr marL="342900" indent="-342900">
              <a:buFont typeface="Courier New" panose="02070309020205020404" pitchFamily="49" charset="0"/>
              <a:buChar char="o"/>
            </a:pPr>
            <a:r>
              <a:rPr kumimoji="0" lang="ro-RO" sz="2000" b="0" i="0" u="none" strike="noStrike" kern="1200" cap="none" spc="-50" normalizeH="0" baseline="0" noProof="0" dirty="0" err="1">
                <a:ln>
                  <a:noFill/>
                </a:ln>
                <a:solidFill>
                  <a:srgbClr val="FFFFFF"/>
                </a:solidFill>
                <a:effectLst/>
                <a:uLnTx/>
                <a:uFillTx/>
                <a:latin typeface="Bookman Old Style" panose="020F0302020204030204"/>
                <a:ea typeface="+mj-ea"/>
                <a:cs typeface="+mj-cs"/>
              </a:rPr>
              <a:t>Asertare</a:t>
            </a:r>
            <a:r>
              <a:rPr kumimoji="0" lang="ro-RO" sz="2000" b="0" i="0" u="none" strike="noStrike" kern="1200" cap="none" spc="-50" normalizeH="0" baseline="0" noProof="0" dirty="0">
                <a:ln>
                  <a:noFill/>
                </a:ln>
                <a:solidFill>
                  <a:srgbClr val="FFFFFF"/>
                </a:solidFill>
                <a:effectLst/>
                <a:uLnTx/>
                <a:uFillTx/>
                <a:latin typeface="Bookman Old Style" panose="020F0302020204030204"/>
                <a:ea typeface="+mj-ea"/>
                <a:cs typeface="+mj-cs"/>
              </a:rPr>
              <a:t> a Caracteristicii Deterministe</a:t>
            </a:r>
            <a:endParaRPr lang="ro-RO" dirty="0"/>
          </a:p>
        </p:txBody>
      </p:sp>
      <p:sp>
        <p:nvSpPr>
          <p:cNvPr id="6" name="TextBox 5">
            <a:extLst>
              <a:ext uri="{FF2B5EF4-FFF2-40B4-BE49-F238E27FC236}">
                <a16:creationId xmlns:a16="http://schemas.microsoft.com/office/drawing/2014/main" id="{264CA62D-BEA0-CFEF-2D20-010BE823037F}"/>
              </a:ext>
            </a:extLst>
          </p:cNvPr>
          <p:cNvSpPr txBox="1"/>
          <p:nvPr/>
        </p:nvSpPr>
        <p:spPr>
          <a:xfrm>
            <a:off x="1097280" y="2918226"/>
            <a:ext cx="4572000" cy="400110"/>
          </a:xfrm>
          <a:prstGeom prst="rect">
            <a:avLst/>
          </a:prstGeom>
          <a:noFill/>
        </p:spPr>
        <p:txBody>
          <a:bodyPr wrap="square" rtlCol="0">
            <a:spAutoFit/>
          </a:bodyPr>
          <a:lstStyle/>
          <a:p>
            <a:pPr marL="342900" indent="-342900">
              <a:buFont typeface="Courier New" panose="02070309020205020404" pitchFamily="49" charset="0"/>
              <a:buChar char="o"/>
            </a:pPr>
            <a:r>
              <a:rPr kumimoji="0" lang="ro-RO" sz="2000" b="0" i="0" u="none" strike="noStrike" kern="1200" cap="none" spc="-50" normalizeH="0" baseline="0" noProof="0" dirty="0">
                <a:ln>
                  <a:noFill/>
                </a:ln>
                <a:solidFill>
                  <a:srgbClr val="FFFFFF"/>
                </a:solidFill>
                <a:effectLst/>
                <a:uLnTx/>
                <a:uFillTx/>
                <a:latin typeface="Bookman Old Style" panose="020F0302020204030204"/>
                <a:ea typeface="+mj-ea"/>
                <a:cs typeface="+mj-cs"/>
              </a:rPr>
              <a:t>Re-Testare cu </a:t>
            </a:r>
            <a:r>
              <a:rPr kumimoji="0" lang="ro-RO" sz="2000" b="0" i="0" u="none" strike="noStrike" kern="1200" cap="none" spc="-50" normalizeH="0" baseline="0" noProof="0" dirty="0" err="1">
                <a:ln>
                  <a:noFill/>
                </a:ln>
                <a:solidFill>
                  <a:srgbClr val="FFFFFF"/>
                </a:solidFill>
                <a:effectLst/>
                <a:uLnTx/>
                <a:uFillTx/>
                <a:latin typeface="Bookman Old Style" panose="020F0302020204030204"/>
                <a:ea typeface="+mj-ea"/>
                <a:cs typeface="+mj-cs"/>
              </a:rPr>
              <a:t>Sămânțe</a:t>
            </a:r>
            <a:r>
              <a:rPr kumimoji="0" lang="ro-RO" sz="2000" b="0" i="0" u="none" strike="noStrike" kern="1200" cap="none" spc="-50" normalizeH="0" baseline="0" noProof="0" dirty="0">
                <a:ln>
                  <a:noFill/>
                </a:ln>
                <a:solidFill>
                  <a:srgbClr val="FFFFFF"/>
                </a:solidFill>
                <a:effectLst/>
                <a:uLnTx/>
                <a:uFillTx/>
                <a:latin typeface="Bookman Old Style" panose="020F0302020204030204"/>
                <a:ea typeface="+mj-ea"/>
                <a:cs typeface="+mj-cs"/>
              </a:rPr>
              <a:t> Diferite</a:t>
            </a:r>
            <a:endParaRPr lang="ro-RO" dirty="0"/>
          </a:p>
        </p:txBody>
      </p:sp>
      <p:sp>
        <p:nvSpPr>
          <p:cNvPr id="7" name="TextBox 6">
            <a:extLst>
              <a:ext uri="{FF2B5EF4-FFF2-40B4-BE49-F238E27FC236}">
                <a16:creationId xmlns:a16="http://schemas.microsoft.com/office/drawing/2014/main" id="{CEC8473F-291A-A56D-3D4C-446B86A11F97}"/>
              </a:ext>
            </a:extLst>
          </p:cNvPr>
          <p:cNvSpPr txBox="1"/>
          <p:nvPr/>
        </p:nvSpPr>
        <p:spPr>
          <a:xfrm>
            <a:off x="1097280" y="3386127"/>
            <a:ext cx="5495278" cy="400110"/>
          </a:xfrm>
          <a:prstGeom prst="rect">
            <a:avLst/>
          </a:prstGeom>
          <a:noFill/>
        </p:spPr>
        <p:txBody>
          <a:bodyPr wrap="square" rtlCol="0">
            <a:spAutoFit/>
          </a:bodyPr>
          <a:lstStyle/>
          <a:p>
            <a:pPr marL="342900" indent="-342900">
              <a:buFont typeface="Courier New" panose="02070309020205020404" pitchFamily="49" charset="0"/>
              <a:buChar char="o"/>
            </a:pPr>
            <a:r>
              <a:rPr kumimoji="0" lang="ro-RO" sz="2000" b="0" i="0" u="none" strike="noStrike" kern="1200" cap="none" spc="-50" normalizeH="0" baseline="0" noProof="0" dirty="0">
                <a:ln>
                  <a:noFill/>
                </a:ln>
                <a:solidFill>
                  <a:srgbClr val="FFFFFF"/>
                </a:solidFill>
                <a:effectLst/>
                <a:uLnTx/>
                <a:uFillTx/>
                <a:latin typeface="Bookman Old Style" panose="020F0302020204030204"/>
                <a:ea typeface="+mj-ea"/>
                <a:cs typeface="+mj-cs"/>
              </a:rPr>
              <a:t>Reciclarea </a:t>
            </a:r>
            <a:r>
              <a:rPr kumimoji="0" lang="ro-RO" sz="2000" b="0" i="0" u="none" strike="noStrike" kern="1200" cap="none" spc="-50" normalizeH="0" baseline="0" noProof="0" dirty="0" err="1">
                <a:ln>
                  <a:noFill/>
                </a:ln>
                <a:solidFill>
                  <a:srgbClr val="FFFFFF"/>
                </a:solidFill>
                <a:effectLst/>
                <a:uLnTx/>
                <a:uFillTx/>
                <a:latin typeface="Bookman Old Style" panose="020F0302020204030204"/>
                <a:ea typeface="+mj-ea"/>
                <a:cs typeface="+mj-cs"/>
              </a:rPr>
              <a:t>Sămânțelor</a:t>
            </a:r>
            <a:r>
              <a:rPr kumimoji="0" lang="ro-RO" sz="2000" b="0" i="0" u="none" strike="noStrike" kern="1200" cap="none" spc="-50" normalizeH="0" baseline="0" noProof="0" dirty="0">
                <a:ln>
                  <a:noFill/>
                </a:ln>
                <a:solidFill>
                  <a:srgbClr val="FFFFFF"/>
                </a:solidFill>
                <a:effectLst/>
                <a:uLnTx/>
                <a:uFillTx/>
                <a:latin typeface="Bookman Old Style" panose="020F0302020204030204"/>
                <a:ea typeface="+mj-ea"/>
                <a:cs typeface="+mj-cs"/>
              </a:rPr>
              <a:t> Eșuate</a:t>
            </a:r>
            <a:endParaRPr lang="ro-RO" dirty="0"/>
          </a:p>
        </p:txBody>
      </p:sp>
    </p:spTree>
    <p:extLst>
      <p:ext uri="{BB962C8B-B14F-4D97-AF65-F5344CB8AC3E}">
        <p14:creationId xmlns:p14="http://schemas.microsoft.com/office/powerpoint/2010/main" val="180328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704288"/>
          </a:xfrm>
        </p:spPr>
        <p:txBody>
          <a:bodyPr rtlCol="0" anchor="ctr">
            <a:noAutofit/>
          </a:bodyPr>
          <a:lstStyle/>
          <a:p>
            <a:pPr lvl="0" algn="just" rtl="0"/>
            <a:r>
              <a:rPr lang="ro-RO" sz="2000" dirty="0">
                <a:solidFill>
                  <a:srgbClr val="FFFFFF"/>
                </a:solidFill>
              </a:rPr>
              <a:t>	Prima etapă implică definirea unor criterii specifice pentru validarea rezultatelor și definirea corectitudinii algoritmului. Este necesară selectarea soluțiilor fundamentale pentru identificarea regulilor de bază. Algoritmii determiniști necesită un set de verificări pentru fiecare valoare posibilă.</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err="1">
                <a:solidFill>
                  <a:srgbClr val="ECECEC"/>
                </a:solidFill>
                <a:effectLst/>
                <a:highlight>
                  <a:srgbClr val="212121"/>
                </a:highlight>
                <a:latin typeface="ui-sans-serif"/>
              </a:rPr>
              <a:t>Asertare</a:t>
            </a:r>
            <a:r>
              <a:rPr lang="ro-RO" i="0" dirty="0">
                <a:solidFill>
                  <a:srgbClr val="ECECEC"/>
                </a:solidFill>
                <a:effectLst/>
                <a:highlight>
                  <a:srgbClr val="212121"/>
                </a:highlight>
                <a:latin typeface="ui-sans-serif"/>
              </a:rPr>
              <a:t> a Caracteristicii Deterministe</a:t>
            </a:r>
            <a:endParaRPr lang="ro" dirty="0">
              <a:solidFill>
                <a:srgbClr val="FFFFFF"/>
              </a:solidFill>
            </a:endParaRPr>
          </a:p>
        </p:txBody>
      </p:sp>
    </p:spTree>
    <p:extLst>
      <p:ext uri="{BB962C8B-B14F-4D97-AF65-F5344CB8AC3E}">
        <p14:creationId xmlns:p14="http://schemas.microsoft.com/office/powerpoint/2010/main" val="154059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704288"/>
          </a:xfrm>
        </p:spPr>
        <p:txBody>
          <a:bodyPr rtlCol="0" anchor="ctr">
            <a:noAutofit/>
          </a:bodyPr>
          <a:lstStyle/>
          <a:p>
            <a:pPr lvl="0" algn="just" rtl="0"/>
            <a:r>
              <a:rPr lang="ro-RO" sz="2000" dirty="0">
                <a:solidFill>
                  <a:srgbClr val="FFFFFF"/>
                </a:solidFill>
              </a:rPr>
              <a:t>	A doua etapă extinde domeniul de testare prin modificarea algoritmului pentru a primi o sămânță capabilă să genereze intrări pseudo-</a:t>
            </a:r>
            <a:r>
              <a:rPr lang="ro-RO" sz="2000" dirty="0" err="1">
                <a:solidFill>
                  <a:srgbClr val="FFFFFF"/>
                </a:solidFill>
              </a:rPr>
              <a:t>aleatoare</a:t>
            </a:r>
            <a:r>
              <a:rPr lang="ro-RO" sz="2000" dirty="0">
                <a:solidFill>
                  <a:srgbClr val="FFFFFF"/>
                </a:solidFill>
              </a:rPr>
              <a:t>. Algoritmul rulează testele definite anterior pe toate rezultatele </a:t>
            </a:r>
            <a:r>
              <a:rPr lang="ro-RO" sz="2000" dirty="0" err="1">
                <a:solidFill>
                  <a:srgbClr val="FFFFFF"/>
                </a:solidFill>
              </a:rPr>
              <a:t>aleatoare</a:t>
            </a:r>
            <a:r>
              <a:rPr lang="ro-RO" sz="2000" dirty="0">
                <a:solidFill>
                  <a:srgbClr val="FFFFFF"/>
                </a:solidFill>
              </a:rPr>
              <a:t> posibile generate de sămânță. Cu cât sunt efectuate mai multe teste, cu atât crește aria de acoperire a valorilor valide.	</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a:solidFill>
                  <a:srgbClr val="ECECEC"/>
                </a:solidFill>
                <a:effectLst/>
                <a:highlight>
                  <a:srgbClr val="212121"/>
                </a:highlight>
                <a:latin typeface="ui-sans-serif"/>
              </a:rPr>
              <a:t>Re-Testarea cu </a:t>
            </a:r>
            <a:r>
              <a:rPr lang="ro-RO" i="0" dirty="0" err="1">
                <a:solidFill>
                  <a:srgbClr val="ECECEC"/>
                </a:solidFill>
                <a:effectLst/>
                <a:highlight>
                  <a:srgbClr val="212121"/>
                </a:highlight>
                <a:latin typeface="ui-sans-serif"/>
              </a:rPr>
              <a:t>Sămânțe</a:t>
            </a:r>
            <a:r>
              <a:rPr lang="ro-RO" i="0" dirty="0">
                <a:solidFill>
                  <a:srgbClr val="ECECEC"/>
                </a:solidFill>
                <a:effectLst/>
                <a:highlight>
                  <a:srgbClr val="212121"/>
                </a:highlight>
                <a:latin typeface="ui-sans-serif"/>
              </a:rPr>
              <a:t> Diferite</a:t>
            </a:r>
            <a:endParaRPr lang="ro" dirty="0">
              <a:solidFill>
                <a:srgbClr val="FFFFFF"/>
              </a:solidFill>
            </a:endParaRPr>
          </a:p>
        </p:txBody>
      </p:sp>
    </p:spTree>
    <p:extLst>
      <p:ext uri="{BB962C8B-B14F-4D97-AF65-F5344CB8AC3E}">
        <p14:creationId xmlns:p14="http://schemas.microsoft.com/office/powerpoint/2010/main" val="105161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reptunghi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704288"/>
          </a:xfrm>
        </p:spPr>
        <p:txBody>
          <a:bodyPr rtlCol="0" anchor="ctr">
            <a:noAutofit/>
          </a:bodyPr>
          <a:lstStyle/>
          <a:p>
            <a:pPr lvl="0" algn="just" rtl="0"/>
            <a:r>
              <a:rPr lang="ro-RO" sz="2000" dirty="0">
                <a:solidFill>
                  <a:srgbClr val="FFFFFF"/>
                </a:solidFill>
              </a:rPr>
              <a:t>	Ultima etapă se </a:t>
            </a:r>
            <a:r>
              <a:rPr lang="ro-RO" sz="2000" dirty="0" err="1">
                <a:solidFill>
                  <a:srgbClr val="FFFFFF"/>
                </a:solidFill>
              </a:rPr>
              <a:t>concentează</a:t>
            </a:r>
            <a:r>
              <a:rPr lang="ro-RO" sz="2000" dirty="0">
                <a:solidFill>
                  <a:srgbClr val="FFFFFF"/>
                </a:solidFill>
              </a:rPr>
              <a:t> pe testele eșuate pentru a minimiza timpul de execuție prin separarea acestora față de cele care au rulat cu succes. Domeniul de intrare este divizat în două subseturi: unul pentru cazurile de test și unul pentru testele care au eșuat, reducând astfel inputurile necesare pentru retestare.</a:t>
            </a:r>
            <a:br>
              <a:rPr lang="ro-RO" sz="2000" dirty="0">
                <a:solidFill>
                  <a:srgbClr val="FFFFFF"/>
                </a:solidFill>
              </a:rPr>
            </a:br>
            <a:br>
              <a:rPr lang="ro-RO" sz="2000" dirty="0">
                <a:solidFill>
                  <a:srgbClr val="FFFFFF"/>
                </a:solidFill>
              </a:rPr>
            </a:br>
            <a:r>
              <a:rPr lang="ro-RO" sz="2000" dirty="0">
                <a:solidFill>
                  <a:srgbClr val="FFFFFF"/>
                </a:solidFill>
              </a:rPr>
              <a:t>Această abordare permite o testare mai eficientă a logicii randomizate, îmbunătățind acoperirea și eficacitatea testelor.</a:t>
            </a:r>
            <a:br>
              <a:rPr lang="ro-RO" sz="2000" dirty="0">
                <a:solidFill>
                  <a:srgbClr val="FFFFFF"/>
                </a:solidFill>
              </a:rPr>
            </a:br>
            <a:r>
              <a:rPr lang="ro-RO" sz="2000" dirty="0">
                <a:solidFill>
                  <a:srgbClr val="FFFFFF"/>
                </a:solidFill>
              </a:rPr>
              <a:t>	</a:t>
            </a:r>
            <a:endParaRPr lang="ro" sz="2000" dirty="0">
              <a:solidFill>
                <a:srgbClr val="FFFFFF"/>
              </a:solidFill>
            </a:endParaRPr>
          </a:p>
        </p:txBody>
      </p:sp>
      <p:sp>
        <p:nvSpPr>
          <p:cNvPr id="49" name="Dreptunghi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u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ro-RO" i="0" dirty="0">
                <a:solidFill>
                  <a:srgbClr val="ECECEC"/>
                </a:solidFill>
                <a:effectLst/>
                <a:highlight>
                  <a:srgbClr val="212121"/>
                </a:highlight>
                <a:latin typeface="ui-sans-serif"/>
              </a:rPr>
              <a:t>Reciclarea </a:t>
            </a:r>
            <a:r>
              <a:rPr lang="ro-RO" i="0" dirty="0" err="1">
                <a:solidFill>
                  <a:srgbClr val="ECECEC"/>
                </a:solidFill>
                <a:effectLst/>
                <a:highlight>
                  <a:srgbClr val="212121"/>
                </a:highlight>
                <a:latin typeface="ui-sans-serif"/>
              </a:rPr>
              <a:t>Sămânțelor</a:t>
            </a:r>
            <a:r>
              <a:rPr lang="ro-RO" i="0" dirty="0">
                <a:solidFill>
                  <a:srgbClr val="ECECEC"/>
                </a:solidFill>
                <a:effectLst/>
                <a:highlight>
                  <a:srgbClr val="212121"/>
                </a:highlight>
                <a:latin typeface="ui-sans-serif"/>
              </a:rPr>
              <a:t> Eșuate</a:t>
            </a:r>
            <a:endParaRPr lang="ro" dirty="0">
              <a:solidFill>
                <a:srgbClr val="FFFFFF"/>
              </a:solidFill>
            </a:endParaRPr>
          </a:p>
        </p:txBody>
      </p:sp>
    </p:spTree>
    <p:extLst>
      <p:ext uri="{BB962C8B-B14F-4D97-AF65-F5344CB8AC3E}">
        <p14:creationId xmlns:p14="http://schemas.microsoft.com/office/powerpoint/2010/main" val="238100196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80_TF56160789" id="{B4064006-FC20-405B-A9FA-D7FB7A00072E}" vid="{238C770F-A034-4EB0-9C75-44676AA1501C}"/>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{7A699C2E-5B54-4757-8CB1-8F2338E0F983}tf56160789_win32</Template>
  <TotalTime>22</TotalTime>
  <Words>570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Courier New</vt:lpstr>
      <vt:lpstr>Franklin Gothic Book</vt:lpstr>
      <vt:lpstr>ui-sans-serif</vt:lpstr>
      <vt:lpstr>1_RetrospectVTI</vt:lpstr>
      <vt:lpstr>Dezvoltarea algoritmilor randomizați prin Test-Driven Development (TDD)</vt:lpstr>
      <vt:lpstr> Test Driven Development (TDD) este o tehnică de dezvoltare software în care testele sunt scrise înaintea codului, în cicluri scurte și incrementale. Aceasta implică crearea inițială a unui test care eșuează, urmată de implementarea unei părți de cod pentru a satisface testul, și apoi refactorizarea codului pentru a îmbunătăți structura și arhitectura soluției. Algoritmii deterministi sunt ideali pentru TDD deoarece produc întotdeauna același rezultat pentru aceleași intrări, facilitând astfel testarea și validarea.</vt:lpstr>
      <vt:lpstr> Algoritmii randomizați, pe de altă parte, utilizează decizii aleatorii în timpul execuției, ceea ce duce la rezultate diferite pentru aceleași intrări. Aceștia sunt adesea folosiți pentru a rezolva probleme cu multiple soluții corecte sau acceptabile, cum ar fi problemele de aproximare complexă. Testarea acestor algoritmi prezintă provocări semnificative deoarece rezultatele pot varia la fiecare execuție, complicând validarea. Simularea deciziilor aleatorii devine impracticabilă atunci când funcțiile aleatorii sunt apelate de multe ori sau într-un mod variabil. Obținerea unui rezultat corect într-un test nu garantează același rezultat în execuțiile ulterioare, iar repetarea unui test eșuat anterior cu aceleași decizii aleatorii devine dificilă fără posibilitatea de a reproduce exact aceleași condiții.</vt:lpstr>
      <vt:lpstr>TDD este o metodă de dezvoltare software în care teste sunt create înaintea codului de producție. Dezvoltatorul scrie teste care definesc comportamentul dorit, implementează minimul necesar pentru a trece testul și apoi refactorizează codul pentru îmbunătățiri continue.</vt:lpstr>
      <vt:lpstr>JUnit, un framework pentru Java, facilitează crearea și automatizarea testelor unitare în practica TDD. Folosind puncte de extensie precum Runner și Rule, dezvoltatorii pot adăuga funcționalități și comportamente suplimentare testelor.</vt:lpstr>
      <vt:lpstr> În general, testarea aplicațiilor implică algoritmi determiniști, unde intrările și ieșirile sunt cunoscute. Însă, în cazul logicii randomizate, acest lucru devine ineficient, deoarece aceeași intrare poate produce mai multe ieșiri. Pentru automatizarea testelor în acest context, se utilizează o abordare în trei etape:  </vt:lpstr>
      <vt:lpstr> Prima etapă implică definirea unor criterii specifice pentru validarea rezultatelor și definirea corectitudinii algoritmului. Este necesară selectarea soluțiilor fundamentale pentru identificarea regulilor de bază. Algoritmii determiniști necesită un set de verificări pentru fiecare valoare posibilă.</vt:lpstr>
      <vt:lpstr> A doua etapă extinde domeniul de testare prin modificarea algoritmului pentru a primi o sămânță capabilă să genereze intrări pseudo-aleatoare. Algoritmul rulează testele definite anterior pe toate rezultatele aleatoare posibile generate de sămânță. Cu cât sunt efectuate mai multe teste, cu atât crește aria de acoperire a valorilor valide. </vt:lpstr>
      <vt:lpstr> Ultima etapă se concentează pe testele eșuate pentru a minimiza timpul de execuție prin separarea acestora față de cele care au rulat cu succes. Domeniul de intrare este divizat în două subseturi: unul pentru cazurile de test și unul pentru testele care au eșuat, reducând astfel inputurile necesare pentru retestare.  Această abordare permite o testare mai eficientă a logicii randomizate, îmbunătățind acoperirea și eficacitatea testelor.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Dezvoltarea algoritmilor randomizați prin Test-Driven Development (TDD)</dc:title>
  <dc:creator>Ioana Andreea  Filimon</dc:creator>
  <cp:lastModifiedBy>Ioana Andreea  Filimon</cp:lastModifiedBy>
  <cp:revision>1</cp:revision>
  <dcterms:created xsi:type="dcterms:W3CDTF">2024-05-26T21:30:52Z</dcterms:created>
  <dcterms:modified xsi:type="dcterms:W3CDTF">2024-05-26T21:53:23Z</dcterms:modified>
</cp:coreProperties>
</file>