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0" r:id="rId1"/>
  </p:sldMasterIdLst>
  <p:notesMasterIdLst>
    <p:notesMasterId r:id="rId7"/>
  </p:notesMasterIdLst>
  <p:handoutMasterIdLst>
    <p:handoutMasterId r:id="rId8"/>
  </p:handoutMasterIdLst>
  <p:sldIdLst>
    <p:sldId id="258" r:id="rId2"/>
    <p:sldId id="259" r:id="rId3"/>
    <p:sldId id="260" r:id="rId4"/>
    <p:sldId id="261" r:id="rId5"/>
    <p:sldId id="262" r:id="rId6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0027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0"/>
    <p:restoredTop sz="94654"/>
  </p:normalViewPr>
  <p:slideViewPr>
    <p:cSldViewPr>
      <p:cViewPr varScale="1">
        <p:scale>
          <a:sx n="163" d="100"/>
          <a:sy n="163" d="100"/>
        </p:scale>
        <p:origin x="704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>
        <p:scale>
          <a:sx n="77" d="100"/>
          <a:sy n="77" d="100"/>
        </p:scale>
        <p:origin x="5504" y="24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charset="0"/>
              </a:defRPr>
            </a:lvl1pPr>
          </a:lstStyle>
          <a:p>
            <a:pPr>
              <a:defRPr/>
            </a:pPr>
            <a:fld id="{59AAF3D2-EDFA-BA42-9460-032E57456FC5}" type="datetimeFigureOut">
              <a:rPr lang="en-US"/>
              <a:pPr>
                <a:defRPr/>
              </a:pPr>
              <a:t>1/31/23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charset="0"/>
              </a:defRPr>
            </a:lvl1pPr>
          </a:lstStyle>
          <a:p>
            <a:pPr>
              <a:defRPr/>
            </a:pPr>
            <a:fld id="{53E6B18D-BC97-A741-A494-5A40B396D8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Open Sans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Open Sans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Open Sans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Open Sans" charset="0"/>
              </a:defRPr>
            </a:lvl1pPr>
          </a:lstStyle>
          <a:p>
            <a:pPr>
              <a:defRPr/>
            </a:pPr>
            <a:fld id="{2B24F439-14CB-B64A-A38E-43868DBA8F9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ＭＳ Ｐゴシック" charset="0"/>
        <a:cs typeface="Geneva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9pPr>
          </a:lstStyle>
          <a:p>
            <a:fld id="{A4676FBE-E17B-9F40-B294-2A0EC4B80004}" type="slidenum">
              <a:rPr lang="en-US" altLang="x-none" sz="1200">
                <a:latin typeface="Open Sans" charset="0"/>
              </a:rPr>
              <a:pPr/>
              <a:t>1</a:t>
            </a:fld>
            <a:endParaRPr lang="en-US" altLang="x-none" sz="1200">
              <a:latin typeface="Open Sans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  <a:cs typeface="Geneva" charset="0"/>
              </a:rPr>
              <a:t>Main title: 40 pt. Arial</a:t>
            </a:r>
          </a:p>
          <a:p>
            <a:pPr eaLnBrk="1" hangingPunct="1"/>
            <a:br>
              <a:rPr lang="en-US" altLang="x-none">
                <a:ea typeface="ＭＳ Ｐゴシック" charset="-128"/>
                <a:cs typeface="Geneva" charset="0"/>
              </a:rPr>
            </a:br>
            <a:r>
              <a:rPr lang="en-US" altLang="x-none">
                <a:ea typeface="ＭＳ Ｐゴシック" charset="-128"/>
                <a:cs typeface="Geneva" charset="0"/>
              </a:rPr>
              <a:t>Presenter Name: 16 pt. Arial</a:t>
            </a:r>
          </a:p>
          <a:p>
            <a:pPr eaLnBrk="1" hangingPunct="1"/>
            <a:r>
              <a:rPr lang="en-US" altLang="x-none">
                <a:ea typeface="ＭＳ Ｐゴシック" charset="-128"/>
                <a:cs typeface="Geneva" charset="0"/>
              </a:rPr>
              <a:t>Presenters Title: 16 pt. Arial Italic</a:t>
            </a:r>
          </a:p>
          <a:p>
            <a:pPr eaLnBrk="1" hangingPunct="1"/>
            <a:endParaRPr lang="en-US" altLang="x-none">
              <a:ea typeface="ＭＳ Ｐゴシック" charset="-128"/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75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9pPr>
          </a:lstStyle>
          <a:p>
            <a:pPr>
              <a:defRPr/>
            </a:pPr>
            <a:endParaRPr lang="x-none" altLang="x-none">
              <a:latin typeface="Open Sans Regular" charset="0"/>
            </a:endParaRPr>
          </a:p>
        </p:txBody>
      </p:sp>
      <p:pic>
        <p:nvPicPr>
          <p:cNvPr id="3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_Plaid-Digital_FINAL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37" t="23988" r="4771" b="1990"/>
          <a:stretch>
            <a:fillRect/>
          </a:stretch>
        </p:blipFill>
        <p:spPr bwMode="auto"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9pPr>
          </a:lstStyle>
          <a:p>
            <a:pPr>
              <a:defRPr/>
            </a:pPr>
            <a:endParaRPr lang="x-none" altLang="x-none">
              <a:latin typeface="Open Sans Regular" charset="0"/>
            </a:endParaRPr>
          </a:p>
        </p:txBody>
      </p:sp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_Plaid-Digital_FINAL-NEW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37" t="23988" r="4771" b="1990"/>
          <a:stretch>
            <a:fillRect/>
          </a:stretch>
        </p:blipFill>
        <p:spPr bwMode="auto"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931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1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82296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1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39624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727448" y="1212300"/>
            <a:ext cx="3959352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28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25908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276600" y="1200150"/>
            <a:ext cx="25908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096000" y="1200150"/>
            <a:ext cx="25908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1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5654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6736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67818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906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33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_Plaid-Digital_FINAL-NEW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50" t="20876" r="39888" b="2893"/>
          <a:stretch>
            <a:fillRect/>
          </a:stretch>
        </p:blipFill>
        <p:spPr bwMode="auto"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3" descr="_Plaid-Digital_FINAL-NEW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50" t="20876" r="39888" b="2893"/>
          <a:stretch>
            <a:fillRect/>
          </a:stretch>
        </p:blipFill>
        <p:spPr bwMode="auto"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48150"/>
            <a:ext cx="1154590" cy="736392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1D83416-00FF-7E42-B8E5-8A7EE0EDCA9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073918" y="6400413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DBF4EFE-C980-B844-B5ED-B8094C71D895}"/>
              </a:ext>
            </a:extLst>
          </p:cNvPr>
          <p:cNvSpPr txBox="1">
            <a:spLocks/>
          </p:cNvSpPr>
          <p:nvPr userDrawn="1"/>
        </p:nvSpPr>
        <p:spPr>
          <a:xfrm>
            <a:off x="11226318" y="6552813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BE7423C-EEE2-3F45-8EF7-78515AA765E4}"/>
              </a:ext>
            </a:extLst>
          </p:cNvPr>
          <p:cNvSpPr txBox="1">
            <a:spLocks/>
          </p:cNvSpPr>
          <p:nvPr userDrawn="1"/>
        </p:nvSpPr>
        <p:spPr>
          <a:xfrm>
            <a:off x="11378718" y="6705213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C78D2C9-EC69-C447-A43E-74428D9672F5}"/>
              </a:ext>
            </a:extLst>
          </p:cNvPr>
          <p:cNvSpPr txBox="1">
            <a:spLocks/>
          </p:cNvSpPr>
          <p:nvPr userDrawn="1"/>
        </p:nvSpPr>
        <p:spPr>
          <a:xfrm>
            <a:off x="11531118" y="6857613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71E7F3-AD6C-224E-BD90-D1A35CEDCAE6}"/>
              </a:ext>
            </a:extLst>
          </p:cNvPr>
          <p:cNvSpPr txBox="1"/>
          <p:nvPr userDrawn="1"/>
        </p:nvSpPr>
        <p:spPr>
          <a:xfrm>
            <a:off x="8534400" y="100340"/>
            <a:ext cx="506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6CB4B4D-7CA3-9044-876B-883B54F8677D}" type="slidenum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9pPr>
    </p:titleStyle>
    <p:bodyStyle>
      <a:lvl1pPr marL="6350" indent="-6350" algn="l" rtl="0" eaLnBrk="1" fontAlgn="base" hangingPunct="1">
        <a:spcBef>
          <a:spcPts val="600"/>
        </a:spcBef>
        <a:spcAft>
          <a:spcPct val="0"/>
        </a:spcAft>
        <a:defRPr sz="1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marL="742950" indent="-285750" algn="l" rtl="0" eaLnBrk="1" fontAlgn="base" hangingPunct="1">
        <a:spcBef>
          <a:spcPts val="600"/>
        </a:spcBef>
        <a:spcAft>
          <a:spcPct val="0"/>
        </a:spcAft>
        <a:buSzPct val="110000"/>
        <a:buFont typeface="Arial" charset="0"/>
        <a:buChar char="•"/>
        <a:defRPr sz="1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1200150" indent="-285750" algn="l" rtl="0" eaLnBrk="1" fontAlgn="base" hangingPunct="1">
        <a:spcBef>
          <a:spcPts val="600"/>
        </a:spcBef>
        <a:spcAft>
          <a:spcPct val="0"/>
        </a:spcAft>
        <a:buSzPct val="110000"/>
        <a:buFont typeface=".AppleSystemUIFont" charset="-120"/>
        <a:buChar char="–"/>
        <a:defRPr sz="1400" i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657350" indent="-285750" algn="l" rtl="0" eaLnBrk="1" fontAlgn="base" hangingPunct="1">
        <a:spcBef>
          <a:spcPts val="600"/>
        </a:spcBef>
        <a:spcAft>
          <a:spcPct val="0"/>
        </a:spcAft>
        <a:buSzPct val="110000"/>
        <a:buFont typeface="Arial" charset="0"/>
        <a:buChar char="•"/>
        <a:defRPr sz="1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SzPct val="110000"/>
        <a:buFont typeface=".AppleSystemUIFont" charset="-120"/>
        <a:buChar char="–"/>
        <a:defRPr sz="1400" i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tinyurl.com/yc4r22m4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1" name="Straight Connector 11"/>
          <p:cNvCxnSpPr>
            <a:cxnSpLocks noChangeShapeType="1"/>
          </p:cNvCxnSpPr>
          <p:nvPr/>
        </p:nvCxnSpPr>
        <p:spPr bwMode="auto">
          <a:xfrm>
            <a:off x="2209800" y="3486150"/>
            <a:ext cx="5486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2" name="Text Placeholder 14"/>
          <p:cNvSpPr txBox="1">
            <a:spLocks/>
          </p:cNvSpPr>
          <p:nvPr/>
        </p:nvSpPr>
        <p:spPr bwMode="auto">
          <a:xfrm>
            <a:off x="2133600" y="2038350"/>
            <a:ext cx="5562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75" indent="-3175">
              <a:spcBef>
                <a:spcPts val="600"/>
              </a:spcBef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00200" indent="-22860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29718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34290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38862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sz="4400" b="1" dirty="0">
                <a:latin typeface="Book Antiqua" panose="02040602050305030304" pitchFamily="18" charset="0"/>
              </a:rPr>
              <a:t>Introduction to </a:t>
            </a:r>
            <a:r>
              <a:rPr lang="en-US" sz="4400" b="1" dirty="0" err="1">
                <a:latin typeface="Book Antiqua" panose="02040602050305030304" pitchFamily="18" charset="0"/>
              </a:rPr>
              <a:t>Pytorch</a:t>
            </a:r>
            <a:endParaRPr lang="en-US" altLang="x-none" dirty="0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5123" name="Text Placeholder 16"/>
          <p:cNvSpPr txBox="1">
            <a:spLocks/>
          </p:cNvSpPr>
          <p:nvPr/>
        </p:nvSpPr>
        <p:spPr bwMode="auto">
          <a:xfrm>
            <a:off x="2133600" y="3486151"/>
            <a:ext cx="5791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75" indent="-3175">
              <a:spcBef>
                <a:spcPts val="600"/>
              </a:spcBef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00200" indent="-22860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29718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34290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38862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 algn="ctr"/>
            <a:r>
              <a:rPr lang="en-US" sz="2000" dirty="0" err="1">
                <a:latin typeface="Book Antiqua" panose="02040602050305030304" pitchFamily="18" charset="0"/>
              </a:rPr>
              <a:t>Hatice</a:t>
            </a:r>
            <a:r>
              <a:rPr lang="en-US" sz="2000" dirty="0">
                <a:latin typeface="Book Antiqua" panose="02040602050305030304" pitchFamily="18" charset="0"/>
              </a:rPr>
              <a:t> GOKCAN</a:t>
            </a:r>
          </a:p>
          <a:p>
            <a:pPr algn="ctr"/>
            <a:endParaRPr lang="en-US" sz="2000" dirty="0">
              <a:latin typeface="Book Antiqua" panose="02040602050305030304" pitchFamily="18" charset="0"/>
            </a:endParaRPr>
          </a:p>
          <a:p>
            <a:pPr algn="ctr"/>
            <a:r>
              <a:rPr lang="en-US" sz="2000" dirty="0">
                <a:latin typeface="Book Antiqua" panose="02040602050305030304" pitchFamily="18" charset="0"/>
              </a:rPr>
              <a:t>February 1, 2023</a:t>
            </a:r>
            <a:endParaRPr lang="en-US" altLang="x-none" sz="1200" i="1" dirty="0">
              <a:solidFill>
                <a:srgbClr val="FFFFFF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644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583C2-317A-721C-9B1B-E5465CDD2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Book Antiqua" panose="02040602050305030304" pitchFamily="18" charset="0"/>
              </a:rPr>
              <a:t>Jupyter</a:t>
            </a:r>
            <a:r>
              <a:rPr lang="en-US" b="1" dirty="0">
                <a:latin typeface="Book Antiqua" panose="02040602050305030304" pitchFamily="18" charset="0"/>
              </a:rPr>
              <a:t> Notebook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E831F-E380-BA9D-C227-EB699910EF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2400" y="1037863"/>
            <a:ext cx="6019800" cy="3429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Book Antiqua" panose="02040602050305030304" pitchFamily="18" charset="0"/>
              </a:rPr>
              <a:t>Open-source web application that allows you to create and share documents that contain</a:t>
            </a:r>
          </a:p>
          <a:p>
            <a:pPr marL="692150" indent="-317500">
              <a:buFont typeface="Arial" panose="020B0604020202020204" pitchFamily="34" charset="0"/>
              <a:buChar char="•"/>
            </a:pPr>
            <a:r>
              <a:rPr lang="en-US" sz="1400" dirty="0">
                <a:latin typeface="Book Antiqua" panose="02040602050305030304" pitchFamily="18" charset="0"/>
              </a:rPr>
              <a:t>live code, </a:t>
            </a:r>
          </a:p>
          <a:p>
            <a:pPr marL="692150" indent="-317500">
              <a:buFont typeface="Arial" panose="020B0604020202020204" pitchFamily="34" charset="0"/>
              <a:buChar char="•"/>
            </a:pPr>
            <a:r>
              <a:rPr lang="en-US" sz="1400" dirty="0">
                <a:latin typeface="Book Antiqua" panose="02040602050305030304" pitchFamily="18" charset="0"/>
              </a:rPr>
              <a:t>equations, </a:t>
            </a:r>
          </a:p>
          <a:p>
            <a:pPr marL="692150" indent="-317500">
              <a:buFont typeface="Arial" panose="020B0604020202020204" pitchFamily="34" charset="0"/>
              <a:buChar char="•"/>
            </a:pPr>
            <a:r>
              <a:rPr lang="en-US" sz="1400" dirty="0">
                <a:latin typeface="Book Antiqua" panose="02040602050305030304" pitchFamily="18" charset="0"/>
              </a:rPr>
              <a:t>visualizations and </a:t>
            </a:r>
          </a:p>
          <a:p>
            <a:pPr marL="692150" indent="-317500">
              <a:buFont typeface="Arial" panose="020B0604020202020204" pitchFamily="34" charset="0"/>
              <a:buChar char="•"/>
            </a:pPr>
            <a:r>
              <a:rPr lang="en-US" sz="1400" dirty="0">
                <a:latin typeface="Book Antiqua" panose="02040602050305030304" pitchFamily="18" charset="0"/>
              </a:rPr>
              <a:t>narrative </a:t>
            </a:r>
            <a:r>
              <a:rPr lang="en-US" sz="1400" dirty="0" err="1">
                <a:latin typeface="Book Antiqua" panose="02040602050305030304" pitchFamily="18" charset="0"/>
              </a:rPr>
              <a:t>tex</a:t>
            </a:r>
            <a:endParaRPr lang="en-US" sz="1400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Book Antiqua" panose="02040602050305030304" pitchFamily="18" charset="0"/>
              </a:rPr>
              <a:t>Supports over 40 programming languages, including Python, R, Julia, and Scala.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Book Antiqua" panose="02040602050305030304" pitchFamily="18" charset="0"/>
              </a:rPr>
              <a:t>Notebooks can be shared with others using email, Dropbox, GitHub and the </a:t>
            </a:r>
            <a:r>
              <a:rPr lang="en-US" sz="1400" dirty="0" err="1">
                <a:latin typeface="Book Antiqua" panose="02040602050305030304" pitchFamily="18" charset="0"/>
              </a:rPr>
              <a:t>Jupyter</a:t>
            </a:r>
            <a:r>
              <a:rPr lang="en-US" sz="1400" dirty="0">
                <a:latin typeface="Book Antiqua" panose="02040602050305030304" pitchFamily="18" charset="0"/>
              </a:rPr>
              <a:t> Notebook Viewer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250F840-CC33-047E-6CBC-64E563ADD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8400" y="1056913"/>
            <a:ext cx="224990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60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D9D59-7455-1B90-DFBA-81CDCCBC7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ok Antiqua" panose="02040602050305030304" pitchFamily="18" charset="0"/>
              </a:rPr>
              <a:t>Google </a:t>
            </a:r>
            <a:r>
              <a:rPr lang="en-US" b="1" dirty="0" err="1">
                <a:latin typeface="Book Antiqua" panose="02040602050305030304" pitchFamily="18" charset="0"/>
              </a:rPr>
              <a:t>Colaboratory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DB03B-3EB6-9291-2143-FAE4C0FB3BB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133475"/>
            <a:ext cx="4724400" cy="3429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Book Antiqua" panose="02040602050305030304" pitchFamily="18" charset="0"/>
              </a:rPr>
              <a:t>Colaboratory</a:t>
            </a:r>
            <a:r>
              <a:rPr lang="en-US" sz="1400" dirty="0">
                <a:latin typeface="Book Antiqua" panose="02040602050305030304" pitchFamily="18" charset="0"/>
              </a:rPr>
              <a:t> is a free </a:t>
            </a:r>
            <a:r>
              <a:rPr lang="en-US" sz="1400" dirty="0" err="1">
                <a:latin typeface="Book Antiqua" panose="02040602050305030304" pitchFamily="18" charset="0"/>
              </a:rPr>
              <a:t>Jupyter</a:t>
            </a:r>
            <a:r>
              <a:rPr lang="en-US" sz="1400" dirty="0">
                <a:latin typeface="Book Antiqua" panose="02040602050305030304" pitchFamily="18" charset="0"/>
              </a:rPr>
              <a:t> notebook environment that requires no setup and runs entirely in the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Book Antiqua" panose="02040602050305030304" pitchFamily="18" charset="0"/>
              </a:rPr>
              <a:t>You can write and execute code,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Book Antiqua" panose="02040602050305030304" pitchFamily="18" charset="0"/>
              </a:rPr>
              <a:t>Save and share your analyses,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Book Antiqua" panose="02040602050305030304" pitchFamily="18" charset="0"/>
              </a:rPr>
              <a:t>Access computing resources;</a:t>
            </a:r>
          </a:p>
          <a:p>
            <a:pPr marL="758825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Book Antiqua" panose="02040602050305030304" pitchFamily="18" charset="0"/>
              </a:rPr>
              <a:t>TPU</a:t>
            </a:r>
          </a:p>
          <a:p>
            <a:pPr marL="758825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Book Antiqua" panose="02040602050305030304" pitchFamily="18" charset="0"/>
              </a:rPr>
              <a:t>GPU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B4DCFDD-FEBA-F30A-5C1F-BC1E5D9AC6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50" t="17746" r="7590" b="21540"/>
          <a:stretch/>
        </p:blipFill>
        <p:spPr>
          <a:xfrm>
            <a:off x="5522261" y="1123950"/>
            <a:ext cx="3135964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01248-3792-3AA8-2B7D-5B8C0679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Book Antiqua" panose="02040602050305030304" pitchFamily="18" charset="0"/>
              </a:rPr>
              <a:t>Pytorch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6EC85-6312-4D97-DFBD-7DC5B0DE6E6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Python-based library that provides maximum flexibility and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 open-source machine learning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PyTorch</a:t>
            </a:r>
            <a:r>
              <a:rPr lang="en-US" sz="1400" dirty="0"/>
              <a:t> is quite similar to Python; especially NumPy</a:t>
            </a:r>
          </a:p>
          <a:p>
            <a:pPr marL="874713" indent="-285750">
              <a:buFont typeface="Arial" panose="020B0604020202020204" pitchFamily="34" charset="0"/>
              <a:buChar char="•"/>
            </a:pPr>
            <a:r>
              <a:rPr lang="en-US" sz="1400" dirty="0"/>
              <a:t>NumPy </a:t>
            </a:r>
            <a:r>
              <a:rPr lang="en-US" sz="1400" dirty="0">
                <a:sym typeface="Wingdings" pitchFamily="2" charset="2"/>
              </a:rPr>
              <a:t> </a:t>
            </a:r>
            <a:r>
              <a:rPr lang="en-US" sz="1400" dirty="0"/>
              <a:t>multi-dimensional arrays</a:t>
            </a:r>
          </a:p>
          <a:p>
            <a:pPr marL="874713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PyTorch</a:t>
            </a:r>
            <a:r>
              <a:rPr lang="en-US" sz="1400" dirty="0"/>
              <a:t> </a:t>
            </a:r>
            <a:r>
              <a:rPr lang="en-US" sz="1400" dirty="0">
                <a:sym typeface="Wingdings" pitchFamily="2" charset="2"/>
              </a:rPr>
              <a:t> </a:t>
            </a:r>
            <a:r>
              <a:rPr lang="en-US" sz="1400" dirty="0"/>
              <a:t>tensors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 </a:t>
            </a:r>
            <a:r>
              <a:rPr lang="en-US" sz="1400" b="1" dirty="0"/>
              <a:t>Tensors are multidimensional arrays that </a:t>
            </a:r>
            <a:r>
              <a:rPr lang="en-US" sz="1400" dirty="0"/>
              <a:t>can be used on a GPU (NumPy arrays </a:t>
            </a:r>
            <a:r>
              <a:rPr lang="en-US" sz="1400" dirty="0">
                <a:sym typeface="Wingdings" pitchFamily="2" charset="2"/>
              </a:rPr>
              <a:t>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3E5EC29D-9E6C-0175-093D-9C66C31005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47" r="7296"/>
          <a:stretch/>
        </p:blipFill>
        <p:spPr>
          <a:xfrm>
            <a:off x="1981200" y="3257550"/>
            <a:ext cx="4581862" cy="108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595A8-DF18-B650-FC0E-2296CA18E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Tutorial with Google </a:t>
            </a:r>
            <a:r>
              <a:rPr lang="en-US" dirty="0" err="1"/>
              <a:t>Colab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00F5-B95C-F25F-2192-E78738E8915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857250"/>
            <a:ext cx="8229600" cy="3429000"/>
          </a:xfrm>
        </p:spPr>
        <p:txBody>
          <a:bodyPr/>
          <a:lstStyle/>
          <a:p>
            <a:pPr marL="412750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Tensors and Tensor operations</a:t>
            </a:r>
          </a:p>
          <a:p>
            <a:pPr marL="412750" indent="-285750">
              <a:buFont typeface="Arial" panose="020B0604020202020204" pitchFamily="34" charset="0"/>
              <a:buChar char="•"/>
            </a:pPr>
            <a:r>
              <a:rPr lang="en-US" sz="1400" dirty="0"/>
              <a:t>NumPy bridge</a:t>
            </a:r>
          </a:p>
          <a:p>
            <a:pPr marL="412750" indent="-285750">
              <a:buFont typeface="Arial" panose="020B0604020202020204" pitchFamily="34" charset="0"/>
              <a:buChar char="•"/>
            </a:pPr>
            <a:r>
              <a:rPr lang="en-US" sz="1400" dirty="0"/>
              <a:t>CUDA tensors</a:t>
            </a:r>
          </a:p>
          <a:p>
            <a:pPr marL="412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Autograd</a:t>
            </a:r>
            <a:r>
              <a:rPr lang="en-US" sz="1400" dirty="0"/>
              <a:t> Package</a:t>
            </a:r>
          </a:p>
          <a:p>
            <a:pPr marL="412750" indent="-285750">
              <a:buFont typeface="Arial" panose="020B0604020202020204" pitchFamily="34" charset="0"/>
              <a:buChar char="•"/>
            </a:pPr>
            <a:r>
              <a:rPr lang="en-US" sz="1400" dirty="0"/>
              <a:t>Neural Networks</a:t>
            </a:r>
            <a:endParaRPr lang="en-US" dirty="0"/>
          </a:p>
          <a:p>
            <a:pPr marL="127000" indent="0" algn="ctr"/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https://tinyurl.com/yc4r22m4</a:t>
            </a:r>
            <a:endParaRPr lang="en-US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12750" indent="-285750" algn="ctr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01637" indent="-285750">
              <a:buFont typeface="Arial" panose="020B0604020202020204" pitchFamily="34" charset="0"/>
              <a:buChar char="•"/>
            </a:pPr>
            <a:r>
              <a:rPr lang="en-US" sz="1400" dirty="0"/>
              <a:t>Download File (</a:t>
            </a:r>
            <a:r>
              <a:rPr lang="en-US" sz="1400" b="1" dirty="0">
                <a:solidFill>
                  <a:schemeClr val="accent1"/>
                </a:solidFill>
              </a:rPr>
              <a:t>File </a:t>
            </a:r>
            <a:r>
              <a:rPr lang="en-US" sz="1400" b="1" dirty="0">
                <a:solidFill>
                  <a:schemeClr val="accent1"/>
                </a:solidFill>
                <a:sym typeface="Wingdings" panose="05000000000000000000" pitchFamily="2" charset="2"/>
              </a:rPr>
              <a:t> Download .</a:t>
            </a:r>
            <a:r>
              <a:rPr lang="en-US" sz="1400" b="1" dirty="0" err="1">
                <a:solidFill>
                  <a:schemeClr val="accent1"/>
                </a:solidFill>
                <a:sym typeface="Wingdings" panose="05000000000000000000" pitchFamily="2" charset="2"/>
              </a:rPr>
              <a:t>ipynb</a:t>
            </a:r>
            <a:r>
              <a:rPr lang="en-US" sz="1400" dirty="0">
                <a:sym typeface="Wingdings" panose="05000000000000000000" pitchFamily="2" charset="2"/>
              </a:rPr>
              <a:t>)</a:t>
            </a:r>
          </a:p>
          <a:p>
            <a:pPr marL="401637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Open file in Google </a:t>
            </a:r>
            <a:r>
              <a:rPr lang="en-US" sz="1400" dirty="0" err="1">
                <a:sym typeface="Wingdings" panose="05000000000000000000" pitchFamily="2" charset="2"/>
              </a:rPr>
              <a:t>Colab</a:t>
            </a:r>
            <a:r>
              <a:rPr lang="en-US" sz="1400" dirty="0">
                <a:sym typeface="Wingdings" panose="05000000000000000000" pitchFamily="2" charset="2"/>
              </a:rPr>
              <a:t> (Go to Google </a:t>
            </a:r>
            <a:r>
              <a:rPr lang="en-US" sz="1400" dirty="0" err="1">
                <a:sym typeface="Wingdings" panose="05000000000000000000" pitchFamily="2" charset="2"/>
              </a:rPr>
              <a:t>Colab</a:t>
            </a:r>
            <a:r>
              <a:rPr lang="en-US" sz="1400" dirty="0">
                <a:sym typeface="Wingdings" panose="05000000000000000000" pitchFamily="2" charset="2"/>
              </a:rPr>
              <a:t> webpage (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</a:t>
            </a:r>
            <a:r>
              <a:rPr lang="en-US" sz="1400" dirty="0"/>
              <a:t>) </a:t>
            </a:r>
            <a:r>
              <a:rPr lang="en-US" sz="1400" dirty="0">
                <a:sym typeface="Wingdings" panose="05000000000000000000" pitchFamily="2" charset="2"/>
              </a:rPr>
              <a:t>, under </a:t>
            </a:r>
            <a:r>
              <a:rPr lang="en-US" sz="1400" b="1" cap="all" dirty="0">
                <a:solidFill>
                  <a:schemeClr val="accent1"/>
                </a:solidFill>
                <a:sym typeface="Wingdings" panose="05000000000000000000" pitchFamily="2" charset="2"/>
              </a:rPr>
              <a:t>upload</a:t>
            </a:r>
            <a:r>
              <a:rPr lang="en-US" sz="1400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en-US" sz="1400" dirty="0">
                <a:sym typeface="Wingdings" panose="05000000000000000000" pitchFamily="2" charset="2"/>
              </a:rPr>
              <a:t>tab choose the file that you have downloaded)</a:t>
            </a:r>
          </a:p>
          <a:p>
            <a:pPr marL="401637" indent="-285750">
              <a:buFont typeface="Arial" panose="020B0604020202020204" pitchFamily="34" charset="0"/>
              <a:buChar char="•"/>
            </a:pPr>
            <a:r>
              <a:rPr lang="en-US" sz="1400" dirty="0"/>
              <a:t>To run on GPU: </a:t>
            </a:r>
            <a:r>
              <a:rPr lang="en-US" sz="1400" b="1" dirty="0">
                <a:solidFill>
                  <a:schemeClr val="accent1"/>
                </a:solidFill>
              </a:rPr>
              <a:t>Runtime </a:t>
            </a:r>
            <a:r>
              <a:rPr lang="en-US" sz="1400" b="1" dirty="0">
                <a:solidFill>
                  <a:schemeClr val="accent1"/>
                </a:solidFill>
                <a:sym typeface="Wingdings" panose="05000000000000000000" pitchFamily="2" charset="2"/>
              </a:rPr>
              <a:t> Change runtime type  Choose GPU as Hardware accelerator  Save</a:t>
            </a:r>
            <a:endParaRPr lang="en-US" sz="1400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137234"/>
      </p:ext>
    </p:extLst>
  </p:cSld>
  <p:clrMapOvr>
    <a:masterClrMapping/>
  </p:clrMapOvr>
</p:sld>
</file>

<file path=ppt/theme/theme1.xml><?xml version="1.0" encoding="utf-8"?>
<a:theme xmlns:a="http://schemas.openxmlformats.org/drawingml/2006/main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45 Helvetica Light" pitchFamily="-110" charset="0"/>
            <a:ea typeface="Geneva" pitchFamily="-110" charset="-128"/>
            <a:cs typeface="Geneva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45 Helvetica Light" pitchFamily="-110" charset="0"/>
            <a:ea typeface="Geneva" pitchFamily="-110" charset="-128"/>
            <a:cs typeface="Geneva" pitchFamily="-11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305A81DC-F056-FF44-9553-6A4D4150B4C1}" vid="{22C4A014-A9D7-334E-98D6-A9C7E73BCA4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cmu-powerpoint-digitaltartan</Template>
  <TotalTime>10</TotalTime>
  <Words>261</Words>
  <Application>Microsoft Macintosh PowerPoint</Application>
  <PresentationFormat>On-screen Show (16:9)</PresentationFormat>
  <Paragraphs>41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.AppleSystemUIFont</vt:lpstr>
      <vt:lpstr>45 Helvetica Light</vt:lpstr>
      <vt:lpstr>Arial</vt:lpstr>
      <vt:lpstr>Book Antiqua</vt:lpstr>
      <vt:lpstr>Open Sans</vt:lpstr>
      <vt:lpstr>Open Sans Light</vt:lpstr>
      <vt:lpstr>Open Sans Regular</vt:lpstr>
      <vt:lpstr>Times</vt:lpstr>
      <vt:lpstr>CMU PPT Theme</vt:lpstr>
      <vt:lpstr>PowerPoint Presentation</vt:lpstr>
      <vt:lpstr>Jupyter Notebook</vt:lpstr>
      <vt:lpstr>Google Colaboratory</vt:lpstr>
      <vt:lpstr>Pytorch</vt:lpstr>
      <vt:lpstr>Pytorch Tutorial with Google Colab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Hatice Gokcan</dc:creator>
  <cp:lastModifiedBy>Hatice Gokcan</cp:lastModifiedBy>
  <cp:revision>4</cp:revision>
  <cp:lastPrinted>2016-12-06T18:52:42Z</cp:lastPrinted>
  <dcterms:created xsi:type="dcterms:W3CDTF">2022-11-13T22:22:18Z</dcterms:created>
  <dcterms:modified xsi:type="dcterms:W3CDTF">2023-01-31T21:19:33Z</dcterms:modified>
</cp:coreProperties>
</file>