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7" r:id="rId5"/>
    <p:sldId id="258" r:id="rId6"/>
    <p:sldId id="259" r:id="rId7"/>
    <p:sldId id="262" r:id="rId8"/>
    <p:sldId id="263" r:id="rId9"/>
    <p:sldId id="265" r:id="rId10"/>
    <p:sldId id="266" r:id="rId11"/>
    <p:sldId id="261" r:id="rId12"/>
    <p:sldId id="268" r:id="rId13"/>
    <p:sldId id="270" r:id="rId14"/>
    <p:sldId id="267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3CD7-4C5C-CDE5-65C1-6A554BE10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4B4366-A386-C87C-2821-590EC8A85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8B7DD6-BADD-B79A-3A64-B10DD3FE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9777-7A3A-473D-BFFC-F3EEC4EAB36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C6F17D-DAC4-AEA4-7675-8036E6C5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9A624-30FF-D8DB-6620-93900E6F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7AD-41F1-4641-9E12-4301069EA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78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F45E2-D786-1D4A-8F41-490C9034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A15B03-5FB6-BCC4-4B23-B89D08990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A18495-2B58-898B-32E6-FE558974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9777-7A3A-473D-BFFC-F3EEC4EAB36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1CAE31-ED3F-063B-B778-6C33FC9C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245CB8-3DCF-5DE7-21C4-D40A66C2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7AD-41F1-4641-9E12-4301069EA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6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AEE948-417F-9A48-322E-49E3BC1F7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B36431-7F6D-CD56-A422-7BFB561E9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1EC84F-7FC7-9DCF-489D-E62CBB59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9777-7A3A-473D-BFFC-F3EEC4EAB36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F270F3-57B4-AB0B-8B3C-18C4F169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DB9153-7E7D-7BF9-2AA2-782F9786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7AD-41F1-4641-9E12-4301069EA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4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30CB6-7F00-4B60-46EC-EE3656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CA939-040E-BEB9-647D-F077849E3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FE5AA0-51A1-961B-6252-04118E79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9777-7A3A-473D-BFFC-F3EEC4EAB36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B9B251-BE93-9286-7604-6008FE92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4EE0D-D506-290D-9681-DCF41CA6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7AD-41F1-4641-9E12-4301069EA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57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E2208-781E-E018-D010-5598A54B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89A073-7DC8-E8D4-B1FB-8FB8D160E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2714F-7247-BB0F-23AC-DCAB4A14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9777-7A3A-473D-BFFC-F3EEC4EAB36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2EDB49-F800-C92C-0871-B7BEFA69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C2EC39-23AD-46DE-3C50-22E90ABA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7AD-41F1-4641-9E12-4301069EA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28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AB07-7FF0-5891-F6A8-0EFE28D4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76381-C21F-308C-9A9E-767BA9313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2778C5-9081-8330-09EA-DCFC583BF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BB734B-7A56-39AE-12F4-C760FC86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9777-7A3A-473D-BFFC-F3EEC4EAB36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62877B-24F6-B24B-A3B2-AB2F19D6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D4FE23-7F70-940B-66C5-6F52D647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7AD-41F1-4641-9E12-4301069EA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5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12C33-E7DB-5121-CA07-088E3DD1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A712A4-7341-CC38-D3FD-1EDC8DD61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7944DE-0188-2641-8B31-8DEA106DD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F57AB7-D83A-9953-B806-956D187E2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11AB30-A8B5-B232-10AA-01FCA7C5D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9E35BF-077D-A0A6-5754-F4780F35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9777-7A3A-473D-BFFC-F3EEC4EAB36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9A5DE6-2AD3-1FF0-F6AB-9D32AA72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A076BD-82EF-8ABD-BF91-A9ECB1F4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7AD-41F1-4641-9E12-4301069EA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98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72DD0-DB52-8EAF-119E-6411AE9A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88ABD3-9A7B-E268-57AE-6914527B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9777-7A3A-473D-BFFC-F3EEC4EAB36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60CD55-BB66-DFCB-27DF-916C4E42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C2A36B-7BE3-325C-305E-6E022EF9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7AD-41F1-4641-9E12-4301069EA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62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440178-CB09-5669-EC9B-5CFB8B02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9777-7A3A-473D-BFFC-F3EEC4EAB36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9B3FF9-51EB-CAE2-9FEA-698ABF71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655E4F-0D88-6795-9ADB-CC0D2B6F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7AD-41F1-4641-9E12-4301069EA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7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1A1DC-AA32-DE6C-574C-D15BB75D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81889-019C-D8CA-A9E4-0BE38D19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B7441B-B3BD-5168-52E0-F75A0635C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AB33FB-AE9E-FA7F-C7EF-15325D30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9777-7A3A-473D-BFFC-F3EEC4EAB36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CA3D01-CA3C-9655-F733-78CE1BED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A85-7D61-45D9-C515-02A02960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7AD-41F1-4641-9E12-4301069EA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95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CF0E4-4D97-9A48-2AEB-7AE332B9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2A68EA-800B-5313-8719-6225082AB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8D1DE3-50B5-4CDF-FF1E-A67BB76CF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BD4C0B-5994-B727-F86C-A9A6D355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9777-7A3A-473D-BFFC-F3EEC4EAB36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D2E315-6BB1-E661-D4E0-BDB23281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AA796D-6903-494A-A4D8-79BDD5BE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7AD-41F1-4641-9E12-4301069EA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9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2F700-2535-81FB-D5D8-9569220F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66C6A-A1B3-16D6-BE71-6F421495B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97230-EFAD-5299-85C4-10B0C3E56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9777-7A3A-473D-BFFC-F3EEC4EAB36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51D06-61B5-896A-8EDC-9F34B32A2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C8E11-D6E9-79BE-AB44-5C8EAC829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37AD-41F1-4641-9E12-4301069EA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7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Cjt79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6E5CCF-2232-613E-2EE8-557E22BC304F}"/>
              </a:ext>
            </a:extLst>
          </p:cNvPr>
          <p:cNvSpPr txBox="1"/>
          <p:nvPr/>
        </p:nvSpPr>
        <p:spPr>
          <a:xfrm>
            <a:off x="1352939" y="2046580"/>
            <a:ext cx="977848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highlight>
                  <a:srgbClr val="FFFF00"/>
                </a:highlight>
                <a:latin typeface="Montserrat" pitchFamily="2" charset="-52"/>
              </a:rPr>
              <a:t>Коллокации</a:t>
            </a:r>
            <a:r>
              <a:rPr lang="ru-RU" sz="8000" b="1" dirty="0">
                <a:latin typeface="Montserrat" pitchFamily="2" charset="-52"/>
              </a:rPr>
              <a:t> </a:t>
            </a:r>
          </a:p>
          <a:p>
            <a:r>
              <a:rPr lang="ru-RU" sz="4400" b="1" dirty="0">
                <a:latin typeface="Montserrat" pitchFamily="2" charset="-52"/>
              </a:rPr>
              <a:t>и подходы к их извлечению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89D54-00DA-0187-EC1D-353792C04C96}"/>
              </a:ext>
            </a:extLst>
          </p:cNvPr>
          <p:cNvSpPr txBox="1"/>
          <p:nvPr/>
        </p:nvSpPr>
        <p:spPr>
          <a:xfrm>
            <a:off x="9918440" y="6195527"/>
            <a:ext cx="989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Montserrat" pitchFamily="2" charset="-52"/>
              </a:rPr>
              <a:t>Сириус 13.10</a:t>
            </a:r>
          </a:p>
        </p:txBody>
      </p:sp>
    </p:spTree>
    <p:extLst>
      <p:ext uri="{BB962C8B-B14F-4D97-AF65-F5344CB8AC3E}">
        <p14:creationId xmlns:p14="http://schemas.microsoft.com/office/powerpoint/2010/main" val="411981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9DBDB-51A1-F5F9-8469-3E40285E06B7}"/>
              </a:ext>
            </a:extLst>
          </p:cNvPr>
          <p:cNvSpPr txBox="1"/>
          <p:nvPr/>
        </p:nvSpPr>
        <p:spPr>
          <a:xfrm>
            <a:off x="1464906" y="2957804"/>
            <a:ext cx="961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Montserrat" pitchFamily="2" charset="-52"/>
              </a:rPr>
              <a:t>Кто может быть </a:t>
            </a:r>
            <a:r>
              <a:rPr lang="ru-RU" sz="4000" b="1" dirty="0">
                <a:latin typeface="Montserrat" pitchFamily="2" charset="-52"/>
              </a:rPr>
              <a:t>заядлым</a:t>
            </a:r>
            <a:r>
              <a:rPr lang="ru-RU" sz="4000" dirty="0">
                <a:latin typeface="Montserrat" pitchFamily="2" charset="-5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848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0BE03-176E-B450-284A-4DC8038D9B30}"/>
              </a:ext>
            </a:extLst>
          </p:cNvPr>
          <p:cNvSpPr txBox="1"/>
          <p:nvPr/>
        </p:nvSpPr>
        <p:spPr>
          <a:xfrm>
            <a:off x="606490" y="569168"/>
            <a:ext cx="9694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Montserrat" pitchFamily="2" charset="-52"/>
              </a:rPr>
              <a:t>А иногда – нет</a:t>
            </a:r>
            <a:r>
              <a:rPr lang="en-US" sz="3200" b="1" dirty="0">
                <a:latin typeface="Montserrat" pitchFamily="2" charset="-52"/>
              </a:rPr>
              <a:t>?.....</a:t>
            </a:r>
            <a:endParaRPr lang="ru-RU" sz="3200" b="1" dirty="0">
              <a:latin typeface="Montserrat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C09A3-ABC4-6A0C-F409-49656E4E0095}"/>
              </a:ext>
            </a:extLst>
          </p:cNvPr>
          <p:cNvSpPr txBox="1"/>
          <p:nvPr/>
        </p:nvSpPr>
        <p:spPr>
          <a:xfrm>
            <a:off x="1570653" y="1670179"/>
            <a:ext cx="905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tserrat" pitchFamily="2" charset="-52"/>
              </a:rPr>
              <a:t>FAST/QUICK</a:t>
            </a:r>
            <a:endParaRPr lang="ru-RU" sz="3600" dirty="0">
              <a:latin typeface="Montserrat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8F52A-F5AA-A87A-1003-D20CD73CAB4B}"/>
              </a:ext>
            </a:extLst>
          </p:cNvPr>
          <p:cNvSpPr txBox="1"/>
          <p:nvPr/>
        </p:nvSpPr>
        <p:spPr>
          <a:xfrm>
            <a:off x="1570653" y="3660709"/>
            <a:ext cx="905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tserrat" pitchFamily="2" charset="-52"/>
              </a:rPr>
              <a:t>MAKE/DO</a:t>
            </a:r>
            <a:endParaRPr lang="ru-RU" sz="36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9041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2409AC-9155-DE54-1ADC-4C38E4EDB8FF}"/>
              </a:ext>
            </a:extLst>
          </p:cNvPr>
          <p:cNvSpPr txBox="1"/>
          <p:nvPr/>
        </p:nvSpPr>
        <p:spPr>
          <a:xfrm>
            <a:off x="1464905" y="1483567"/>
            <a:ext cx="87334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>
                <a:latin typeface="Montserrat" pitchFamily="2" charset="-52"/>
              </a:rPr>
              <a:t>В чем различие между </a:t>
            </a:r>
            <a:r>
              <a:rPr lang="ru-RU" sz="6600" b="1" dirty="0">
                <a:highlight>
                  <a:srgbClr val="FFFF00"/>
                </a:highlight>
                <a:latin typeface="Montserrat" pitchFamily="2" charset="-52"/>
              </a:rPr>
              <a:t>идиомами</a:t>
            </a:r>
            <a:r>
              <a:rPr lang="ru-RU" sz="6600" b="1" dirty="0">
                <a:latin typeface="Montserrat" pitchFamily="2" charset="-52"/>
              </a:rPr>
              <a:t> и </a:t>
            </a:r>
            <a:r>
              <a:rPr lang="ru-RU" sz="6600" b="1" dirty="0">
                <a:highlight>
                  <a:srgbClr val="FFFF00"/>
                </a:highlight>
                <a:latin typeface="Montserrat" pitchFamily="2" charset="-52"/>
              </a:rPr>
              <a:t>коллокациями</a:t>
            </a:r>
            <a:r>
              <a:rPr lang="ru-RU" sz="6600" b="1" dirty="0">
                <a:latin typeface="Montserrat" pitchFamily="2" charset="-5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496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C1BC1-FD6E-D3E5-110C-FDAFA1230E77}"/>
              </a:ext>
            </a:extLst>
          </p:cNvPr>
          <p:cNvSpPr txBox="1"/>
          <p:nvPr/>
        </p:nvSpPr>
        <p:spPr>
          <a:xfrm>
            <a:off x="886408" y="653143"/>
            <a:ext cx="8696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Montserrat" pitchFamily="2" charset="-52"/>
              </a:rPr>
              <a:t>Конструкции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CF23C-AC46-6B39-9323-8CF82C62EC78}"/>
              </a:ext>
            </a:extLst>
          </p:cNvPr>
          <p:cNvSpPr txBox="1"/>
          <p:nvPr/>
        </p:nvSpPr>
        <p:spPr>
          <a:xfrm>
            <a:off x="1156996" y="3013015"/>
            <a:ext cx="97139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latin typeface="Montserrat" pitchFamily="2" charset="-52"/>
              </a:rPr>
              <a:t>https://bit.ly/3CQM7Ow</a:t>
            </a:r>
            <a:endParaRPr lang="ru-RU" sz="60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8867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D57C9D-EBE7-6231-CAB0-99B6C4DC146B}"/>
              </a:ext>
            </a:extLst>
          </p:cNvPr>
          <p:cNvSpPr txBox="1"/>
          <p:nvPr/>
        </p:nvSpPr>
        <p:spPr>
          <a:xfrm>
            <a:off x="2442287" y="1634518"/>
            <a:ext cx="82692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latin typeface="Montserrat" pitchFamily="2" charset="-52"/>
              </a:rPr>
              <a:t>lexically and/or pragmatically constrained recurrent</a:t>
            </a:r>
            <a:br>
              <a:rPr lang="en-US" sz="3600" dirty="0">
                <a:latin typeface="Montserrat" pitchFamily="2" charset="-52"/>
              </a:rPr>
            </a:br>
            <a:r>
              <a:rPr lang="en-US" sz="3600" dirty="0">
                <a:effectLst/>
                <a:latin typeface="Montserrat" pitchFamily="2" charset="-52"/>
              </a:rPr>
              <a:t>co-occurrences of at least two </a:t>
            </a:r>
            <a:r>
              <a:rPr lang="en-US" sz="3600" b="1" dirty="0">
                <a:effectLst/>
                <a:latin typeface="Montserrat" pitchFamily="2" charset="-52"/>
              </a:rPr>
              <a:t>lexical items </a:t>
            </a:r>
            <a:r>
              <a:rPr lang="en-US" sz="3600" dirty="0">
                <a:effectLst/>
                <a:latin typeface="Montserrat" pitchFamily="2" charset="-52"/>
              </a:rPr>
              <a:t>which are in a direct syntactic relation with</a:t>
            </a:r>
            <a:r>
              <a:rPr lang="ru-RU" sz="3600" dirty="0">
                <a:effectLst/>
                <a:latin typeface="Montserrat" pitchFamily="2" charset="-52"/>
              </a:rPr>
              <a:t> </a:t>
            </a:r>
            <a:r>
              <a:rPr lang="en-US" sz="3600" dirty="0">
                <a:latin typeface="Montserrat" pitchFamily="2" charset="-52"/>
              </a:rPr>
              <a:t>“</a:t>
            </a:r>
            <a:r>
              <a:rPr lang="en-US" sz="3600" dirty="0">
                <a:effectLst/>
                <a:latin typeface="Montserrat" pitchFamily="2" charset="-52"/>
              </a:rPr>
              <a:t>each other” (Bartsch 2004, 76)</a:t>
            </a:r>
            <a:endParaRPr lang="ru-RU" sz="36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3896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D57C9D-EBE7-6231-CAB0-99B6C4DC146B}"/>
              </a:ext>
            </a:extLst>
          </p:cNvPr>
          <p:cNvSpPr txBox="1"/>
          <p:nvPr/>
        </p:nvSpPr>
        <p:spPr>
          <a:xfrm>
            <a:off x="2442287" y="1634518"/>
            <a:ext cx="82692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latin typeface="Montserrat" pitchFamily="2" charset="-52"/>
              </a:rPr>
              <a:t>lexically and/or pragmatically constrained recurrent</a:t>
            </a:r>
            <a:br>
              <a:rPr lang="en-US" sz="3600" dirty="0">
                <a:latin typeface="Montserrat" pitchFamily="2" charset="-52"/>
              </a:rPr>
            </a:br>
            <a:r>
              <a:rPr lang="en-US" sz="3600" b="1" dirty="0">
                <a:effectLst/>
                <a:latin typeface="Montserrat" pitchFamily="2" charset="-52"/>
              </a:rPr>
              <a:t>co-occurrences</a:t>
            </a:r>
            <a:r>
              <a:rPr lang="en-US" sz="3600" dirty="0">
                <a:effectLst/>
                <a:latin typeface="Montserrat" pitchFamily="2" charset="-52"/>
              </a:rPr>
              <a:t> of at least two lexical items which are in a direct syntactic relation with</a:t>
            </a:r>
            <a:r>
              <a:rPr lang="ru-RU" sz="3600" dirty="0">
                <a:effectLst/>
                <a:latin typeface="Montserrat" pitchFamily="2" charset="-52"/>
              </a:rPr>
              <a:t> </a:t>
            </a:r>
            <a:r>
              <a:rPr lang="en-US" sz="3600" dirty="0">
                <a:latin typeface="Montserrat" pitchFamily="2" charset="-52"/>
              </a:rPr>
              <a:t>“</a:t>
            </a:r>
            <a:r>
              <a:rPr lang="en-US" sz="3600" dirty="0">
                <a:effectLst/>
                <a:latin typeface="Montserrat" pitchFamily="2" charset="-52"/>
              </a:rPr>
              <a:t>each other” (Bartsch 2004, 76)</a:t>
            </a:r>
            <a:endParaRPr lang="ru-RU" sz="36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1603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E972A-EFE8-D639-B5C7-BE3DE253CE6E}"/>
              </a:ext>
            </a:extLst>
          </p:cNvPr>
          <p:cNvSpPr txBox="1"/>
          <p:nvPr/>
        </p:nvSpPr>
        <p:spPr>
          <a:xfrm>
            <a:off x="3900196" y="307911"/>
            <a:ext cx="865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latin typeface="Montserrat" pitchFamily="2" charset="-52"/>
              </a:rPr>
              <a:t>Чятик</a:t>
            </a:r>
            <a:r>
              <a:rPr lang="ru-RU" sz="2800" b="1" dirty="0">
                <a:latin typeface="Montserrat" pitchFamily="2" charset="-52"/>
              </a:rPr>
              <a:t> в телеграмме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6ECB11-0D3F-B860-0227-EBF31B435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940"/>
            <a:ext cx="7143750" cy="483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C4304-4821-4B8E-1017-D7F5B85EC8A3}"/>
              </a:ext>
            </a:extLst>
          </p:cNvPr>
          <p:cNvSpPr txBox="1"/>
          <p:nvPr/>
        </p:nvSpPr>
        <p:spPr>
          <a:xfrm>
            <a:off x="6021355" y="2555815"/>
            <a:ext cx="6279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latin typeface="Montserrat" pitchFamily="2" charset="-52"/>
                <a:hlinkClick r:id="rId3"/>
              </a:rPr>
              <a:t>bit.ly/3Cjt79I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3868-161B-4DAE-6D5C-79A1CC13C7A7}"/>
              </a:ext>
            </a:extLst>
          </p:cNvPr>
          <p:cNvSpPr txBox="1"/>
          <p:nvPr/>
        </p:nvSpPr>
        <p:spPr>
          <a:xfrm>
            <a:off x="6322656" y="4215490"/>
            <a:ext cx="536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" pitchFamily="2" charset="-52"/>
              </a:rPr>
              <a:t>Последняя буква – </a:t>
            </a:r>
            <a:r>
              <a:rPr lang="en-US" sz="2400" dirty="0">
                <a:latin typeface="Montserrat" pitchFamily="2" charset="-52"/>
              </a:rPr>
              <a:t>I </a:t>
            </a:r>
            <a:r>
              <a:rPr lang="ru-RU" sz="2400" dirty="0">
                <a:latin typeface="Montserrat" pitchFamily="2" charset="-52"/>
              </a:rPr>
              <a:t>как в </a:t>
            </a:r>
            <a:r>
              <a:rPr lang="en-US" sz="2400" b="1" dirty="0">
                <a:highlight>
                  <a:srgbClr val="FFFF00"/>
                </a:highlight>
                <a:latin typeface="Montserrat" pitchFamily="2" charset="-52"/>
              </a:rPr>
              <a:t>I am</a:t>
            </a:r>
            <a:r>
              <a:rPr lang="en-US" sz="2400" dirty="0">
                <a:latin typeface="Montserrat" pitchFamily="2" charset="-52"/>
              </a:rPr>
              <a:t> …</a:t>
            </a:r>
            <a:endParaRPr lang="ru-RU" sz="24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4886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EFC04-5942-5E90-5E45-5DBECF10D17E}"/>
              </a:ext>
            </a:extLst>
          </p:cNvPr>
          <p:cNvSpPr txBox="1"/>
          <p:nvPr/>
        </p:nvSpPr>
        <p:spPr>
          <a:xfrm>
            <a:off x="2696548" y="2416628"/>
            <a:ext cx="9993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latin typeface="Montserrat" pitchFamily="2" charset="-52"/>
              </a:rPr>
              <a:t>Слова, которые </a:t>
            </a:r>
            <a:r>
              <a:rPr lang="ru-RU" sz="4800" b="1" dirty="0">
                <a:highlight>
                  <a:srgbClr val="FFFF00"/>
                </a:highlight>
                <a:latin typeface="Montserrat" pitchFamily="2" charset="-52"/>
              </a:rPr>
              <a:t>часто встречаются вместе</a:t>
            </a:r>
            <a:r>
              <a:rPr lang="ru-RU" sz="4800" b="1" dirty="0">
                <a:latin typeface="Montserrat" pitchFamily="2" charset="-5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1774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DC830C-AC76-3DD6-919D-22CC7920E6E4}"/>
              </a:ext>
            </a:extLst>
          </p:cNvPr>
          <p:cNvSpPr txBox="1"/>
          <p:nvPr/>
        </p:nvSpPr>
        <p:spPr>
          <a:xfrm>
            <a:off x="772107" y="667941"/>
            <a:ext cx="1047128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0" i="0" dirty="0">
                <a:solidFill>
                  <a:srgbClr val="212121"/>
                </a:solidFill>
                <a:effectLst/>
                <a:latin typeface="Montserrat" pitchFamily="2" charset="-52"/>
              </a:rPr>
              <a:t>В Лондоне один человек спрашивает у другого:</a:t>
            </a:r>
            <a:br>
              <a:rPr lang="ru-RU" sz="2800" b="0" i="0" dirty="0">
                <a:solidFill>
                  <a:srgbClr val="212121"/>
                </a:solidFill>
                <a:effectLst/>
                <a:latin typeface="Montserrat" pitchFamily="2" charset="-52"/>
              </a:rPr>
            </a:br>
            <a:endParaRPr lang="ru-RU" sz="2800" b="0" i="0" dirty="0">
              <a:solidFill>
                <a:srgbClr val="212121"/>
              </a:solidFill>
              <a:effectLst/>
              <a:latin typeface="Montserrat" pitchFamily="2" charset="-52"/>
            </a:endParaRPr>
          </a:p>
          <a:p>
            <a:pPr algn="l"/>
            <a:r>
              <a:rPr lang="ru-RU" sz="2800" b="0" i="0" dirty="0">
                <a:solidFill>
                  <a:srgbClr val="212121"/>
                </a:solidFill>
                <a:effectLst/>
                <a:latin typeface="Montserrat" pitchFamily="2" charset="-52"/>
              </a:rPr>
              <a:t>— 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Montserrat" pitchFamily="2" charset="-52"/>
              </a:rPr>
              <a:t>How much watches?</a:t>
            </a:r>
            <a:br>
              <a:rPr lang="en-US" sz="2800" b="0" i="0" dirty="0">
                <a:solidFill>
                  <a:srgbClr val="212121"/>
                </a:solidFill>
                <a:effectLst/>
                <a:latin typeface="Montserrat" pitchFamily="2" charset="-52"/>
              </a:rPr>
            </a:br>
            <a:endParaRPr lang="en-US" sz="2800" b="0" i="0" dirty="0">
              <a:solidFill>
                <a:srgbClr val="212121"/>
              </a:solidFill>
              <a:effectLst/>
              <a:latin typeface="Montserrat" pitchFamily="2" charset="-52"/>
            </a:endParaRPr>
          </a:p>
          <a:p>
            <a:pPr algn="l"/>
            <a:r>
              <a:rPr lang="en-US" sz="2800" b="0" i="0" dirty="0">
                <a:solidFill>
                  <a:srgbClr val="212121"/>
                </a:solidFill>
                <a:effectLst/>
                <a:latin typeface="Montserrat" pitchFamily="2" charset="-52"/>
              </a:rPr>
              <a:t>— Ten clocks.</a:t>
            </a:r>
            <a:br>
              <a:rPr lang="en-US" sz="2800" b="0" i="0" dirty="0">
                <a:solidFill>
                  <a:srgbClr val="212121"/>
                </a:solidFill>
                <a:effectLst/>
                <a:latin typeface="Montserrat" pitchFamily="2" charset="-52"/>
              </a:rPr>
            </a:br>
            <a:endParaRPr lang="en-US" sz="2800" b="0" i="0" dirty="0">
              <a:solidFill>
                <a:srgbClr val="212121"/>
              </a:solidFill>
              <a:effectLst/>
              <a:latin typeface="Montserrat" pitchFamily="2" charset="-52"/>
            </a:endParaRPr>
          </a:p>
          <a:p>
            <a:pPr algn="l"/>
            <a:r>
              <a:rPr lang="en-US" sz="2800" b="0" i="0" dirty="0">
                <a:solidFill>
                  <a:srgbClr val="212121"/>
                </a:solidFill>
                <a:effectLst/>
                <a:latin typeface="Montserrat" pitchFamily="2" charset="-52"/>
              </a:rPr>
              <a:t>— Such much?</a:t>
            </a:r>
            <a:br>
              <a:rPr lang="en-US" sz="2800" b="0" i="0" dirty="0">
                <a:solidFill>
                  <a:srgbClr val="212121"/>
                </a:solidFill>
                <a:effectLst/>
                <a:latin typeface="Montserrat" pitchFamily="2" charset="-52"/>
              </a:rPr>
            </a:br>
            <a:endParaRPr lang="en-US" sz="2800" b="0" i="0" dirty="0">
              <a:solidFill>
                <a:srgbClr val="212121"/>
              </a:solidFill>
              <a:effectLst/>
              <a:latin typeface="Montserrat" pitchFamily="2" charset="-52"/>
            </a:endParaRPr>
          </a:p>
          <a:p>
            <a:pPr algn="l"/>
            <a:r>
              <a:rPr lang="en-US" sz="2800" b="0" i="0" dirty="0">
                <a:solidFill>
                  <a:srgbClr val="212121"/>
                </a:solidFill>
                <a:effectLst/>
                <a:latin typeface="Montserrat" pitchFamily="2" charset="-52"/>
              </a:rPr>
              <a:t>— For whom how…</a:t>
            </a:r>
            <a:br>
              <a:rPr lang="en-US" sz="2800" b="0" i="0" dirty="0">
                <a:solidFill>
                  <a:srgbClr val="212121"/>
                </a:solidFill>
                <a:effectLst/>
                <a:latin typeface="Montserrat" pitchFamily="2" charset="-52"/>
              </a:rPr>
            </a:br>
            <a:endParaRPr lang="en-US" sz="2800" b="0" i="0" dirty="0">
              <a:solidFill>
                <a:srgbClr val="212121"/>
              </a:solidFill>
              <a:effectLst/>
              <a:latin typeface="Montserrat" pitchFamily="2" charset="-52"/>
            </a:endParaRPr>
          </a:p>
          <a:p>
            <a:pPr algn="l"/>
            <a:r>
              <a:rPr lang="en-US" sz="2800" b="0" i="0" dirty="0">
                <a:solidFill>
                  <a:srgbClr val="212121"/>
                </a:solidFill>
                <a:effectLst/>
                <a:latin typeface="Montserrat" pitchFamily="2" charset="-52"/>
              </a:rPr>
              <a:t>— MGIMO finished?</a:t>
            </a:r>
            <a:br>
              <a:rPr lang="en-US" sz="2800" b="0" i="0" dirty="0">
                <a:solidFill>
                  <a:srgbClr val="212121"/>
                </a:solidFill>
                <a:effectLst/>
                <a:latin typeface="Montserrat" pitchFamily="2" charset="-52"/>
              </a:rPr>
            </a:br>
            <a:endParaRPr lang="en-US" sz="2800" b="0" i="0" dirty="0">
              <a:solidFill>
                <a:srgbClr val="212121"/>
              </a:solidFill>
              <a:effectLst/>
              <a:latin typeface="Montserrat" pitchFamily="2" charset="-52"/>
            </a:endParaRPr>
          </a:p>
          <a:p>
            <a:pPr algn="l"/>
            <a:r>
              <a:rPr lang="en-US" sz="2800" b="0" i="0" dirty="0">
                <a:solidFill>
                  <a:srgbClr val="212121"/>
                </a:solidFill>
                <a:effectLst/>
                <a:latin typeface="Montserrat" pitchFamily="2" charset="-52"/>
              </a:rPr>
              <a:t>— A-a-a-ask!..</a:t>
            </a:r>
          </a:p>
        </p:txBody>
      </p:sp>
    </p:spTree>
    <p:extLst>
      <p:ext uri="{BB962C8B-B14F-4D97-AF65-F5344CB8AC3E}">
        <p14:creationId xmlns:p14="http://schemas.microsoft.com/office/powerpoint/2010/main" val="38066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49BC49-5A12-D556-D1C5-2109A7D05E60}"/>
              </a:ext>
            </a:extLst>
          </p:cNvPr>
          <p:cNvSpPr txBox="1"/>
          <p:nvPr/>
        </p:nvSpPr>
        <p:spPr>
          <a:xfrm>
            <a:off x="617763" y="699996"/>
            <a:ext cx="8983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0" dirty="0">
                <a:effectLst/>
                <a:latin typeface="Montserrat" pitchFamily="2" charset="-52"/>
              </a:rPr>
              <a:t>Петр Шаров предлагает провести похожий проект и </a:t>
            </a:r>
            <a:r>
              <a:rPr lang="ru-RU" sz="2400" i="0" dirty="0" err="1">
                <a:effectLst/>
                <a:latin typeface="Montserrat" pitchFamily="2" charset="-52"/>
              </a:rPr>
              <a:t>вДальногорском</a:t>
            </a:r>
            <a:r>
              <a:rPr lang="ru-RU" sz="2400" i="0" dirty="0">
                <a:effectLst/>
                <a:latin typeface="Montserrat" pitchFamily="2" charset="-52"/>
              </a:rPr>
              <a:t> районе, но для начала нужно </a:t>
            </a:r>
          </a:p>
          <a:p>
            <a:r>
              <a:rPr lang="ru-RU" sz="2400" i="0" dirty="0">
                <a:effectLst/>
                <a:latin typeface="Montserrat" pitchFamily="2" charset="-52"/>
              </a:rPr>
              <a:t>провести ряд </a:t>
            </a:r>
            <a:r>
              <a:rPr lang="ru-RU" sz="2400" i="0" dirty="0" err="1">
                <a:effectLst/>
                <a:latin typeface="Montserrat" pitchFamily="2" charset="-52"/>
              </a:rPr>
              <a:t>определенныx</a:t>
            </a:r>
            <a:r>
              <a:rPr lang="ru-RU" sz="2400" i="0" dirty="0">
                <a:effectLst/>
                <a:latin typeface="Montserrat" pitchFamily="2" charset="-52"/>
              </a:rPr>
              <a:t> исследований.</a:t>
            </a:r>
            <a:endParaRPr lang="ru-RU" sz="2400" dirty="0">
              <a:latin typeface="Montserrat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DB129-E154-13DA-52BA-2CBBDC363D5A}"/>
              </a:ext>
            </a:extLst>
          </p:cNvPr>
          <p:cNvSpPr txBox="1"/>
          <p:nvPr/>
        </p:nvSpPr>
        <p:spPr>
          <a:xfrm>
            <a:off x="617763" y="2224950"/>
            <a:ext cx="10401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0" dirty="0">
                <a:effectLst/>
                <a:latin typeface="Montserrat" pitchFamily="2" charset="-52"/>
              </a:rPr>
              <a:t>Когда они начинают быть старшее, они приносят цветы.</a:t>
            </a:r>
            <a:endParaRPr lang="ru-RU" sz="2400" dirty="0">
              <a:latin typeface="Montserra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0669F-101C-80C3-2169-A49CB459235F}"/>
              </a:ext>
            </a:extLst>
          </p:cNvPr>
          <p:cNvSpPr txBox="1"/>
          <p:nvPr/>
        </p:nvSpPr>
        <p:spPr>
          <a:xfrm>
            <a:off x="617763" y="3011240"/>
            <a:ext cx="107375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Montserrat" pitchFamily="2" charset="-52"/>
              </a:rPr>
              <a:t>Когда я уже был готов выходить, мама пришла в номер </a:t>
            </a:r>
          </a:p>
          <a:p>
            <a:r>
              <a:rPr lang="ru-RU" sz="2400" dirty="0">
                <a:effectLst/>
                <a:latin typeface="Montserrat" pitchFamily="2" charset="-52"/>
              </a:rPr>
              <a:t>и меня спросила, куда я собираюсь</a:t>
            </a:r>
            <a:r>
              <a:rPr lang="ru-RU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A7E27-90BD-01D9-D299-F50170F9D51E}"/>
              </a:ext>
            </a:extLst>
          </p:cNvPr>
          <p:cNvSpPr txBox="1"/>
          <p:nvPr/>
        </p:nvSpPr>
        <p:spPr>
          <a:xfrm>
            <a:off x="617762" y="4166862"/>
            <a:ext cx="10737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0" dirty="0">
                <a:effectLst/>
                <a:latin typeface="Montserrat" pitchFamily="2" charset="-52"/>
              </a:rPr>
              <a:t>В истории казахов и других народов всегда бабушки показывает правильный путь своим внукам.</a:t>
            </a:r>
            <a:endParaRPr lang="ru-RU" sz="2400" dirty="0">
              <a:latin typeface="Montserrat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707F0-953A-3F7E-4F30-1C41E21A513F}"/>
              </a:ext>
            </a:extLst>
          </p:cNvPr>
          <p:cNvSpPr txBox="1"/>
          <p:nvPr/>
        </p:nvSpPr>
        <p:spPr>
          <a:xfrm>
            <a:off x="617763" y="5427698"/>
            <a:ext cx="933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0" dirty="0">
                <a:effectLst/>
                <a:latin typeface="Montserrat" pitchFamily="2" charset="-52"/>
              </a:rPr>
              <a:t>Самое важное - это умение работать рукой. </a:t>
            </a:r>
            <a:endParaRPr lang="ru-RU" sz="24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106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5E91AE-7C02-FBC2-668B-1A3EF068F1CA}"/>
              </a:ext>
            </a:extLst>
          </p:cNvPr>
          <p:cNvSpPr txBox="1"/>
          <p:nvPr/>
        </p:nvSpPr>
        <p:spPr>
          <a:xfrm>
            <a:off x="1742103" y="612844"/>
            <a:ext cx="87077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Montserrat" pitchFamily="2" charset="-52"/>
              </a:rPr>
              <a:t>Перед нами стол. На столе стакан и вилка. Что они делают? Стакан стоит, а вилка лежит. Если мы воткнем вилку в столешницу, вилка будет стоять. Т. е. , стоят вертикальные предметы, а лежат горизонтальные? Добавляем на стол тарелку и сковороду. Они вроде как горизонтальные, но на столе стоят. Теперь положим тарелку в сковородку. Там она лежит, а ведь на столе стояла. Может быть, стоят предметы готовые к использованию? Нет, вилка-то готова была, когда лежала. Теперь на стол запрыгивает кошка. Она может стоять, сидеть и лежать. Если в плане стояния и лежания она как-то вмещается в логику "вертикальный-горизонтальный", то сидение ? это новое свойство. Сидит она на попе. Теперь на стол села птичка. Она на столе сидит, но сидит на ногах, а не на попе. Хотя вроде бы должна стоять. Но стоять она не может вовсе. Но если из птички сделать чучело, то оно на столе будет уже стоять. Может показаться, что сидение ? атрибут живого, но сапог на ноге тоже сидит, хотя он не живой и не имеет попы. Так что поди ж пойми, что стоит, что лежит, а что сидит.</a:t>
            </a:r>
          </a:p>
        </p:txBody>
      </p:sp>
    </p:spTree>
    <p:extLst>
      <p:ext uri="{BB962C8B-B14F-4D97-AF65-F5344CB8AC3E}">
        <p14:creationId xmlns:p14="http://schemas.microsoft.com/office/powerpoint/2010/main" val="25750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4FB36-A23F-5A47-F232-A4DCEBEECFDF}"/>
              </a:ext>
            </a:extLst>
          </p:cNvPr>
          <p:cNvSpPr txBox="1"/>
          <p:nvPr/>
        </p:nvSpPr>
        <p:spPr>
          <a:xfrm>
            <a:off x="634482" y="457200"/>
            <a:ext cx="1079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Montserrat" pitchFamily="2" charset="-52"/>
              </a:rPr>
              <a:t>Иногда такие вещи обусловлены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63271-84AA-97D7-B8CC-70694F86E538}"/>
              </a:ext>
            </a:extLst>
          </p:cNvPr>
          <p:cNvSpPr txBox="1"/>
          <p:nvPr/>
        </p:nvSpPr>
        <p:spPr>
          <a:xfrm>
            <a:off x="634482" y="1253508"/>
            <a:ext cx="886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>
                <a:latin typeface="Montserrat" pitchFamily="2" charset="-52"/>
              </a:rPr>
              <a:t>Что может быть </a:t>
            </a:r>
            <a:r>
              <a:rPr lang="ru-RU" sz="2800" i="1" dirty="0">
                <a:highlight>
                  <a:srgbClr val="FFFF00"/>
                </a:highlight>
                <a:latin typeface="Montserrat" pitchFamily="2" charset="-52"/>
              </a:rPr>
              <a:t>густым</a:t>
            </a:r>
            <a:r>
              <a:rPr lang="ru-RU" sz="2800" i="1" dirty="0">
                <a:latin typeface="Montserrat" pitchFamily="2" charset="-52"/>
              </a:rPr>
              <a:t> по-русски?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F3D15-09B6-E5B2-824A-B663D68DC683}"/>
              </a:ext>
            </a:extLst>
          </p:cNvPr>
          <p:cNvSpPr txBox="1"/>
          <p:nvPr/>
        </p:nvSpPr>
        <p:spPr>
          <a:xfrm>
            <a:off x="6643397" y="6488668"/>
            <a:ext cx="639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Montserrat" pitchFamily="2" charset="-52"/>
              </a:rPr>
              <a:t>Примеры Е.В. </a:t>
            </a:r>
            <a:r>
              <a:rPr lang="ru-RU" i="1" dirty="0" err="1">
                <a:latin typeface="Montserrat" pitchFamily="2" charset="-52"/>
              </a:rPr>
              <a:t>Рахилиной</a:t>
            </a:r>
            <a:r>
              <a:rPr lang="ru-RU" i="1" dirty="0">
                <a:latin typeface="Montserrat" pitchFamily="2" charset="-52"/>
              </a:rPr>
              <a:t> и Т. И. Резниковой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CB9EE-E1D3-6330-0F90-EBBED61BCF09}"/>
              </a:ext>
            </a:extLst>
          </p:cNvPr>
          <p:cNvSpPr txBox="1"/>
          <p:nvPr/>
        </p:nvSpPr>
        <p:spPr>
          <a:xfrm>
            <a:off x="1306285" y="1972730"/>
            <a:ext cx="5467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Montserrat" pitchFamily="2" charset="-52"/>
              </a:rPr>
              <a:t>густой</a:t>
            </a:r>
            <a:r>
              <a:rPr lang="ru-RU" sz="2400" dirty="0">
                <a:latin typeface="Montserrat" pitchFamily="2" charset="-52"/>
              </a:rPr>
              <a:t> лес</a:t>
            </a:r>
          </a:p>
          <a:p>
            <a:r>
              <a:rPr lang="ru-RU" sz="2400" b="1" dirty="0">
                <a:latin typeface="Montserrat" pitchFamily="2" charset="-52"/>
              </a:rPr>
              <a:t>густые</a:t>
            </a:r>
            <a:r>
              <a:rPr lang="ru-RU" sz="2400" dirty="0">
                <a:latin typeface="Montserrat" pitchFamily="2" charset="-52"/>
              </a:rPr>
              <a:t> волосы</a:t>
            </a:r>
          </a:p>
          <a:p>
            <a:r>
              <a:rPr lang="ru-RU" sz="2400" b="1" dirty="0">
                <a:latin typeface="Montserrat" pitchFamily="2" charset="-52"/>
              </a:rPr>
              <a:t>густая</a:t>
            </a:r>
            <a:r>
              <a:rPr lang="ru-RU" sz="2400" dirty="0">
                <a:latin typeface="Montserrat" pitchFamily="2" charset="-52"/>
              </a:rPr>
              <a:t> толпа</a:t>
            </a:r>
          </a:p>
          <a:p>
            <a:endParaRPr lang="ru-RU" sz="2400" dirty="0">
              <a:latin typeface="Montserrat" pitchFamily="2" charset="-52"/>
            </a:endParaRPr>
          </a:p>
          <a:p>
            <a:r>
              <a:rPr lang="ru-RU" sz="2400" b="1" dirty="0">
                <a:latin typeface="Montserrat" pitchFamily="2" charset="-52"/>
              </a:rPr>
              <a:t>густой</a:t>
            </a:r>
            <a:r>
              <a:rPr lang="ru-RU" sz="2400" dirty="0">
                <a:latin typeface="Montserrat" pitchFamily="2" charset="-52"/>
              </a:rPr>
              <a:t> суп</a:t>
            </a:r>
          </a:p>
          <a:p>
            <a:r>
              <a:rPr lang="ru-RU" sz="2400" b="1" dirty="0">
                <a:latin typeface="Montserrat" pitchFamily="2" charset="-52"/>
              </a:rPr>
              <a:t>густая</a:t>
            </a:r>
            <a:r>
              <a:rPr lang="ru-RU" sz="2400" dirty="0">
                <a:latin typeface="Montserrat" pitchFamily="2" charset="-52"/>
              </a:rPr>
              <a:t> каша</a:t>
            </a:r>
          </a:p>
          <a:p>
            <a:r>
              <a:rPr lang="ru-RU" sz="2400" b="1" dirty="0">
                <a:latin typeface="Montserrat" pitchFamily="2" charset="-52"/>
              </a:rPr>
              <a:t>густой</a:t>
            </a:r>
            <a:r>
              <a:rPr lang="ru-RU" sz="2400" dirty="0">
                <a:latin typeface="Montserrat" pitchFamily="2" charset="-52"/>
              </a:rPr>
              <a:t> дым</a:t>
            </a:r>
          </a:p>
        </p:txBody>
      </p:sp>
    </p:spTree>
    <p:extLst>
      <p:ext uri="{BB962C8B-B14F-4D97-AF65-F5344CB8AC3E}">
        <p14:creationId xmlns:p14="http://schemas.microsoft.com/office/powerpoint/2010/main" val="330189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4FB36-A23F-5A47-F232-A4DCEBEECFDF}"/>
              </a:ext>
            </a:extLst>
          </p:cNvPr>
          <p:cNvSpPr txBox="1"/>
          <p:nvPr/>
        </p:nvSpPr>
        <p:spPr>
          <a:xfrm>
            <a:off x="634482" y="457200"/>
            <a:ext cx="1079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Montserrat" pitchFamily="2" charset="-52"/>
              </a:rPr>
              <a:t>Иногда такие вещи обусловлены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63271-84AA-97D7-B8CC-70694F86E538}"/>
              </a:ext>
            </a:extLst>
          </p:cNvPr>
          <p:cNvSpPr txBox="1"/>
          <p:nvPr/>
        </p:nvSpPr>
        <p:spPr>
          <a:xfrm>
            <a:off x="1306285" y="1276520"/>
            <a:ext cx="886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>
                <a:latin typeface="Montserrat" pitchFamily="2" charset="-52"/>
              </a:rPr>
              <a:t>А как по-английски?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F3D15-09B6-E5B2-824A-B663D68DC683}"/>
              </a:ext>
            </a:extLst>
          </p:cNvPr>
          <p:cNvSpPr txBox="1"/>
          <p:nvPr/>
        </p:nvSpPr>
        <p:spPr>
          <a:xfrm>
            <a:off x="6643397" y="6488668"/>
            <a:ext cx="639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Montserrat" pitchFamily="2" charset="-52"/>
              </a:rPr>
              <a:t>Примеры Е.В. </a:t>
            </a:r>
            <a:r>
              <a:rPr lang="ru-RU" i="1" dirty="0" err="1">
                <a:latin typeface="Montserrat" pitchFamily="2" charset="-52"/>
              </a:rPr>
              <a:t>Рахилиной</a:t>
            </a:r>
            <a:r>
              <a:rPr lang="ru-RU" i="1" dirty="0">
                <a:latin typeface="Montserrat" pitchFamily="2" charset="-52"/>
              </a:rPr>
              <a:t> и Т. И. Резниковой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CB9EE-E1D3-6330-0F90-EBBED61BCF09}"/>
              </a:ext>
            </a:extLst>
          </p:cNvPr>
          <p:cNvSpPr txBox="1"/>
          <p:nvPr/>
        </p:nvSpPr>
        <p:spPr>
          <a:xfrm>
            <a:off x="1306285" y="1972730"/>
            <a:ext cx="5467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Montserrat" pitchFamily="2" charset="-52"/>
              </a:rPr>
              <a:t>густой</a:t>
            </a:r>
            <a:r>
              <a:rPr lang="ru-RU" sz="2400" dirty="0">
                <a:latin typeface="Montserrat" pitchFamily="2" charset="-52"/>
              </a:rPr>
              <a:t> лес</a:t>
            </a:r>
          </a:p>
          <a:p>
            <a:r>
              <a:rPr lang="ru-RU" sz="2400" b="1" dirty="0">
                <a:latin typeface="Montserrat" pitchFamily="2" charset="-52"/>
              </a:rPr>
              <a:t>густые</a:t>
            </a:r>
            <a:r>
              <a:rPr lang="ru-RU" sz="2400" dirty="0">
                <a:latin typeface="Montserrat" pitchFamily="2" charset="-52"/>
              </a:rPr>
              <a:t> волосы</a:t>
            </a:r>
          </a:p>
          <a:p>
            <a:r>
              <a:rPr lang="ru-RU" sz="2400" b="1" dirty="0">
                <a:latin typeface="Montserrat" pitchFamily="2" charset="-52"/>
              </a:rPr>
              <a:t>густая</a:t>
            </a:r>
            <a:r>
              <a:rPr lang="ru-RU" sz="2400" dirty="0">
                <a:latin typeface="Montserrat" pitchFamily="2" charset="-52"/>
              </a:rPr>
              <a:t> толпа</a:t>
            </a:r>
          </a:p>
          <a:p>
            <a:endParaRPr lang="ru-RU" sz="2400" dirty="0">
              <a:latin typeface="Montserrat" pitchFamily="2" charset="-52"/>
            </a:endParaRPr>
          </a:p>
          <a:p>
            <a:r>
              <a:rPr lang="ru-RU" sz="2400" b="1" dirty="0">
                <a:latin typeface="Montserrat" pitchFamily="2" charset="-52"/>
              </a:rPr>
              <a:t>густой</a:t>
            </a:r>
            <a:r>
              <a:rPr lang="ru-RU" sz="2400" dirty="0">
                <a:latin typeface="Montserrat" pitchFamily="2" charset="-52"/>
              </a:rPr>
              <a:t> суп</a:t>
            </a:r>
          </a:p>
          <a:p>
            <a:r>
              <a:rPr lang="ru-RU" sz="2400" b="1" dirty="0">
                <a:latin typeface="Montserrat" pitchFamily="2" charset="-52"/>
              </a:rPr>
              <a:t>густая</a:t>
            </a:r>
            <a:r>
              <a:rPr lang="ru-RU" sz="2400" dirty="0">
                <a:latin typeface="Montserrat" pitchFamily="2" charset="-52"/>
              </a:rPr>
              <a:t> каша</a:t>
            </a:r>
          </a:p>
          <a:p>
            <a:r>
              <a:rPr lang="ru-RU" sz="2400" b="1" dirty="0">
                <a:latin typeface="Montserrat" pitchFamily="2" charset="-52"/>
              </a:rPr>
              <a:t>густой</a:t>
            </a:r>
            <a:r>
              <a:rPr lang="ru-RU" sz="2400" dirty="0">
                <a:latin typeface="Montserrat" pitchFamily="2" charset="-52"/>
              </a:rPr>
              <a:t> дым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0FB0D-F452-6912-9563-F2BAD5F0AD58}"/>
              </a:ext>
            </a:extLst>
          </p:cNvPr>
          <p:cNvSpPr txBox="1"/>
          <p:nvPr/>
        </p:nvSpPr>
        <p:spPr>
          <a:xfrm>
            <a:off x="6459893" y="1972730"/>
            <a:ext cx="5467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itchFamily="2" charset="-52"/>
              </a:rPr>
              <a:t>dense</a:t>
            </a:r>
            <a:r>
              <a:rPr lang="ru-RU" sz="2400" dirty="0">
                <a:latin typeface="Montserrat" pitchFamily="2" charset="-52"/>
              </a:rPr>
              <a:t> </a:t>
            </a:r>
            <a:r>
              <a:rPr lang="en-US" sz="2400" dirty="0">
                <a:latin typeface="Montserrat" pitchFamily="2" charset="-52"/>
              </a:rPr>
              <a:t>forest</a:t>
            </a:r>
            <a:endParaRPr lang="ru-RU" sz="2400" dirty="0">
              <a:latin typeface="Montserrat" pitchFamily="2" charset="-52"/>
            </a:endParaRPr>
          </a:p>
          <a:p>
            <a:r>
              <a:rPr lang="en-US" sz="2400" b="1" dirty="0">
                <a:latin typeface="Montserrat" pitchFamily="2" charset="-52"/>
              </a:rPr>
              <a:t>dense</a:t>
            </a:r>
            <a:r>
              <a:rPr lang="ru-RU" sz="2400" dirty="0">
                <a:latin typeface="Montserrat" pitchFamily="2" charset="-52"/>
              </a:rPr>
              <a:t> </a:t>
            </a:r>
            <a:r>
              <a:rPr lang="en-US" sz="2400" dirty="0">
                <a:latin typeface="Montserrat" pitchFamily="2" charset="-52"/>
              </a:rPr>
              <a:t>hair</a:t>
            </a:r>
            <a:endParaRPr lang="ru-RU" sz="2400" dirty="0">
              <a:latin typeface="Montserrat" pitchFamily="2" charset="-52"/>
            </a:endParaRPr>
          </a:p>
          <a:p>
            <a:r>
              <a:rPr lang="en-US" sz="2400" b="1" dirty="0">
                <a:latin typeface="Montserrat" pitchFamily="2" charset="-52"/>
              </a:rPr>
              <a:t>dense</a:t>
            </a:r>
            <a:r>
              <a:rPr lang="ru-RU" sz="2400" dirty="0">
                <a:latin typeface="Montserrat" pitchFamily="2" charset="-52"/>
              </a:rPr>
              <a:t> </a:t>
            </a:r>
            <a:r>
              <a:rPr lang="en-US" sz="2400" dirty="0">
                <a:latin typeface="Montserrat" pitchFamily="2" charset="-52"/>
              </a:rPr>
              <a:t>crowd</a:t>
            </a:r>
            <a:endParaRPr lang="ru-RU" sz="2400" dirty="0">
              <a:latin typeface="Montserrat" pitchFamily="2" charset="-52"/>
            </a:endParaRPr>
          </a:p>
          <a:p>
            <a:endParaRPr lang="ru-RU" sz="2400" dirty="0">
              <a:latin typeface="Montserrat" pitchFamily="2" charset="-52"/>
            </a:endParaRPr>
          </a:p>
          <a:p>
            <a:r>
              <a:rPr lang="en-US" sz="2400" b="1" dirty="0">
                <a:latin typeface="Montserrat" pitchFamily="2" charset="-52"/>
              </a:rPr>
              <a:t>thick</a:t>
            </a:r>
            <a:r>
              <a:rPr lang="ru-RU" sz="2400" dirty="0">
                <a:latin typeface="Montserrat" pitchFamily="2" charset="-52"/>
              </a:rPr>
              <a:t> </a:t>
            </a:r>
            <a:r>
              <a:rPr lang="en-US" sz="2400" dirty="0">
                <a:latin typeface="Montserrat" pitchFamily="2" charset="-52"/>
              </a:rPr>
              <a:t>soup</a:t>
            </a:r>
            <a:endParaRPr lang="ru-RU" sz="2400" dirty="0">
              <a:latin typeface="Montserrat" pitchFamily="2" charset="-52"/>
            </a:endParaRPr>
          </a:p>
          <a:p>
            <a:r>
              <a:rPr lang="en-US" sz="2400" b="1" dirty="0">
                <a:latin typeface="Montserrat" pitchFamily="2" charset="-52"/>
              </a:rPr>
              <a:t>thick</a:t>
            </a:r>
            <a:r>
              <a:rPr lang="ru-RU" sz="2400" dirty="0">
                <a:latin typeface="Montserrat" pitchFamily="2" charset="-52"/>
              </a:rPr>
              <a:t> </a:t>
            </a:r>
            <a:r>
              <a:rPr lang="en-US" sz="2400" dirty="0" err="1">
                <a:latin typeface="Montserrat" pitchFamily="2" charset="-52"/>
              </a:rPr>
              <a:t>porrige</a:t>
            </a:r>
            <a:endParaRPr lang="ru-RU" sz="2400" dirty="0">
              <a:latin typeface="Montserrat" pitchFamily="2" charset="-52"/>
            </a:endParaRPr>
          </a:p>
          <a:p>
            <a:r>
              <a:rPr lang="en-US" sz="2400" b="1" dirty="0">
                <a:latin typeface="Montserrat" pitchFamily="2" charset="-52"/>
              </a:rPr>
              <a:t>thick</a:t>
            </a:r>
            <a:r>
              <a:rPr lang="ru-RU" sz="2400" dirty="0">
                <a:latin typeface="Montserrat" pitchFamily="2" charset="-52"/>
              </a:rPr>
              <a:t> </a:t>
            </a:r>
            <a:r>
              <a:rPr lang="en-US" sz="2400" dirty="0">
                <a:latin typeface="Montserrat" pitchFamily="2" charset="-52"/>
              </a:rPr>
              <a:t>smoke</a:t>
            </a:r>
            <a:endParaRPr lang="ru-RU" sz="24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2957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F6FC96-10FB-C075-0563-0195DD7224D1}"/>
              </a:ext>
            </a:extLst>
          </p:cNvPr>
          <p:cNvSpPr txBox="1"/>
          <p:nvPr/>
        </p:nvSpPr>
        <p:spPr>
          <a:xfrm>
            <a:off x="613489" y="1710236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>
                <a:latin typeface="Montserrat" pitchFamily="2" charset="-52"/>
              </a:rPr>
              <a:t>множества</a:t>
            </a:r>
            <a:endParaRPr lang="ru-RU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E6A9A-EC9E-5197-08F7-C54606380F2B}"/>
              </a:ext>
            </a:extLst>
          </p:cNvPr>
          <p:cNvSpPr txBox="1"/>
          <p:nvPr/>
        </p:nvSpPr>
        <p:spPr>
          <a:xfrm>
            <a:off x="3568960" y="3861329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>
                <a:latin typeface="Montserrat" pitchFamily="2" charset="-52"/>
              </a:rPr>
              <a:t>вещества</a:t>
            </a:r>
            <a:endParaRPr lang="ru-RU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A71F8-31A3-4017-4AAF-C49B7DCE6817}"/>
              </a:ext>
            </a:extLst>
          </p:cNvPr>
          <p:cNvSpPr txBox="1"/>
          <p:nvPr/>
        </p:nvSpPr>
        <p:spPr>
          <a:xfrm>
            <a:off x="7196235" y="1604680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>
                <a:latin typeface="Montserrat" pitchFamily="2" charset="-52"/>
              </a:rPr>
              <a:t>единичные объекты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8768454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547</Words>
  <Application>Microsoft Office PowerPoint</Application>
  <PresentationFormat>Широкоэкранный</PresentationFormat>
  <Paragraphs>61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Чубарова Любовь Игоревна</dc:creator>
  <cp:lastModifiedBy>Чубарова Любовь Игоревна</cp:lastModifiedBy>
  <cp:revision>2</cp:revision>
  <dcterms:created xsi:type="dcterms:W3CDTF">2022-10-10T16:53:31Z</dcterms:created>
  <dcterms:modified xsi:type="dcterms:W3CDTF">2022-10-12T21:00:17Z</dcterms:modified>
</cp:coreProperties>
</file>