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9" r:id="rId12"/>
    <p:sldId id="270" r:id="rId13"/>
    <p:sldId id="271" r:id="rId14"/>
    <p:sldId id="267" r:id="rId15"/>
    <p:sldId id="274" r:id="rId16"/>
    <p:sldId id="275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6" r:id="rId27"/>
    <p:sldId id="289" r:id="rId28"/>
    <p:sldId id="287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4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B4426-4A45-2DFD-2A6D-BE48E61D9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A9DAFC-ACCE-4E23-19EF-866F63BD6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F6D2E0-5CDF-3907-B729-4EFF787B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C1C3-D70D-4743-9338-214921DD3224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F7D944-EB51-CEF1-C21F-0AC91BAF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87BF1B-AC61-3389-C6A7-EB56B29B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E0A-066E-A54E-8189-77439024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34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E5CD8-B416-3E2F-B235-13EAA264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1358B0-3669-947C-3965-C342E5ADE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54402E-66B4-4DF6-5427-7B60689B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C1C3-D70D-4743-9338-214921DD3224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F1C17-E661-B1C5-A9E1-06E1BE97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92A3AE-573D-3793-0DD5-09B89EA5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E0A-066E-A54E-8189-77439024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76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A5A68F-3D03-63E6-5895-57DDBA368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80BDED-E153-8AD7-094E-A998344D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DFEC6A-3B8B-B2E9-B0EB-357D63E1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C1C3-D70D-4743-9338-214921DD3224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C0EAAE-E69E-C2EF-F304-FCA35C05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DA5905-524E-EC8C-9ABF-C0020F70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E0A-066E-A54E-8189-77439024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3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A126F-9696-C4A1-C29C-294742AA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313A5-0328-BC76-A904-5CF1B46F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BE2F4-21E1-3889-8640-6E374CB8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C1C3-D70D-4743-9338-214921DD3224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24562E-B2CB-9D4F-1017-B6D0F371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B35D5E-36D4-170E-664B-CCDE05E5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E0A-066E-A54E-8189-77439024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20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50488-2C07-B841-E114-482E059E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D424DA-A836-0DE7-E5BA-C907C3F74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A36BB-28A5-61D7-6F0F-87A2EBC9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C1C3-D70D-4743-9338-214921DD3224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DE66BD-436D-B1ED-0E0B-D0CA8A3B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19022F-FE79-E5BD-8752-C2FB4988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E0A-066E-A54E-8189-77439024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04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9EDD7-EB3A-2851-E5C4-2B66F27E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B2D419-DCBB-3119-CA49-D3B5322FD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09930D-27E2-535B-2548-7F24C6E0A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28D9F3-67D9-EA54-BD14-E9E23A04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C1C3-D70D-4743-9338-214921DD3224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999A4E-BD1F-8009-6CB8-F541F8C4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B4B8A8-3D7A-DA3F-3574-3793F353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E0A-066E-A54E-8189-77439024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79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F653C-76A8-8D11-5B31-8EF4597F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93A7DA-35C9-CC68-5F16-AF92D1AAC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F9215B-7632-6CDB-0E6F-69A5196D7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BE8FCB-9892-7BDF-BC9A-C72E259F8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350C1A-C19B-E0E0-AC61-5007C5A33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CA1BF6-A4F3-3282-19C7-1CCC01E0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C1C3-D70D-4743-9338-214921DD3224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91BC61-5FBB-2976-D18F-BB25C824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B34701-D0F0-676C-3AAE-0D6C1D27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E0A-066E-A54E-8189-77439024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05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C3713-C1CE-2E39-8060-DA57704A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6F2DB8-8BBF-BCC7-13D3-CDA7EAA6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C1C3-D70D-4743-9338-214921DD3224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F477D0-BE48-C2A9-C005-9910069E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775A6C-67F7-5587-125D-7C8C4AE8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E0A-066E-A54E-8189-77439024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32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7B0CEB-8626-4108-4275-0947A1C6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C1C3-D70D-4743-9338-214921DD3224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74D936-779B-9573-C290-E66CD13E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85E6B0-6C45-F578-659E-7CF1A513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E0A-066E-A54E-8189-77439024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54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28DE7-A803-A697-06BB-B87117C2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64F24-2912-5E72-10C5-7046CD1A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432603-7CCB-0D57-08E8-DDD9CA081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C11E83-55CF-1D81-7F73-D3471113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C1C3-D70D-4743-9338-214921DD3224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BCABE8-37BA-3F42-DCAA-E09A4AFE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70833A-7557-5322-BEA5-310F6757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E0A-066E-A54E-8189-77439024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37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838B8-E5D9-8307-F13C-34DAD30A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61EEB6-0341-B71B-DB50-430D90594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0D36CC-B0D1-0627-C8B2-41CCE0ED4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958998-9544-E591-486C-5FA9D85C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C1C3-D70D-4743-9338-214921DD3224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2E60C0-EFCC-0353-A578-BE53DBBA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9F17AA-B47E-4A16-CBF2-D3B684B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E0A-066E-A54E-8189-77439024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52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EF781-10CA-77D5-F0E2-A9C8BC41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B0CB78-380D-89BD-B4EE-5C255026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778159-360F-12AC-4754-378912FD4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C1C3-D70D-4743-9338-214921DD3224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8150C3-88E7-EC6B-A83B-9F01D8FD1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652CF9-EF56-B9A4-6AD6-2E46C0BFC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7E0A-066E-A54E-8189-77439024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99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DBB15FB-53D1-DB0E-F3C0-6A5D09A9A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olfgang Amadeus Mozart | Piano Concerto No. 17 in G major, K. 453">
            <a:extLst>
              <a:ext uri="{FF2B5EF4-FFF2-40B4-BE49-F238E27FC236}">
                <a16:creationId xmlns:a16="http://schemas.microsoft.com/office/drawing/2014/main" id="{412FE81A-5EFC-E9B7-21F1-F1E867699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5984"/>
            <a:ext cx="5452872" cy="545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60659-DDD6-8221-4A42-DDF9BE1E9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Предсказываем музыку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080DA9-B0E9-5E24-02C6-5433070AA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Дарья, Иван, Михаил, Юлия</a:t>
            </a:r>
          </a:p>
          <a:p>
            <a:r>
              <a:rPr lang="ru-RU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Группа</a:t>
            </a:r>
            <a:r>
              <a:rPr lang="en-US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№4</a:t>
            </a:r>
          </a:p>
        </p:txBody>
      </p:sp>
    </p:spTree>
    <p:extLst>
      <p:ext uri="{BB962C8B-B14F-4D97-AF65-F5344CB8AC3E}">
        <p14:creationId xmlns:p14="http://schemas.microsoft.com/office/powerpoint/2010/main" val="169585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7" y="495808"/>
            <a:ext cx="1015010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Вопрос: а из чего вообще складывается «жанр» музыки? Не глядя на данные.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" name="Picture 2" descr="Wolfgang Amadeus Mozart | Piano Concerto No. 17 in G major, K. 453">
            <a:extLst>
              <a:ext uri="{FF2B5EF4-FFF2-40B4-BE49-F238E27FC236}">
                <a16:creationId xmlns:a16="http://schemas.microsoft.com/office/drawing/2014/main" id="{781E763B-2F6B-4B83-53FD-C6EBE8611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7" y="2823638"/>
            <a:ext cx="4034361" cy="403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BF2F89-17C0-DB53-90EE-B552ED78062C}"/>
              </a:ext>
            </a:extLst>
          </p:cNvPr>
          <p:cNvSpPr txBox="1">
            <a:spLocks/>
          </p:cNvSpPr>
          <p:nvPr/>
        </p:nvSpPr>
        <p:spPr>
          <a:xfrm>
            <a:off x="3955777" y="2883408"/>
            <a:ext cx="6526694" cy="364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sz="2400" dirty="0">
                <a:solidFill>
                  <a:schemeClr val="bg1"/>
                </a:solidFill>
                <a:effectLst/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Пять секунд академического образования!</a:t>
            </a:r>
          </a:p>
          <a:p>
            <a:pPr marL="0" indent="0" algn="l">
              <a:buNone/>
            </a:pPr>
            <a:endParaRPr lang="ru-RU" sz="2400" dirty="0">
              <a:solidFill>
                <a:schemeClr val="bg1"/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  <a:p>
            <a:pPr marL="0" indent="0" algn="l">
              <a:buNone/>
            </a:pPr>
            <a:r>
              <a:rPr lang="ru-RU" sz="2400" dirty="0">
                <a:solidFill>
                  <a:schemeClr val="bg1"/>
                </a:solidFill>
                <a:effectLst/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Понятие жанра в музыке стоит на границе категорий содержания и формы и позволяет судить только по комплексу характерных черт, не забывая об исторически сложившихся родах и видах музыкальных произведений.</a:t>
            </a:r>
          </a:p>
        </p:txBody>
      </p:sp>
    </p:spTree>
    <p:extLst>
      <p:ext uri="{BB962C8B-B14F-4D97-AF65-F5344CB8AC3E}">
        <p14:creationId xmlns:p14="http://schemas.microsoft.com/office/powerpoint/2010/main" val="157869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7" y="495808"/>
            <a:ext cx="1015010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А что у нас в данных? Числовых.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11E4E2-48CB-A5A3-7AE3-31CFC2AE8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21" y="2575377"/>
            <a:ext cx="11559158" cy="36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0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7" y="495808"/>
            <a:ext cx="1015010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А что у нас в данных? Категориальных.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4EE1823-4BCD-8652-D79A-EF8DA284B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887" y="3125856"/>
            <a:ext cx="7404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3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7" y="495808"/>
            <a:ext cx="1015010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Какие беглые выводы?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A4AF44-E152-6323-764F-67C9447043C4}"/>
              </a:ext>
            </a:extLst>
          </p:cNvPr>
          <p:cNvSpPr txBox="1">
            <a:spLocks/>
          </p:cNvSpPr>
          <p:nvPr/>
        </p:nvSpPr>
        <p:spPr>
          <a:xfrm>
            <a:off x="597407" y="2379826"/>
            <a:ext cx="9885064" cy="364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Есть отрицательные значения в числовых признаках. И если в громкости можно спихнуть на техническую необходимость, то в плане продолжительности — физика не позволит.</a:t>
            </a:r>
          </a:p>
          <a:p>
            <a:pPr marL="457200" indent="-457200" algn="l">
              <a:buAutoNum type="arabicPeriod"/>
            </a:pPr>
            <a:endParaRPr lang="ru-RU" sz="2400" dirty="0">
              <a:solidFill>
                <a:schemeClr val="bg1"/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  <a:p>
            <a:pPr marL="457200" indent="-457200" algn="l"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Есть пропуски. В названии треков есть другой (отличный от английского) язык.</a:t>
            </a:r>
          </a:p>
          <a:p>
            <a:pPr marL="457200" indent="-457200" algn="l">
              <a:buAutoNum type="arabicPeriod"/>
            </a:pPr>
            <a:endParaRPr lang="ru-RU" sz="2400" dirty="0">
              <a:solidFill>
                <a:schemeClr val="bg1"/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  <a:p>
            <a:pPr marL="457200" indent="-457200" algn="l"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Есть то, что нам точно не поможет в нашем анализе.</a:t>
            </a:r>
          </a:p>
          <a:p>
            <a:pPr marL="457200" indent="-457200" algn="l">
              <a:buAutoNum type="arabicPeriod"/>
            </a:pPr>
            <a:endParaRPr lang="ru-RU" sz="2400" dirty="0">
              <a:solidFill>
                <a:schemeClr val="bg1"/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  <a:p>
            <a:pPr marL="457200" indent="-457200" algn="l"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Мы — сервис любителей блюза.</a:t>
            </a:r>
          </a:p>
        </p:txBody>
      </p:sp>
    </p:spTree>
    <p:extLst>
      <p:ext uri="{BB962C8B-B14F-4D97-AF65-F5344CB8AC3E}">
        <p14:creationId xmlns:p14="http://schemas.microsoft.com/office/powerpoint/2010/main" val="278783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1F5D998-252C-2016-2B49-F068488E9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700" y="2590800"/>
            <a:ext cx="7594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58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7" y="495808"/>
            <a:ext cx="1015010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Как работали с пропусками и прочими непонятными вещами?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A4AF44-E152-6323-764F-67C9447043C4}"/>
              </a:ext>
            </a:extLst>
          </p:cNvPr>
          <p:cNvSpPr txBox="1">
            <a:spLocks/>
          </p:cNvSpPr>
          <p:nvPr/>
        </p:nvSpPr>
        <p:spPr>
          <a:xfrm>
            <a:off x="597407" y="2883408"/>
            <a:ext cx="9885064" cy="364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Заполнили категориальные пропуски самыми часто встречающими значениями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Заполнили числовые пропуски средними значениями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Отрицательные значения, которые не должны существовать, заменили на </a:t>
            </a:r>
            <a:r>
              <a:rPr lang="en-US" sz="2400" dirty="0" err="1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NaN</a:t>
            </a:r>
            <a:endParaRPr lang="ru-RU" sz="2400" dirty="0">
              <a:solidFill>
                <a:schemeClr val="bg1"/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5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7" y="495808"/>
            <a:ext cx="1015010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Погружаемся все глубже…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" name="Picture 2" descr="Wolfgang Amadeus Mozart | Piano Concerto No. 17 in G major, K. 453">
            <a:extLst>
              <a:ext uri="{FF2B5EF4-FFF2-40B4-BE49-F238E27FC236}">
                <a16:creationId xmlns:a16="http://schemas.microsoft.com/office/drawing/2014/main" id="{B1F2F778-FED1-3F14-25E2-DC50D552F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7" y="2823638"/>
            <a:ext cx="4034361" cy="403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 descr="Слезы любят пнн - PNG All">
            <a:extLst>
              <a:ext uri="{FF2B5EF4-FFF2-40B4-BE49-F238E27FC236}">
                <a16:creationId xmlns:a16="http://schemas.microsoft.com/office/drawing/2014/main" id="{247A1FB7-BD7D-D508-7ABD-0F8BEDB66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832" y="4198088"/>
            <a:ext cx="419262" cy="64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47D3930-99E7-85DB-73DA-22CD8168714E}"/>
              </a:ext>
            </a:extLst>
          </p:cNvPr>
          <p:cNvSpPr txBox="1">
            <a:spLocks/>
          </p:cNvSpPr>
          <p:nvPr/>
        </p:nvSpPr>
        <p:spPr>
          <a:xfrm>
            <a:off x="4253948" y="2883408"/>
            <a:ext cx="677186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  <a:cs typeface="Helvetica Neue Condensed Black" panose="02000503000000020004" pitchFamily="2" charset="0"/>
              </a:rPr>
              <a:t>80% работы — подготовка данных, верчение и кручение…</a:t>
            </a:r>
          </a:p>
        </p:txBody>
      </p:sp>
    </p:spTree>
    <p:extLst>
      <p:ext uri="{BB962C8B-B14F-4D97-AF65-F5344CB8AC3E}">
        <p14:creationId xmlns:p14="http://schemas.microsoft.com/office/powerpoint/2010/main" val="2102051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203A25-4CC4-9677-959A-221FFFB55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76" y="250609"/>
            <a:ext cx="6272524" cy="63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05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7" y="495808"/>
            <a:ext cx="1099718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Было несколько подходов насчет названий треков…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6F8B11A-3F53-6205-5ED7-82FE21388577}"/>
              </a:ext>
            </a:extLst>
          </p:cNvPr>
          <p:cNvSpPr txBox="1">
            <a:spLocks/>
          </p:cNvSpPr>
          <p:nvPr/>
        </p:nvSpPr>
        <p:spPr>
          <a:xfrm>
            <a:off x="597407" y="2716784"/>
            <a:ext cx="9885064" cy="364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Треки не только на английском — в чем их смысл, если мы не будем пользоваться языковой моделью?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В них есть смысл, потому что треки не на английском — тоже информация. Это, например, может быть только </a:t>
            </a:r>
            <a:r>
              <a:rPr lang="en-US" sz="2400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Anime</a:t>
            </a:r>
            <a:r>
              <a:rPr lang="ru-RU" sz="2400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!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Но есть треки просто с названием «</a:t>
            </a:r>
            <a:r>
              <a:rPr lang="en-US" sz="2400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Home</a:t>
            </a:r>
            <a:r>
              <a:rPr lang="ru-RU" sz="2400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»!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Это тоже информация.</a:t>
            </a:r>
          </a:p>
        </p:txBody>
      </p:sp>
    </p:spTree>
    <p:extLst>
      <p:ext uri="{BB962C8B-B14F-4D97-AF65-F5344CB8AC3E}">
        <p14:creationId xmlns:p14="http://schemas.microsoft.com/office/powerpoint/2010/main" val="1976326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7" y="495808"/>
            <a:ext cx="1015010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Победил тот, чью модель мы и использовали для проекта!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FD94D2-CF57-E268-987A-EA2F1ABC9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658165"/>
            <a:ext cx="7670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6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48C0D89-F83B-CA67-AD84-18F2F969DCFA}"/>
              </a:ext>
            </a:extLst>
          </p:cNvPr>
          <p:cNvSpPr txBox="1">
            <a:spLocks/>
          </p:cNvSpPr>
          <p:nvPr/>
        </p:nvSpPr>
        <p:spPr>
          <a:xfrm>
            <a:off x="597408" y="3048000"/>
            <a:ext cx="10741152" cy="364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Мы — сотрудники отдела </a:t>
            </a:r>
            <a:r>
              <a:rPr lang="en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Data Science </a:t>
            </a:r>
            <a:r>
              <a:rPr lang="ru-RU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популярного музыкального стримингового сервиса. 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Необходимо разработать модель, позволяющую раскидать новую гору треков по жанрам.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8" y="49580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Прилетела задачка…</a:t>
            </a:r>
          </a:p>
        </p:txBody>
      </p:sp>
    </p:spTree>
    <p:extLst>
      <p:ext uri="{BB962C8B-B14F-4D97-AF65-F5344CB8AC3E}">
        <p14:creationId xmlns:p14="http://schemas.microsoft.com/office/powerpoint/2010/main" val="1262509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7" y="495808"/>
            <a:ext cx="1099718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Создаем нечто новое, вдруг поможет…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DB8443-8F6D-879A-376A-AD343E245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56" y="2883408"/>
            <a:ext cx="10148687" cy="262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3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7" y="495808"/>
            <a:ext cx="1099718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Преобразовываем…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D32B01-0207-E8F2-4550-B3A02634B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7" y="2970372"/>
            <a:ext cx="10845584" cy="200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2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7" y="495808"/>
            <a:ext cx="1099718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Вычищаем…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AA243D1-047B-2CC9-47A2-B22EB127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689271"/>
            <a:ext cx="7772400" cy="253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20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7" y="495808"/>
            <a:ext cx="1099718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Смотрим, на свой будущий успех…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26054A-8087-1956-3462-C478E7C67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065" y="2291132"/>
            <a:ext cx="6748670" cy="41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58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7" y="495808"/>
            <a:ext cx="1099718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Начинаем выбирать модель.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39DC9B-6C9E-4E5A-B895-3B3B286C9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01" y="2166150"/>
            <a:ext cx="3565142" cy="28685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5AA214-4B4F-4AD1-BFD0-5469697FA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770" y="2147092"/>
            <a:ext cx="3681643" cy="28875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5E90EE-AFB2-4EC8-9B7C-E0EE91F6D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786" y="3881723"/>
            <a:ext cx="4260251" cy="280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4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7" y="495808"/>
            <a:ext cx="1099718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Почти успех! Надо ее чуть-чуть улучшить.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963CFB-7F7F-448C-BC3A-2902F03E9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76" y="2140868"/>
            <a:ext cx="3495028" cy="43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40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7" y="495808"/>
            <a:ext cx="1015010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Вуаля! Еще и качество оценим.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" name="Picture 2" descr="Wolfgang Amadeus Mozart | Piano Concerto No. 17 in G major, K. 453">
            <a:extLst>
              <a:ext uri="{FF2B5EF4-FFF2-40B4-BE49-F238E27FC236}">
                <a16:creationId xmlns:a16="http://schemas.microsoft.com/office/drawing/2014/main" id="{B1F2F778-FED1-3F14-25E2-DC50D552F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7" y="2823638"/>
            <a:ext cx="4034361" cy="403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 descr="Слезы любят пнн - PNG All">
            <a:extLst>
              <a:ext uri="{FF2B5EF4-FFF2-40B4-BE49-F238E27FC236}">
                <a16:creationId xmlns:a16="http://schemas.microsoft.com/office/drawing/2014/main" id="{247A1FB7-BD7D-D508-7ABD-0F8BEDB66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832" y="4198088"/>
            <a:ext cx="419262" cy="64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47D3930-99E7-85DB-73DA-22CD8168714E}"/>
              </a:ext>
            </a:extLst>
          </p:cNvPr>
          <p:cNvSpPr txBox="1">
            <a:spLocks/>
          </p:cNvSpPr>
          <p:nvPr/>
        </p:nvSpPr>
        <p:spPr>
          <a:xfrm>
            <a:off x="4688954" y="3276599"/>
            <a:ext cx="677186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  <a:cs typeface="Helvetica Neue Condensed Black" panose="02000503000000020004" pitchFamily="2" charset="0"/>
              </a:rPr>
              <a:t>20% работы — модель…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CCA057-6A27-4F1F-A250-C8734813B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905" y="2175452"/>
            <a:ext cx="40005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82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829A88-8165-446D-9C01-CB020AA09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222" y="371242"/>
            <a:ext cx="8211555" cy="61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53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7" y="495808"/>
            <a:ext cx="1015010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Какие данные нам были бы полезны?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44443D-D7D7-B612-4E65-9E88066BC010}"/>
              </a:ext>
            </a:extLst>
          </p:cNvPr>
          <p:cNvSpPr txBox="1">
            <a:spLocks/>
          </p:cNvSpPr>
          <p:nvPr/>
        </p:nvSpPr>
        <p:spPr>
          <a:xfrm>
            <a:off x="597407" y="2345635"/>
            <a:ext cx="10741152" cy="411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Правильные названия треков + артисты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effectLst/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Информация о предпочтения пользователей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effectLst/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Информация о содержимом треков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effectLst/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Информация о тексте треков (даже ее отсутствие в треке — уже инфа)</a:t>
            </a:r>
            <a:endParaRPr lang="ru-RU" dirty="0">
              <a:solidFill>
                <a:schemeClr val="bg1"/>
              </a:solidFill>
              <a:effectLst/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42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1207008" y="204631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ЦЕЛЬ (со спойлером)</a:t>
            </a:r>
          </a:p>
          <a:p>
            <a:pPr algn="ctr"/>
            <a:endParaRPr lang="ru-RU" b="1" dirty="0">
              <a:solidFill>
                <a:schemeClr val="bg1"/>
              </a:solidFill>
              <a:latin typeface="Helvetica Neue Condensed Black" panose="02000503000000020004" pitchFamily="2" charset="0"/>
              <a:ea typeface="Helvetica Neue Condensed Black" panose="02000503000000020004" pitchFamily="2" charset="0"/>
              <a:cs typeface="Helvetica Neue Condensed Black" panose="02000503000000020004" pitchFamily="2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F1 &gt; </a:t>
            </a:r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0,51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AD7BB1-8F12-4173-8541-7A00E8FC2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505" y="4563545"/>
            <a:ext cx="40005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8" y="495808"/>
            <a:ext cx="1040189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Мысль №1: за нас уже все должны были придумать. Например, </a:t>
            </a:r>
            <a:r>
              <a:rPr lang="en-US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Spotify</a:t>
            </a:r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…</a:t>
            </a:r>
          </a:p>
        </p:txBody>
      </p:sp>
      <p:grpSp>
        <p:nvGrpSpPr>
          <p:cNvPr id="2094" name="Группа 2093">
            <a:extLst>
              <a:ext uri="{FF2B5EF4-FFF2-40B4-BE49-F238E27FC236}">
                <a16:creationId xmlns:a16="http://schemas.microsoft.com/office/drawing/2014/main" id="{DBE855A2-894A-DD0C-7CA8-D94C530551F9}"/>
              </a:ext>
            </a:extLst>
          </p:cNvPr>
          <p:cNvGrpSpPr/>
          <p:nvPr/>
        </p:nvGrpSpPr>
        <p:grpSpPr>
          <a:xfrm>
            <a:off x="513293" y="3166103"/>
            <a:ext cx="6951350" cy="946537"/>
            <a:chOff x="999412" y="2433828"/>
            <a:chExt cx="6951350" cy="946537"/>
          </a:xfrm>
        </p:grpSpPr>
        <p:pic>
          <p:nvPicPr>
            <p:cNvPr id="52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CCD0FE93-042C-FA2C-3CBA-C75977EE0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12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526CD6EA-9532-3084-C3E5-FA7EB69C1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926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ABD787A9-C017-5840-8FDC-8C6652FE3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440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5CD85A6A-05F8-73AD-891B-30B14BEF6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3954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DEAFFC07-3BF0-2C3F-2DA9-E20F1BFCC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5468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D1C7DA60-8141-7FCF-4886-58C9DF47E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982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70E21B94-DFB0-5C70-1B30-E7937EE76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496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812DA9AA-4E4C-A7CF-98F2-A81117488A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010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1F1E7FAB-EF05-9B6F-7870-926FCCFDD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524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4DC18D82-63D4-5DBB-2ECB-A8E77245F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038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5EADA821-CC50-8253-F66D-5CF29DCA91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552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287D5B7C-25A9-D2DE-3640-D25F76FF8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066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55CE2477-E936-F011-921B-1765F359F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7580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693086B5-DAE2-8594-7054-8941FB6B7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9094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063985D7-FA20-426D-70B0-BC43C28A6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608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DC480906-C644-8702-7BEB-DAE3D5C08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122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F0DAF161-28FE-01CD-E83B-6E2FDB1A6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3636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DB685488-FD30-7947-59AF-0648B26D1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5150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4AFD6A91-7BA3-5C51-9D52-9896E9AF6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6664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300B9FC7-9B12-CB5E-C23C-C22376A32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178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A0D5932E-8005-1051-78C8-B6F431DD29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692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0B6199D8-593F-CC65-9602-8F3D710DB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1206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D061E687-1EC1-0AF7-9178-6CE50386D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720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56702B60-4C7C-8BC7-8DEC-3492CA500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234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1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564920D2-A17E-EAB4-99D0-58CCC5B1E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748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4BBAAB81-0E63-94A7-A8B4-41DABAEB53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262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3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1AF6A6CE-5848-7657-24FE-E9EAC4856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8776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BC109BE4-175C-217B-84A3-19741B886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290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02795999-E495-FC55-E7AF-98F670892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804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90F51F87-EB95-1524-AFF5-A39C317896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3318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7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E8C1499D-9A2A-7B9B-01EE-892A82BF3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832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6587561F-CCAD-B603-BCAE-38F46CF45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6346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9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6A8BCEE9-B81C-6FFA-7688-7ECD2EFBE3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7860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09F2734F-58FD-019C-9828-A3F2B7BFC0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374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1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F9EF4AAE-CA1B-F2F3-167A-236BC878D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0885" y="2433828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B681E2CA-278D-1B87-6DF5-5978A2C2E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21" y="2439924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79" name="Заголовок 1">
            <a:extLst>
              <a:ext uri="{FF2B5EF4-FFF2-40B4-BE49-F238E27FC236}">
                <a16:creationId xmlns:a16="http://schemas.microsoft.com/office/drawing/2014/main" id="{56809077-3B7A-2395-5391-F9AB22C44F7F}"/>
              </a:ext>
            </a:extLst>
          </p:cNvPr>
          <p:cNvSpPr txBox="1">
            <a:spLocks/>
          </p:cNvSpPr>
          <p:nvPr/>
        </p:nvSpPr>
        <p:spPr>
          <a:xfrm>
            <a:off x="7338559" y="2883408"/>
            <a:ext cx="5323524" cy="1573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1</a:t>
            </a:r>
            <a:r>
              <a:rPr lang="ru-RU" sz="2800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00,000+ треков ежедневно</a:t>
            </a:r>
          </a:p>
        </p:txBody>
      </p:sp>
      <p:grpSp>
        <p:nvGrpSpPr>
          <p:cNvPr id="2095" name="Группа 2094">
            <a:extLst>
              <a:ext uri="{FF2B5EF4-FFF2-40B4-BE49-F238E27FC236}">
                <a16:creationId xmlns:a16="http://schemas.microsoft.com/office/drawing/2014/main" id="{F899E3E5-45DF-D3DD-D782-4FD56B1F3CC9}"/>
              </a:ext>
            </a:extLst>
          </p:cNvPr>
          <p:cNvGrpSpPr/>
          <p:nvPr/>
        </p:nvGrpSpPr>
        <p:grpSpPr>
          <a:xfrm>
            <a:off x="372567" y="4618477"/>
            <a:ext cx="6569615" cy="940441"/>
            <a:chOff x="820507" y="3976116"/>
            <a:chExt cx="6569615" cy="940441"/>
          </a:xfrm>
        </p:grpSpPr>
        <p:pic>
          <p:nvPicPr>
            <p:cNvPr id="2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DFC5D6F7-92A5-082E-F0BF-D1FA4E3614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07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C43F5F12-759D-577C-9D96-26F45A12C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12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C7ADBED2-3F2F-0926-FF44-0D7B267B7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848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25C8B39D-6C11-43E2-A967-88F7A19387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6090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D9D78DD0-2B85-AE11-7C39-A13FD32A5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8103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76BDFE4B-FB90-7AC3-094A-55DEE211EE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008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53A4B224-FBE6-F6B7-C249-517FE926C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444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9EC9EFE3-2774-E91B-ED53-6323EE80E6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686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F8695459-4FF2-3521-D461-96ED6FF60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79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072694C7-2DF6-8B08-B505-399DF42BF8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484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4EC582FC-1BE3-D0F3-60EA-60E71468B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920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B86D07CF-0F76-655F-EEE6-907BD7C09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9162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3ED81532-F167-F01C-0B23-99AF336A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2393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1DEFF6C8-DED1-78D2-6DB4-3124EB8C3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98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24161543-7B68-447B-858F-22DA2F8B9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734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1165F793-CE7B-942D-4A3F-FDBB3591A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976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5BBFF052-6FB0-CF39-643F-EFA898E571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9989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FCF3922F-A66A-DFC2-A2DC-25BF1159EC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894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6970FEC4-D3F8-D383-D554-3EAE5E247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330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CB7B3132-7C43-205C-94D3-E0A27435D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5572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C4550C71-128D-43D2-219B-0569A1CDA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5465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0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5A4E7EA8-4E7A-6F3C-E7AB-25E4CB72D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795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1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99EBDAB7-429F-A37D-6EE6-76E632984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6700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2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63D232EA-8AB3-4ADE-5869-FB361E9825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136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3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6FFE3C3E-4A96-65C4-8E5F-E0CB1F32D5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3378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3D72C0E0-8036-3701-D900-1EE79FFBE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391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5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6E1B2701-0CFE-1C1E-054F-F9344896C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296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6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6B0D66D0-A163-A9EE-7A8D-35ECF148D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732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7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B0EF2E4E-8647-6B62-8227-BC450E47A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974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8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4F652C9B-3DA4-C637-3163-AD7358F56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0867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9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F9DE5205-67EA-C8AD-A9F3-8762DC13B4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9772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0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C8897CAB-B722-A467-FA93-74CC28E2B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9208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1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1BEB290F-C432-C2AD-40E5-6EB895959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6450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2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FA6A316C-A98C-C263-31DB-00CD37B24C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9681" y="3976116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93" name="Заголовок 1">
            <a:extLst>
              <a:ext uri="{FF2B5EF4-FFF2-40B4-BE49-F238E27FC236}">
                <a16:creationId xmlns:a16="http://schemas.microsoft.com/office/drawing/2014/main" id="{DEFA7AFB-2B44-AF83-0B1C-CB6ACA2ED932}"/>
              </a:ext>
            </a:extLst>
          </p:cNvPr>
          <p:cNvSpPr txBox="1">
            <a:spLocks/>
          </p:cNvSpPr>
          <p:nvPr/>
        </p:nvSpPr>
        <p:spPr>
          <a:xfrm>
            <a:off x="6988280" y="4302059"/>
            <a:ext cx="3444782" cy="1573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6,000+ жанров</a:t>
            </a:r>
          </a:p>
        </p:txBody>
      </p:sp>
    </p:spTree>
    <p:extLst>
      <p:ext uri="{BB962C8B-B14F-4D97-AF65-F5344CB8AC3E}">
        <p14:creationId xmlns:p14="http://schemas.microsoft.com/office/powerpoint/2010/main" val="422612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7" y="495808"/>
            <a:ext cx="1106450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Мысль №1,5: не руками же они это все делают…</a:t>
            </a:r>
          </a:p>
        </p:txBody>
      </p:sp>
      <p:sp>
        <p:nvSpPr>
          <p:cNvPr id="2083" name="Заголовок 1">
            <a:extLst>
              <a:ext uri="{FF2B5EF4-FFF2-40B4-BE49-F238E27FC236}">
                <a16:creationId xmlns:a16="http://schemas.microsoft.com/office/drawing/2014/main" id="{38C071E6-7C8D-DD4C-6C34-89EB1E1DD59B}"/>
              </a:ext>
            </a:extLst>
          </p:cNvPr>
          <p:cNvSpPr txBox="1">
            <a:spLocks/>
          </p:cNvSpPr>
          <p:nvPr/>
        </p:nvSpPr>
        <p:spPr>
          <a:xfrm>
            <a:off x="6374296" y="3297428"/>
            <a:ext cx="4932320" cy="1573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3,000+ асессоров</a:t>
            </a:r>
            <a:r>
              <a:rPr lang="en-US" sz="2800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 </a:t>
            </a:r>
            <a:r>
              <a:rPr lang="ru-RU" sz="2800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только для плейлистов</a:t>
            </a:r>
          </a:p>
        </p:txBody>
      </p:sp>
      <p:grpSp>
        <p:nvGrpSpPr>
          <p:cNvPr id="2085" name="Группа 2084">
            <a:extLst>
              <a:ext uri="{FF2B5EF4-FFF2-40B4-BE49-F238E27FC236}">
                <a16:creationId xmlns:a16="http://schemas.microsoft.com/office/drawing/2014/main" id="{9465C39B-0EA1-8FDE-FF9C-ADC41E795A90}"/>
              </a:ext>
            </a:extLst>
          </p:cNvPr>
          <p:cNvGrpSpPr/>
          <p:nvPr/>
        </p:nvGrpSpPr>
        <p:grpSpPr>
          <a:xfrm>
            <a:off x="-265043" y="3415659"/>
            <a:ext cx="6413653" cy="1138628"/>
            <a:chOff x="-543339" y="2835965"/>
            <a:chExt cx="6413653" cy="1138628"/>
          </a:xfrm>
        </p:grpSpPr>
        <p:pic>
          <p:nvPicPr>
            <p:cNvPr id="4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C0551383-D079-9759-6D25-7C8386DE3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84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914FB034-5A59-4D28-A1BB-83EBA39C3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989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02850DAF-FC6F-F95A-AD13-E48536268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425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E205A10F-1F7C-B32F-7B8B-54E7EC395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667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E0E07D7A-4EDF-C99F-6531-EDB0984D3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3680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669B2B00-754E-E0C9-E74A-56A6748B1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585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D80C4E18-5391-BDED-00A3-AAEB3F4FE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021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4E59B95D-F75B-4401-1795-4DE8CF09C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263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F3652EFC-BB83-4F46-F0F8-EB75A6AFA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9156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C37D625C-F512-19B6-471E-3C51C016E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061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E3BA8306-1C87-17D8-4777-EA572758E6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497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2F036589-6AB2-C8E8-FA64-091BA45337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739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28A55170-8943-3E75-1BB0-44FD9E2F2D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7970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F1672453-91A6-3CC2-53C5-3C802F81A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875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6533C46C-65B8-E50B-8530-ACE5659AE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311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E5D5DBC5-7DD4-0891-6395-27C98F1D9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3553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4D48444F-F159-8279-653B-888E2D777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5566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E5B58B43-3687-CB5B-D5EF-4B005DE40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4471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7818FCAE-9D0F-1895-1C20-2D814570D4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907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B3E8F7E4-D624-D2B0-DFDD-637AA00110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149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6744EC0B-97AD-405A-05F2-F2DF11C2FB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042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0B4BEF97-E54A-58DF-7BC0-132C528230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372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4BB20406-4CA3-AF96-F1A3-B6C101707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277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B123EE7E-223C-CC60-0E7F-386034522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1713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70F8EE58-B3BA-EEE1-6B37-FB33AD86A0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955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DD9F8759-D79A-FC00-BE9D-9C1286D71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0968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" descr="Wolfgang Amadeus Mozart | Piano Concerto No. 17 in G major, K. 453">
              <a:extLst>
                <a:ext uri="{FF2B5EF4-FFF2-40B4-BE49-F238E27FC236}">
                  <a16:creationId xmlns:a16="http://schemas.microsoft.com/office/drawing/2014/main" id="{9FD004C1-B615-1655-52B2-0CBD1391A0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873" y="3034152"/>
              <a:ext cx="940441" cy="94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4" name="TextBox 2083">
              <a:extLst>
                <a:ext uri="{FF2B5EF4-FFF2-40B4-BE49-F238E27FC236}">
                  <a16:creationId xmlns:a16="http://schemas.microsoft.com/office/drawing/2014/main" id="{00D0C030-B507-7325-4AED-EDF6FB1F621B}"/>
                </a:ext>
              </a:extLst>
            </p:cNvPr>
            <p:cNvSpPr txBox="1"/>
            <p:nvPr/>
          </p:nvSpPr>
          <p:spPr>
            <a:xfrm>
              <a:off x="-543339" y="283596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3357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Vectors Infrastructure ">
            <a:extLst>
              <a:ext uri="{FF2B5EF4-FFF2-40B4-BE49-F238E27FC236}">
                <a16:creationId xmlns:a16="http://schemas.microsoft.com/office/drawing/2014/main" id="{C84AA9E2-8BBC-AAF2-E06C-CE8F8AC5E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8112"/>
            <a:ext cx="8733183" cy="654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51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8" y="49580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Звучит сложно, дорого и долго. Мысль №2: как решают такие задачи студенты?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75F23E3E-9429-ECA5-25FA-2BD3AE8869BE}"/>
              </a:ext>
            </a:extLst>
          </p:cNvPr>
          <p:cNvSpPr txBox="1">
            <a:spLocks/>
          </p:cNvSpPr>
          <p:nvPr/>
        </p:nvSpPr>
        <p:spPr>
          <a:xfrm>
            <a:off x="597408" y="3048000"/>
            <a:ext cx="10741152" cy="364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dirty="0" err="1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tensorflow</a:t>
            </a:r>
            <a:r>
              <a:rPr lang="en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 – </a:t>
            </a:r>
            <a:r>
              <a:rPr lang="ru-RU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библиотека </a:t>
            </a:r>
            <a:r>
              <a:rPr lang="en-US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ML</a:t>
            </a:r>
            <a:endParaRPr lang="ru-RU" dirty="0">
              <a:solidFill>
                <a:schemeClr val="bg1"/>
              </a:solidFill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  <a:p>
            <a:pPr marL="0" indent="0">
              <a:buNone/>
            </a:pPr>
            <a:r>
              <a:rPr lang="en" dirty="0" err="1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librosa</a:t>
            </a:r>
            <a:r>
              <a:rPr lang="en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 – </a:t>
            </a:r>
            <a:r>
              <a:rPr lang="ru-RU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библиотека обработки речи для извлечения характеристик из песен</a:t>
            </a:r>
          </a:p>
          <a:p>
            <a:pPr marL="0" indent="0">
              <a:buNone/>
            </a:pPr>
            <a:r>
              <a:rPr lang="en" dirty="0" err="1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numpy</a:t>
            </a:r>
            <a:r>
              <a:rPr lang="en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 – </a:t>
            </a:r>
            <a:r>
              <a:rPr lang="ru-RU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математическая модель для научных вычислений</a:t>
            </a:r>
          </a:p>
          <a:p>
            <a:pPr marL="0" indent="0">
              <a:buNone/>
            </a:pPr>
            <a:r>
              <a:rPr lang="en" dirty="0" err="1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sklrean</a:t>
            </a:r>
            <a:r>
              <a:rPr lang="en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 – </a:t>
            </a:r>
            <a:r>
              <a:rPr lang="ru-RU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модель машинного обучения </a:t>
            </a:r>
          </a:p>
          <a:p>
            <a:pPr marL="0" indent="0">
              <a:buNone/>
            </a:pPr>
            <a:r>
              <a:rPr lang="en" dirty="0" err="1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json</a:t>
            </a:r>
            <a:r>
              <a:rPr lang="en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 – </a:t>
            </a:r>
            <a:r>
              <a:rPr lang="ru-RU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для </a:t>
            </a:r>
            <a:r>
              <a:rPr lang="ru-RU" dirty="0" err="1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джейсонизации</a:t>
            </a:r>
            <a:r>
              <a:rPr lang="ru-RU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 набора данных</a:t>
            </a:r>
          </a:p>
          <a:p>
            <a:pPr marL="0" indent="0">
              <a:buNone/>
            </a:pPr>
            <a:r>
              <a:rPr lang="en" dirty="0" err="1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pytdub</a:t>
            </a:r>
            <a:r>
              <a:rPr lang="en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 – </a:t>
            </a:r>
            <a:r>
              <a:rPr lang="ru-RU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для преобразования </a:t>
            </a:r>
            <a:r>
              <a:rPr lang="en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mp3 </a:t>
            </a:r>
            <a:r>
              <a:rPr lang="ru-RU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в </a:t>
            </a:r>
            <a:r>
              <a:rPr lang="en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wav-</a:t>
            </a:r>
            <a:r>
              <a:rPr lang="ru-RU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файлы</a:t>
            </a:r>
          </a:p>
        </p:txBody>
      </p:sp>
    </p:spTree>
    <p:extLst>
      <p:ext uri="{BB962C8B-B14F-4D97-AF65-F5344CB8AC3E}">
        <p14:creationId xmlns:p14="http://schemas.microsoft.com/office/powerpoint/2010/main" val="341955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7" y="495808"/>
            <a:ext cx="1015010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Мысль №2,5: получается, они анализируют содержимое треков…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1FB7561-40CD-D952-2AA2-CD0BE8BC9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741851"/>
            <a:ext cx="7772400" cy="307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9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53A4-F049-0F74-CF2A-5A781DF8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A62141-5A97-5960-28BA-50F9F82FD169}"/>
              </a:ext>
            </a:extLst>
          </p:cNvPr>
          <p:cNvSpPr txBox="1">
            <a:spLocks/>
          </p:cNvSpPr>
          <p:nvPr/>
        </p:nvSpPr>
        <p:spPr>
          <a:xfrm>
            <a:off x="597407" y="495808"/>
            <a:ext cx="1015010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Итог. Смирение, ведь при беглом рассмотрении: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222A398B-EEE7-DF98-EF3A-20420F6A6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887" y="3276599"/>
            <a:ext cx="3889513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730606B-5BA9-00B0-EE3C-2A64B9DE0974}"/>
              </a:ext>
            </a:extLst>
          </p:cNvPr>
          <p:cNvSpPr txBox="1">
            <a:spLocks/>
          </p:cNvSpPr>
          <p:nvPr/>
        </p:nvSpPr>
        <p:spPr>
          <a:xfrm>
            <a:off x="597408" y="3048000"/>
            <a:ext cx="10741152" cy="1895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Наш </a:t>
            </a:r>
            <a:r>
              <a:rPr lang="ru-RU" dirty="0" err="1">
                <a:solidFill>
                  <a:schemeClr val="bg1"/>
                </a:solidFill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д</a:t>
            </a:r>
            <a:r>
              <a:rPr lang="ru-RU" dirty="0" err="1">
                <a:solidFill>
                  <a:schemeClr val="bg1"/>
                </a:solidFill>
                <a:effectLst/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атасет</a:t>
            </a:r>
            <a:r>
              <a:rPr lang="ru-RU" dirty="0">
                <a:solidFill>
                  <a:schemeClr val="bg1"/>
                </a:solidFill>
                <a:effectLst/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 содержит </a:t>
            </a:r>
            <a:r>
              <a:rPr lang="ru-RU" b="1" dirty="0">
                <a:solidFill>
                  <a:schemeClr val="bg1"/>
                </a:solidFill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25,493</a:t>
            </a:r>
            <a:r>
              <a:rPr lang="ru-RU" dirty="0">
                <a:solidFill>
                  <a:schemeClr val="bg1"/>
                </a:solidFill>
                <a:effectLst/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 объекта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Каждый объект характеризуется </a:t>
            </a:r>
            <a:r>
              <a:rPr lang="ru-RU" b="1" dirty="0">
                <a:solidFill>
                  <a:schemeClr val="bg1"/>
                </a:solidFill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16</a:t>
            </a:r>
            <a:r>
              <a:rPr lang="ru-RU" dirty="0">
                <a:solidFill>
                  <a:schemeClr val="bg1"/>
                </a:solidFill>
                <a:effectLst/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 признаками (числовые + категориальные</a:t>
            </a:r>
          </a:p>
        </p:txBody>
      </p:sp>
    </p:spTree>
    <p:extLst>
      <p:ext uri="{BB962C8B-B14F-4D97-AF65-F5344CB8AC3E}">
        <p14:creationId xmlns:p14="http://schemas.microsoft.com/office/powerpoint/2010/main" val="3394335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511</Words>
  <Application>Microsoft Office PowerPoint</Application>
  <PresentationFormat>Широкоэкранный</PresentationFormat>
  <Paragraphs>73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Helvetica Neue Condensed</vt:lpstr>
      <vt:lpstr>Helvetica Neue Condensed Black</vt:lpstr>
      <vt:lpstr>Helvetica Neue UltraLight</vt:lpstr>
      <vt:lpstr>Arial</vt:lpstr>
      <vt:lpstr>Calibri</vt:lpstr>
      <vt:lpstr>Calibri Light</vt:lpstr>
      <vt:lpstr>Тема Office</vt:lpstr>
      <vt:lpstr>Предсказываем музыку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Предсказываем музыку</dc:title>
  <dc:creator>Microsoft Office User</dc:creator>
  <cp:lastModifiedBy>Читадзе Юлия Валерьевна</cp:lastModifiedBy>
  <cp:revision>5</cp:revision>
  <dcterms:created xsi:type="dcterms:W3CDTF">2024-03-20T19:36:29Z</dcterms:created>
  <dcterms:modified xsi:type="dcterms:W3CDTF">2024-03-21T14:48:32Z</dcterms:modified>
</cp:coreProperties>
</file>