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6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5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6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0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4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9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0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7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9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3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9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1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35B10A-6C87-EC56-B25A-C6D6601ABA16}"/>
              </a:ext>
            </a:extLst>
          </p:cNvPr>
          <p:cNvSpPr txBox="1"/>
          <p:nvPr/>
        </p:nvSpPr>
        <p:spPr>
          <a:xfrm>
            <a:off x="8965" y="30880"/>
            <a:ext cx="914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S1.5: Years of life lost (YLLs) attributable to mental disorders as totals (millions) and percentages of overall burden, by World Bank income group classification and GBD region, under three estimation approaches.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13B1641-2B3A-C487-6581-8AE845AA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490264"/>
              </p:ext>
            </p:extLst>
          </p:nvPr>
        </p:nvGraphicFramePr>
        <p:xfrm>
          <a:off x="-8971" y="577693"/>
          <a:ext cx="9144002" cy="6249421"/>
        </p:xfrm>
        <a:graphic>
          <a:graphicData uri="http://schemas.openxmlformats.org/drawingml/2006/table">
            <a:tbl>
              <a:tblPr firstRow="1" firstCol="1" bandRow="1"/>
              <a:tblGrid>
                <a:gridCol w="1585919">
                  <a:extLst>
                    <a:ext uri="{9D8B030D-6E8A-4147-A177-3AD203B41FA5}">
                      <a16:colId xmlns:a16="http://schemas.microsoft.com/office/drawing/2014/main" val="2201024582"/>
                    </a:ext>
                  </a:extLst>
                </a:gridCol>
                <a:gridCol w="362210">
                  <a:extLst>
                    <a:ext uri="{9D8B030D-6E8A-4147-A177-3AD203B41FA5}">
                      <a16:colId xmlns:a16="http://schemas.microsoft.com/office/drawing/2014/main" val="4155355972"/>
                    </a:ext>
                  </a:extLst>
                </a:gridCol>
                <a:gridCol w="289944">
                  <a:extLst>
                    <a:ext uri="{9D8B030D-6E8A-4147-A177-3AD203B41FA5}">
                      <a16:colId xmlns:a16="http://schemas.microsoft.com/office/drawing/2014/main" val="578951911"/>
                    </a:ext>
                  </a:extLst>
                </a:gridCol>
                <a:gridCol w="289944">
                  <a:extLst>
                    <a:ext uri="{9D8B030D-6E8A-4147-A177-3AD203B41FA5}">
                      <a16:colId xmlns:a16="http://schemas.microsoft.com/office/drawing/2014/main" val="3489237799"/>
                    </a:ext>
                  </a:extLst>
                </a:gridCol>
                <a:gridCol w="158039">
                  <a:extLst>
                    <a:ext uri="{9D8B030D-6E8A-4147-A177-3AD203B41FA5}">
                      <a16:colId xmlns:a16="http://schemas.microsoft.com/office/drawing/2014/main" val="3121874150"/>
                    </a:ext>
                  </a:extLst>
                </a:gridCol>
                <a:gridCol w="421849">
                  <a:extLst>
                    <a:ext uri="{9D8B030D-6E8A-4147-A177-3AD203B41FA5}">
                      <a16:colId xmlns:a16="http://schemas.microsoft.com/office/drawing/2014/main" val="2305469306"/>
                    </a:ext>
                  </a:extLst>
                </a:gridCol>
                <a:gridCol w="289944">
                  <a:extLst>
                    <a:ext uri="{9D8B030D-6E8A-4147-A177-3AD203B41FA5}">
                      <a16:colId xmlns:a16="http://schemas.microsoft.com/office/drawing/2014/main" val="1743781995"/>
                    </a:ext>
                  </a:extLst>
                </a:gridCol>
                <a:gridCol w="289944">
                  <a:extLst>
                    <a:ext uri="{9D8B030D-6E8A-4147-A177-3AD203B41FA5}">
                      <a16:colId xmlns:a16="http://schemas.microsoft.com/office/drawing/2014/main" val="3397401542"/>
                    </a:ext>
                  </a:extLst>
                </a:gridCol>
                <a:gridCol w="289944">
                  <a:extLst>
                    <a:ext uri="{9D8B030D-6E8A-4147-A177-3AD203B41FA5}">
                      <a16:colId xmlns:a16="http://schemas.microsoft.com/office/drawing/2014/main" val="227107805"/>
                    </a:ext>
                  </a:extLst>
                </a:gridCol>
                <a:gridCol w="389156">
                  <a:extLst>
                    <a:ext uri="{9D8B030D-6E8A-4147-A177-3AD203B41FA5}">
                      <a16:colId xmlns:a16="http://schemas.microsoft.com/office/drawing/2014/main" val="2385080392"/>
                    </a:ext>
                  </a:extLst>
                </a:gridCol>
                <a:gridCol w="327440">
                  <a:extLst>
                    <a:ext uri="{9D8B030D-6E8A-4147-A177-3AD203B41FA5}">
                      <a16:colId xmlns:a16="http://schemas.microsoft.com/office/drawing/2014/main" val="1994401097"/>
                    </a:ext>
                  </a:extLst>
                </a:gridCol>
                <a:gridCol w="365121">
                  <a:extLst>
                    <a:ext uri="{9D8B030D-6E8A-4147-A177-3AD203B41FA5}">
                      <a16:colId xmlns:a16="http://schemas.microsoft.com/office/drawing/2014/main" val="2636550745"/>
                    </a:ext>
                  </a:extLst>
                </a:gridCol>
                <a:gridCol w="269691">
                  <a:extLst>
                    <a:ext uri="{9D8B030D-6E8A-4147-A177-3AD203B41FA5}">
                      <a16:colId xmlns:a16="http://schemas.microsoft.com/office/drawing/2014/main" val="2025197696"/>
                    </a:ext>
                  </a:extLst>
                </a:gridCol>
                <a:gridCol w="389156">
                  <a:extLst>
                    <a:ext uri="{9D8B030D-6E8A-4147-A177-3AD203B41FA5}">
                      <a16:colId xmlns:a16="http://schemas.microsoft.com/office/drawing/2014/main" val="2177270680"/>
                    </a:ext>
                  </a:extLst>
                </a:gridCol>
                <a:gridCol w="327440">
                  <a:extLst>
                    <a:ext uri="{9D8B030D-6E8A-4147-A177-3AD203B41FA5}">
                      <a16:colId xmlns:a16="http://schemas.microsoft.com/office/drawing/2014/main" val="647224652"/>
                    </a:ext>
                  </a:extLst>
                </a:gridCol>
                <a:gridCol w="320941">
                  <a:extLst>
                    <a:ext uri="{9D8B030D-6E8A-4147-A177-3AD203B41FA5}">
                      <a16:colId xmlns:a16="http://schemas.microsoft.com/office/drawing/2014/main" val="3685715818"/>
                    </a:ext>
                  </a:extLst>
                </a:gridCol>
                <a:gridCol w="269691">
                  <a:extLst>
                    <a:ext uri="{9D8B030D-6E8A-4147-A177-3AD203B41FA5}">
                      <a16:colId xmlns:a16="http://schemas.microsoft.com/office/drawing/2014/main" val="1454852446"/>
                    </a:ext>
                  </a:extLst>
                </a:gridCol>
                <a:gridCol w="389156">
                  <a:extLst>
                    <a:ext uri="{9D8B030D-6E8A-4147-A177-3AD203B41FA5}">
                      <a16:colId xmlns:a16="http://schemas.microsoft.com/office/drawing/2014/main" val="3859736900"/>
                    </a:ext>
                  </a:extLst>
                </a:gridCol>
                <a:gridCol w="365121">
                  <a:extLst>
                    <a:ext uri="{9D8B030D-6E8A-4147-A177-3AD203B41FA5}">
                      <a16:colId xmlns:a16="http://schemas.microsoft.com/office/drawing/2014/main" val="4093137067"/>
                    </a:ext>
                  </a:extLst>
                </a:gridCol>
                <a:gridCol w="365121">
                  <a:extLst>
                    <a:ext uri="{9D8B030D-6E8A-4147-A177-3AD203B41FA5}">
                      <a16:colId xmlns:a16="http://schemas.microsoft.com/office/drawing/2014/main" val="2718823487"/>
                    </a:ext>
                  </a:extLst>
                </a:gridCol>
                <a:gridCol w="269691">
                  <a:extLst>
                    <a:ext uri="{9D8B030D-6E8A-4147-A177-3AD203B41FA5}">
                      <a16:colId xmlns:a16="http://schemas.microsoft.com/office/drawing/2014/main" val="216687806"/>
                    </a:ext>
                  </a:extLst>
                </a:gridCol>
                <a:gridCol w="389156">
                  <a:extLst>
                    <a:ext uri="{9D8B030D-6E8A-4147-A177-3AD203B41FA5}">
                      <a16:colId xmlns:a16="http://schemas.microsoft.com/office/drawing/2014/main" val="388616045"/>
                    </a:ext>
                  </a:extLst>
                </a:gridCol>
                <a:gridCol w="327440">
                  <a:extLst>
                    <a:ext uri="{9D8B030D-6E8A-4147-A177-3AD203B41FA5}">
                      <a16:colId xmlns:a16="http://schemas.microsoft.com/office/drawing/2014/main" val="2905446859"/>
                    </a:ext>
                  </a:extLst>
                </a:gridCol>
                <a:gridCol w="363346">
                  <a:extLst>
                    <a:ext uri="{9D8B030D-6E8A-4147-A177-3AD203B41FA5}">
                      <a16:colId xmlns:a16="http://schemas.microsoft.com/office/drawing/2014/main" val="2227096106"/>
                    </a:ext>
                  </a:extLst>
                </a:gridCol>
                <a:gridCol w="38598">
                  <a:extLst>
                    <a:ext uri="{9D8B030D-6E8A-4147-A177-3AD203B41FA5}">
                      <a16:colId xmlns:a16="http://schemas.microsoft.com/office/drawing/2014/main" val="2836410473"/>
                    </a:ext>
                  </a:extLst>
                </a:gridCol>
              </a:tblGrid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Original approach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Reallocation approach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Composite approach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500298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YLLs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% of burden 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YLLs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% of burden 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YLLs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% of burden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603474"/>
                  </a:ext>
                </a:extLst>
              </a:tr>
              <a:tr h="2897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 bound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 bound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 bound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 bound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 bound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 bound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 bound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 bound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 bound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 bound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 bound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 bound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966247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Global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108.6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170.5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136.5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207.3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97435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408335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243231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 income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091606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Upper-middle income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036350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Lower-middle income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89424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 income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470068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603294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067571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East Asia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953732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Southeast Asia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474830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Oceania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195423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Central Asia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414471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Eastern Europe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512945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Central Europe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83289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Caribbean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269503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Central Latin America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269008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Tropical Latin America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003614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Andean Latin America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592491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North Africa and Middle East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764065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Southern Sub-Saharan Africa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154999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Western Sub-Saharan Africa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07368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Central Sub-Saharan Africa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74128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Eastern Sub-Saharan Africa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24495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South Asia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044049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Southern Latin America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500655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Western Europe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621798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High-income North America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605284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Australasia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749181"/>
                  </a:ext>
                </a:extLst>
              </a:tr>
              <a:tr h="18624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High-income Asia Pacific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98" marR="1319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080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80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76</TotalTime>
  <Words>699</Words>
  <Application>Microsoft Office PowerPoint</Application>
  <PresentationFormat>Letter Paper (8.5x11 in)</PresentationFormat>
  <Paragraphs>572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Arias</dc:creator>
  <cp:lastModifiedBy>Arias, Daniel Alejandro</cp:lastModifiedBy>
  <cp:revision>8</cp:revision>
  <dcterms:created xsi:type="dcterms:W3CDTF">2023-02-10T15:51:02Z</dcterms:created>
  <dcterms:modified xsi:type="dcterms:W3CDTF">2023-05-16T17:57:28Z</dcterms:modified>
</cp:coreProperties>
</file>