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91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5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6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0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4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9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0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7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9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3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9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1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35B10A-6C87-EC56-B25A-C6D6601ABA16}"/>
              </a:ext>
            </a:extLst>
          </p:cNvPr>
          <p:cNvSpPr txBox="1"/>
          <p:nvPr/>
        </p:nvSpPr>
        <p:spPr>
          <a:xfrm>
            <a:off x="8965" y="30880"/>
            <a:ext cx="914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Table S1.4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Years lived with disability (YLDs) attributable to mental disorders as totals (millions) and percentages of overall burden, by World Bank income group classification and GBD region, under three estimation approaches.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4579F1-56A2-751A-9D7E-D9B2ACDE9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823167"/>
              </p:ext>
            </p:extLst>
          </p:nvPr>
        </p:nvGraphicFramePr>
        <p:xfrm>
          <a:off x="8965" y="589332"/>
          <a:ext cx="9135038" cy="6237787"/>
        </p:xfrm>
        <a:graphic>
          <a:graphicData uri="http://schemas.openxmlformats.org/drawingml/2006/table">
            <a:tbl>
              <a:tblPr firstRow="1" firstCol="1" bandRow="1"/>
              <a:tblGrid>
                <a:gridCol w="1166216">
                  <a:extLst>
                    <a:ext uri="{9D8B030D-6E8A-4147-A177-3AD203B41FA5}">
                      <a16:colId xmlns:a16="http://schemas.microsoft.com/office/drawing/2014/main" val="1008422878"/>
                    </a:ext>
                  </a:extLst>
                </a:gridCol>
                <a:gridCol w="412442">
                  <a:extLst>
                    <a:ext uri="{9D8B030D-6E8A-4147-A177-3AD203B41FA5}">
                      <a16:colId xmlns:a16="http://schemas.microsoft.com/office/drawing/2014/main" val="3992136478"/>
                    </a:ext>
                  </a:extLst>
                </a:gridCol>
                <a:gridCol w="351997">
                  <a:extLst>
                    <a:ext uri="{9D8B030D-6E8A-4147-A177-3AD203B41FA5}">
                      <a16:colId xmlns:a16="http://schemas.microsoft.com/office/drawing/2014/main" val="573774607"/>
                    </a:ext>
                  </a:extLst>
                </a:gridCol>
                <a:gridCol w="412442">
                  <a:extLst>
                    <a:ext uri="{9D8B030D-6E8A-4147-A177-3AD203B41FA5}">
                      <a16:colId xmlns:a16="http://schemas.microsoft.com/office/drawing/2014/main" val="2405735500"/>
                    </a:ext>
                  </a:extLst>
                </a:gridCol>
                <a:gridCol w="232458">
                  <a:extLst>
                    <a:ext uri="{9D8B030D-6E8A-4147-A177-3AD203B41FA5}">
                      <a16:colId xmlns:a16="http://schemas.microsoft.com/office/drawing/2014/main" val="917167468"/>
                    </a:ext>
                  </a:extLst>
                </a:gridCol>
                <a:gridCol w="351997">
                  <a:extLst>
                    <a:ext uri="{9D8B030D-6E8A-4147-A177-3AD203B41FA5}">
                      <a16:colId xmlns:a16="http://schemas.microsoft.com/office/drawing/2014/main" val="184185162"/>
                    </a:ext>
                  </a:extLst>
                </a:gridCol>
                <a:gridCol w="351997">
                  <a:extLst>
                    <a:ext uri="{9D8B030D-6E8A-4147-A177-3AD203B41FA5}">
                      <a16:colId xmlns:a16="http://schemas.microsoft.com/office/drawing/2014/main" val="374825602"/>
                    </a:ext>
                  </a:extLst>
                </a:gridCol>
                <a:gridCol w="351997">
                  <a:extLst>
                    <a:ext uri="{9D8B030D-6E8A-4147-A177-3AD203B41FA5}">
                      <a16:colId xmlns:a16="http://schemas.microsoft.com/office/drawing/2014/main" val="1994183186"/>
                    </a:ext>
                  </a:extLst>
                </a:gridCol>
                <a:gridCol w="232458">
                  <a:extLst>
                    <a:ext uri="{9D8B030D-6E8A-4147-A177-3AD203B41FA5}">
                      <a16:colId xmlns:a16="http://schemas.microsoft.com/office/drawing/2014/main" val="1606401264"/>
                    </a:ext>
                  </a:extLst>
                </a:gridCol>
                <a:gridCol w="412442">
                  <a:extLst>
                    <a:ext uri="{9D8B030D-6E8A-4147-A177-3AD203B41FA5}">
                      <a16:colId xmlns:a16="http://schemas.microsoft.com/office/drawing/2014/main" val="3970949250"/>
                    </a:ext>
                  </a:extLst>
                </a:gridCol>
                <a:gridCol w="412442">
                  <a:extLst>
                    <a:ext uri="{9D8B030D-6E8A-4147-A177-3AD203B41FA5}">
                      <a16:colId xmlns:a16="http://schemas.microsoft.com/office/drawing/2014/main" val="2214415011"/>
                    </a:ext>
                  </a:extLst>
                </a:gridCol>
                <a:gridCol w="414220">
                  <a:extLst>
                    <a:ext uri="{9D8B030D-6E8A-4147-A177-3AD203B41FA5}">
                      <a16:colId xmlns:a16="http://schemas.microsoft.com/office/drawing/2014/main" val="211287629"/>
                    </a:ext>
                  </a:extLst>
                </a:gridCol>
                <a:gridCol w="232458">
                  <a:extLst>
                    <a:ext uri="{9D8B030D-6E8A-4147-A177-3AD203B41FA5}">
                      <a16:colId xmlns:a16="http://schemas.microsoft.com/office/drawing/2014/main" val="1196753785"/>
                    </a:ext>
                  </a:extLst>
                </a:gridCol>
                <a:gridCol w="351997">
                  <a:extLst>
                    <a:ext uri="{9D8B030D-6E8A-4147-A177-3AD203B41FA5}">
                      <a16:colId xmlns:a16="http://schemas.microsoft.com/office/drawing/2014/main" val="314914198"/>
                    </a:ext>
                  </a:extLst>
                </a:gridCol>
                <a:gridCol w="351997">
                  <a:extLst>
                    <a:ext uri="{9D8B030D-6E8A-4147-A177-3AD203B41FA5}">
                      <a16:colId xmlns:a16="http://schemas.microsoft.com/office/drawing/2014/main" val="1441020617"/>
                    </a:ext>
                  </a:extLst>
                </a:gridCol>
                <a:gridCol w="351997">
                  <a:extLst>
                    <a:ext uri="{9D8B030D-6E8A-4147-A177-3AD203B41FA5}">
                      <a16:colId xmlns:a16="http://schemas.microsoft.com/office/drawing/2014/main" val="3774650278"/>
                    </a:ext>
                  </a:extLst>
                </a:gridCol>
                <a:gridCol w="232458">
                  <a:extLst>
                    <a:ext uri="{9D8B030D-6E8A-4147-A177-3AD203B41FA5}">
                      <a16:colId xmlns:a16="http://schemas.microsoft.com/office/drawing/2014/main" val="1142097218"/>
                    </a:ext>
                  </a:extLst>
                </a:gridCol>
                <a:gridCol w="412442">
                  <a:extLst>
                    <a:ext uri="{9D8B030D-6E8A-4147-A177-3AD203B41FA5}">
                      <a16:colId xmlns:a16="http://schemas.microsoft.com/office/drawing/2014/main" val="3696092181"/>
                    </a:ext>
                  </a:extLst>
                </a:gridCol>
                <a:gridCol w="412442">
                  <a:extLst>
                    <a:ext uri="{9D8B030D-6E8A-4147-A177-3AD203B41FA5}">
                      <a16:colId xmlns:a16="http://schemas.microsoft.com/office/drawing/2014/main" val="76564345"/>
                    </a:ext>
                  </a:extLst>
                </a:gridCol>
                <a:gridCol w="414220">
                  <a:extLst>
                    <a:ext uri="{9D8B030D-6E8A-4147-A177-3AD203B41FA5}">
                      <a16:colId xmlns:a16="http://schemas.microsoft.com/office/drawing/2014/main" val="2046829747"/>
                    </a:ext>
                  </a:extLst>
                </a:gridCol>
                <a:gridCol w="232458">
                  <a:extLst>
                    <a:ext uri="{9D8B030D-6E8A-4147-A177-3AD203B41FA5}">
                      <a16:colId xmlns:a16="http://schemas.microsoft.com/office/drawing/2014/main" val="42936336"/>
                    </a:ext>
                  </a:extLst>
                </a:gridCol>
                <a:gridCol w="351997">
                  <a:extLst>
                    <a:ext uri="{9D8B030D-6E8A-4147-A177-3AD203B41FA5}">
                      <a16:colId xmlns:a16="http://schemas.microsoft.com/office/drawing/2014/main" val="3302222363"/>
                    </a:ext>
                  </a:extLst>
                </a:gridCol>
                <a:gridCol w="351997">
                  <a:extLst>
                    <a:ext uri="{9D8B030D-6E8A-4147-A177-3AD203B41FA5}">
                      <a16:colId xmlns:a16="http://schemas.microsoft.com/office/drawing/2014/main" val="3752063362"/>
                    </a:ext>
                  </a:extLst>
                </a:gridCol>
                <a:gridCol w="335467">
                  <a:extLst>
                    <a:ext uri="{9D8B030D-6E8A-4147-A177-3AD203B41FA5}">
                      <a16:colId xmlns:a16="http://schemas.microsoft.com/office/drawing/2014/main" val="4252437155"/>
                    </a:ext>
                  </a:extLst>
                </a:gridCol>
              </a:tblGrid>
              <a:tr h="14728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Original approach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Reallocation approach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Composite approach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97225"/>
                  </a:ext>
                </a:extLst>
              </a:tr>
              <a:tr h="1472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YLDs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% of burden 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YLDs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% of burden 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YLDs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% of burden 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299495"/>
                  </a:ext>
                </a:extLst>
              </a:tr>
              <a:tr h="196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 bound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 bound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 bound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 bound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 bound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 bound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 bound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 bound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 bound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 bound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 bound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 bound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089909"/>
                  </a:ext>
                </a:extLst>
              </a:tr>
              <a:tr h="15562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Global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125.3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93.0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163.2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247.2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140.2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401.0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247.2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140.2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401.0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325776"/>
                  </a:ext>
                </a:extLst>
              </a:tr>
              <a:tr h="1472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391432"/>
                  </a:ext>
                </a:extLst>
              </a:tr>
              <a:tr h="1472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531542"/>
                  </a:ext>
                </a:extLst>
              </a:tr>
              <a:tr h="15562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 income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53.9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53.9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944917"/>
                  </a:ext>
                </a:extLst>
              </a:tr>
              <a:tr h="15562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Upper-middle income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92.8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152.6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92.8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152.6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116246"/>
                  </a:ext>
                </a:extLst>
              </a:tr>
              <a:tr h="15562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Lower-middle income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138.7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138.7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82759"/>
                  </a:ext>
                </a:extLst>
              </a:tr>
              <a:tr h="15562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 income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162637"/>
                  </a:ext>
                </a:extLst>
              </a:tr>
              <a:tr h="14728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896237"/>
                  </a:ext>
                </a:extLst>
              </a:tr>
              <a:tr h="1472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592256"/>
                  </a:ext>
                </a:extLst>
              </a:tr>
              <a:tr h="15562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East Asia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374701"/>
                  </a:ext>
                </a:extLst>
              </a:tr>
              <a:tr h="15562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Southeast Asia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899714"/>
                  </a:ext>
                </a:extLst>
              </a:tr>
              <a:tr h="15562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Oceania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2054"/>
                  </a:ext>
                </a:extLst>
              </a:tr>
              <a:tr h="15562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Central Asia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028632"/>
                  </a:ext>
                </a:extLst>
              </a:tr>
              <a:tr h="15562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Eastern Europe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249746"/>
                  </a:ext>
                </a:extLst>
              </a:tr>
              <a:tr h="15562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Central Europe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383823"/>
                  </a:ext>
                </a:extLst>
              </a:tr>
              <a:tr h="15562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Caribbean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248669"/>
                  </a:ext>
                </a:extLst>
              </a:tr>
              <a:tr h="15562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Central Latin America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212809"/>
                  </a:ext>
                </a:extLst>
              </a:tr>
              <a:tr h="15562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Tropical Latin America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697300"/>
                  </a:ext>
                </a:extLst>
              </a:tr>
              <a:tr h="15562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Andean Latin America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811616"/>
                  </a:ext>
                </a:extLst>
              </a:tr>
              <a:tr h="29456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North Africa and Middle East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942196"/>
                  </a:ext>
                </a:extLst>
              </a:tr>
              <a:tr h="29456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Southern Sub-Saharan Africa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195120"/>
                  </a:ext>
                </a:extLst>
              </a:tr>
              <a:tr h="29456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Western Sub-Saharan Africa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985203"/>
                  </a:ext>
                </a:extLst>
              </a:tr>
              <a:tr h="29456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Central Sub-Saharan Africa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4734316"/>
                  </a:ext>
                </a:extLst>
              </a:tr>
              <a:tr h="29456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Eastern Sub-Saharan Africa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133039"/>
                  </a:ext>
                </a:extLst>
              </a:tr>
              <a:tr h="15562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South Asia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19.1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608025"/>
                  </a:ext>
                </a:extLst>
              </a:tr>
              <a:tr h="29456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Southern Latin America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955065"/>
                  </a:ext>
                </a:extLst>
              </a:tr>
              <a:tr h="15562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Western Europe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441637"/>
                  </a:ext>
                </a:extLst>
              </a:tr>
              <a:tr h="29456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High-income North America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9150"/>
                  </a:ext>
                </a:extLst>
              </a:tr>
              <a:tr h="15562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Australasia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26.2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39.3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471202"/>
                  </a:ext>
                </a:extLst>
              </a:tr>
              <a:tr h="29456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High-income Asia Pacific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10.9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6.4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10.5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25.8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19.6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33.0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12" marR="2521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602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80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69</TotalTime>
  <Words>678</Words>
  <Application>Microsoft Office PowerPoint</Application>
  <PresentationFormat>Letter Paper (8.5x11 in)</PresentationFormat>
  <Paragraphs>577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Arias</dc:creator>
  <cp:lastModifiedBy>Daniel Arias</cp:lastModifiedBy>
  <cp:revision>6</cp:revision>
  <dcterms:created xsi:type="dcterms:W3CDTF">2023-02-10T15:51:02Z</dcterms:created>
  <dcterms:modified xsi:type="dcterms:W3CDTF">2023-02-19T23:44:31Z</dcterms:modified>
</cp:coreProperties>
</file>