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9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9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/>
          <p:nvPr/>
        </p:nvSpPr>
        <p:spPr>
          <a:xfrm>
            <a:off x="8965" y="30880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S1.6: Deaths attributable to mental disorders as totals (millions) and percentages of overall burden, by World Bank income classification and GBD region, under three estimation approaches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89BE0D7-646A-A52E-1481-75A898B0B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87996"/>
              </p:ext>
            </p:extLst>
          </p:nvPr>
        </p:nvGraphicFramePr>
        <p:xfrm>
          <a:off x="8965" y="666749"/>
          <a:ext cx="9135035" cy="6160366"/>
        </p:xfrm>
        <a:graphic>
          <a:graphicData uri="http://schemas.openxmlformats.org/drawingml/2006/table">
            <a:tbl>
              <a:tblPr firstRow="1" firstCol="1" bandRow="1"/>
              <a:tblGrid>
                <a:gridCol w="1426030">
                  <a:extLst>
                    <a:ext uri="{9D8B030D-6E8A-4147-A177-3AD203B41FA5}">
                      <a16:colId xmlns:a16="http://schemas.microsoft.com/office/drawing/2014/main" val="3188406194"/>
                    </a:ext>
                  </a:extLst>
                </a:gridCol>
                <a:gridCol w="391896">
                  <a:extLst>
                    <a:ext uri="{9D8B030D-6E8A-4147-A177-3AD203B41FA5}">
                      <a16:colId xmlns:a16="http://schemas.microsoft.com/office/drawing/2014/main" val="2749743682"/>
                    </a:ext>
                  </a:extLst>
                </a:gridCol>
                <a:gridCol w="391896">
                  <a:extLst>
                    <a:ext uri="{9D8B030D-6E8A-4147-A177-3AD203B41FA5}">
                      <a16:colId xmlns:a16="http://schemas.microsoft.com/office/drawing/2014/main" val="2186014226"/>
                    </a:ext>
                  </a:extLst>
                </a:gridCol>
                <a:gridCol w="391896">
                  <a:extLst>
                    <a:ext uri="{9D8B030D-6E8A-4147-A177-3AD203B41FA5}">
                      <a16:colId xmlns:a16="http://schemas.microsoft.com/office/drawing/2014/main" val="2712962866"/>
                    </a:ext>
                  </a:extLst>
                </a:gridCol>
                <a:gridCol w="139343">
                  <a:extLst>
                    <a:ext uri="{9D8B030D-6E8A-4147-A177-3AD203B41FA5}">
                      <a16:colId xmlns:a16="http://schemas.microsoft.com/office/drawing/2014/main" val="4056182465"/>
                    </a:ext>
                  </a:extLst>
                </a:gridCol>
                <a:gridCol w="369676">
                  <a:extLst>
                    <a:ext uri="{9D8B030D-6E8A-4147-A177-3AD203B41FA5}">
                      <a16:colId xmlns:a16="http://schemas.microsoft.com/office/drawing/2014/main" val="998042839"/>
                    </a:ext>
                  </a:extLst>
                </a:gridCol>
                <a:gridCol w="369676">
                  <a:extLst>
                    <a:ext uri="{9D8B030D-6E8A-4147-A177-3AD203B41FA5}">
                      <a16:colId xmlns:a16="http://schemas.microsoft.com/office/drawing/2014/main" val="2843099029"/>
                    </a:ext>
                  </a:extLst>
                </a:gridCol>
                <a:gridCol w="369676">
                  <a:extLst>
                    <a:ext uri="{9D8B030D-6E8A-4147-A177-3AD203B41FA5}">
                      <a16:colId xmlns:a16="http://schemas.microsoft.com/office/drawing/2014/main" val="2190589601"/>
                    </a:ext>
                  </a:extLst>
                </a:gridCol>
                <a:gridCol w="97974">
                  <a:extLst>
                    <a:ext uri="{9D8B030D-6E8A-4147-A177-3AD203B41FA5}">
                      <a16:colId xmlns:a16="http://schemas.microsoft.com/office/drawing/2014/main" val="2320522233"/>
                    </a:ext>
                  </a:extLst>
                </a:gridCol>
                <a:gridCol w="370021">
                  <a:extLst>
                    <a:ext uri="{9D8B030D-6E8A-4147-A177-3AD203B41FA5}">
                      <a16:colId xmlns:a16="http://schemas.microsoft.com/office/drawing/2014/main" val="3746789530"/>
                    </a:ext>
                  </a:extLst>
                </a:gridCol>
                <a:gridCol w="316610">
                  <a:extLst>
                    <a:ext uri="{9D8B030D-6E8A-4147-A177-3AD203B41FA5}">
                      <a16:colId xmlns:a16="http://schemas.microsoft.com/office/drawing/2014/main" val="4197016855"/>
                    </a:ext>
                  </a:extLst>
                </a:gridCol>
                <a:gridCol w="350717">
                  <a:extLst>
                    <a:ext uri="{9D8B030D-6E8A-4147-A177-3AD203B41FA5}">
                      <a16:colId xmlns:a16="http://schemas.microsoft.com/office/drawing/2014/main" val="3295083961"/>
                    </a:ext>
                  </a:extLst>
                </a:gridCol>
                <a:gridCol w="242460">
                  <a:extLst>
                    <a:ext uri="{9D8B030D-6E8A-4147-A177-3AD203B41FA5}">
                      <a16:colId xmlns:a16="http://schemas.microsoft.com/office/drawing/2014/main" val="2561211464"/>
                    </a:ext>
                  </a:extLst>
                </a:gridCol>
                <a:gridCol w="379676">
                  <a:extLst>
                    <a:ext uri="{9D8B030D-6E8A-4147-A177-3AD203B41FA5}">
                      <a16:colId xmlns:a16="http://schemas.microsoft.com/office/drawing/2014/main" val="1408109291"/>
                    </a:ext>
                  </a:extLst>
                </a:gridCol>
                <a:gridCol w="314682">
                  <a:extLst>
                    <a:ext uri="{9D8B030D-6E8A-4147-A177-3AD203B41FA5}">
                      <a16:colId xmlns:a16="http://schemas.microsoft.com/office/drawing/2014/main" val="1417161378"/>
                    </a:ext>
                  </a:extLst>
                </a:gridCol>
                <a:gridCol w="315966">
                  <a:extLst>
                    <a:ext uri="{9D8B030D-6E8A-4147-A177-3AD203B41FA5}">
                      <a16:colId xmlns:a16="http://schemas.microsoft.com/office/drawing/2014/main" val="2827351796"/>
                    </a:ext>
                  </a:extLst>
                </a:gridCol>
                <a:gridCol w="175078">
                  <a:extLst>
                    <a:ext uri="{9D8B030D-6E8A-4147-A177-3AD203B41FA5}">
                      <a16:colId xmlns:a16="http://schemas.microsoft.com/office/drawing/2014/main" val="4058277244"/>
                    </a:ext>
                  </a:extLst>
                </a:gridCol>
                <a:gridCol w="119323">
                  <a:extLst>
                    <a:ext uri="{9D8B030D-6E8A-4147-A177-3AD203B41FA5}">
                      <a16:colId xmlns:a16="http://schemas.microsoft.com/office/drawing/2014/main" val="3352376744"/>
                    </a:ext>
                  </a:extLst>
                </a:gridCol>
                <a:gridCol w="405912">
                  <a:extLst>
                    <a:ext uri="{9D8B030D-6E8A-4147-A177-3AD203B41FA5}">
                      <a16:colId xmlns:a16="http://schemas.microsoft.com/office/drawing/2014/main" val="2113146486"/>
                    </a:ext>
                  </a:extLst>
                </a:gridCol>
                <a:gridCol w="348144">
                  <a:extLst>
                    <a:ext uri="{9D8B030D-6E8A-4147-A177-3AD203B41FA5}">
                      <a16:colId xmlns:a16="http://schemas.microsoft.com/office/drawing/2014/main" val="2348792085"/>
                    </a:ext>
                  </a:extLst>
                </a:gridCol>
                <a:gridCol w="351356">
                  <a:extLst>
                    <a:ext uri="{9D8B030D-6E8A-4147-A177-3AD203B41FA5}">
                      <a16:colId xmlns:a16="http://schemas.microsoft.com/office/drawing/2014/main" val="2422446593"/>
                    </a:ext>
                  </a:extLst>
                </a:gridCol>
                <a:gridCol w="175078">
                  <a:extLst>
                    <a:ext uri="{9D8B030D-6E8A-4147-A177-3AD203B41FA5}">
                      <a16:colId xmlns:a16="http://schemas.microsoft.com/office/drawing/2014/main" val="3584110146"/>
                    </a:ext>
                  </a:extLst>
                </a:gridCol>
                <a:gridCol w="175078">
                  <a:extLst>
                    <a:ext uri="{9D8B030D-6E8A-4147-A177-3AD203B41FA5}">
                      <a16:colId xmlns:a16="http://schemas.microsoft.com/office/drawing/2014/main" val="4183140873"/>
                    </a:ext>
                  </a:extLst>
                </a:gridCol>
                <a:gridCol w="175078">
                  <a:extLst>
                    <a:ext uri="{9D8B030D-6E8A-4147-A177-3AD203B41FA5}">
                      <a16:colId xmlns:a16="http://schemas.microsoft.com/office/drawing/2014/main" val="2539749538"/>
                    </a:ext>
                  </a:extLst>
                </a:gridCol>
                <a:gridCol w="175078">
                  <a:extLst>
                    <a:ext uri="{9D8B030D-6E8A-4147-A177-3AD203B41FA5}">
                      <a16:colId xmlns:a16="http://schemas.microsoft.com/office/drawing/2014/main" val="2209016842"/>
                    </a:ext>
                  </a:extLst>
                </a:gridCol>
                <a:gridCol w="314682">
                  <a:extLst>
                    <a:ext uri="{9D8B030D-6E8A-4147-A177-3AD203B41FA5}">
                      <a16:colId xmlns:a16="http://schemas.microsoft.com/office/drawing/2014/main" val="1396168310"/>
                    </a:ext>
                  </a:extLst>
                </a:gridCol>
                <a:gridCol w="306955">
                  <a:extLst>
                    <a:ext uri="{9D8B030D-6E8A-4147-A177-3AD203B41FA5}">
                      <a16:colId xmlns:a16="http://schemas.microsoft.com/office/drawing/2014/main" val="3802057303"/>
                    </a:ext>
                  </a:extLst>
                </a:gridCol>
                <a:gridCol w="175078">
                  <a:extLst>
                    <a:ext uri="{9D8B030D-6E8A-4147-A177-3AD203B41FA5}">
                      <a16:colId xmlns:a16="http://schemas.microsoft.com/office/drawing/2014/main" val="939396441"/>
                    </a:ext>
                  </a:extLst>
                </a:gridCol>
              </a:tblGrid>
              <a:tr h="17121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Original approach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Reallocation approach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Composite approach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516535"/>
                  </a:ext>
                </a:extLst>
              </a:tr>
              <a:tr h="144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Deaths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Deaths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Deaths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51828"/>
                  </a:ext>
                </a:extLst>
              </a:tr>
              <a:tr h="254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501329"/>
                  </a:ext>
                </a:extLst>
              </a:tr>
              <a:tr h="20104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799701"/>
                  </a:ext>
                </a:extLst>
              </a:tr>
              <a:tr h="14485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97722"/>
                  </a:ext>
                </a:extLst>
              </a:tr>
              <a:tr h="144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98288"/>
                  </a:ext>
                </a:extLst>
              </a:tr>
              <a:tr h="20104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939962"/>
                  </a:ext>
                </a:extLst>
              </a:tr>
              <a:tr h="20104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Upper-middle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007037"/>
                  </a:ext>
                </a:extLst>
              </a:tr>
              <a:tr h="1487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Lower-middle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123953"/>
                  </a:ext>
                </a:extLst>
              </a:tr>
              <a:tr h="1487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997791"/>
                  </a:ext>
                </a:extLst>
              </a:tr>
              <a:tr h="14485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350789"/>
                  </a:ext>
                </a:extLst>
              </a:tr>
              <a:tr h="144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325541"/>
                  </a:ext>
                </a:extLst>
              </a:tr>
              <a:tr h="20104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791580"/>
                  </a:ext>
                </a:extLst>
              </a:tr>
              <a:tr h="1487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Southeast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046605"/>
                  </a:ext>
                </a:extLst>
              </a:tr>
              <a:tr h="1487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Oceania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895676"/>
                  </a:ext>
                </a:extLst>
              </a:tr>
              <a:tr h="1487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233420"/>
                  </a:ext>
                </a:extLst>
              </a:tr>
              <a:tr h="20104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Eastern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398005"/>
                  </a:ext>
                </a:extLst>
              </a:tr>
              <a:tr h="1487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701979"/>
                  </a:ext>
                </a:extLst>
              </a:tr>
              <a:tr h="20104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Caribbean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075929"/>
                  </a:ext>
                </a:extLst>
              </a:tr>
              <a:tr h="20104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37625"/>
                  </a:ext>
                </a:extLst>
              </a:tr>
              <a:tr h="20104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Tropical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93755"/>
                  </a:ext>
                </a:extLst>
              </a:tr>
              <a:tr h="20104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Andean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501758"/>
                  </a:ext>
                </a:extLst>
              </a:tr>
              <a:tr h="28970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North Africa and Middle East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050879"/>
                  </a:ext>
                </a:extLst>
              </a:tr>
              <a:tr h="28970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466103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Western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867424"/>
                  </a:ext>
                </a:extLst>
              </a:tr>
              <a:tr h="1487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754374"/>
                  </a:ext>
                </a:extLst>
              </a:tr>
              <a:tr h="1487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996458"/>
                  </a:ext>
                </a:extLst>
              </a:tr>
              <a:tr h="20104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655834"/>
                  </a:ext>
                </a:extLst>
              </a:tr>
              <a:tr h="20104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Southern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73176"/>
                  </a:ext>
                </a:extLst>
              </a:tr>
              <a:tr h="20104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Western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291499"/>
                  </a:ext>
                </a:extLst>
              </a:tr>
              <a:tr h="23909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High-income North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018205"/>
                  </a:ext>
                </a:extLst>
              </a:tr>
              <a:tr h="20104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Australasia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179093"/>
                  </a:ext>
                </a:extLst>
              </a:tr>
              <a:tr h="1487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High-income Asia Pacific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143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</TotalTime>
  <Words>687</Words>
  <Application>Microsoft Office PowerPoint</Application>
  <PresentationFormat>Letter Paper (8.5x11 in)</PresentationFormat>
  <Paragraphs>594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9</cp:revision>
  <dcterms:created xsi:type="dcterms:W3CDTF">2023-02-10T15:51:02Z</dcterms:created>
  <dcterms:modified xsi:type="dcterms:W3CDTF">2023-02-19T23:41:03Z</dcterms:modified>
</cp:coreProperties>
</file>