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256" r:id="rId2"/>
  </p:sldIdLst>
  <p:sldSz cx="64008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9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25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F002D-A6C4-4B32-BBB5-59EF2896C543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68413" y="1143000"/>
            <a:ext cx="4321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0DA2C-2CD2-4D0C-AFBA-73A7A9D5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08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0DA2C-2CD2-4D0C-AFBA-73A7A9D579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96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748242"/>
            <a:ext cx="544068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2401359"/>
            <a:ext cx="48006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9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0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243417"/>
            <a:ext cx="1380173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243417"/>
            <a:ext cx="4060508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3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2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139826"/>
            <a:ext cx="552069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3059643"/>
            <a:ext cx="552069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7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217083"/>
            <a:ext cx="272034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217083"/>
            <a:ext cx="272034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3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3418"/>
            <a:ext cx="552069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120775"/>
            <a:ext cx="270783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670050"/>
            <a:ext cx="270783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120775"/>
            <a:ext cx="2721174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670050"/>
            <a:ext cx="2721174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8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3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04800"/>
            <a:ext cx="2064425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658285"/>
            <a:ext cx="3240405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371600"/>
            <a:ext cx="2064425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04800"/>
            <a:ext cx="2064425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658285"/>
            <a:ext cx="3240405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371600"/>
            <a:ext cx="2064425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243418"/>
            <a:ext cx="552069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217083"/>
            <a:ext cx="552069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4237568"/>
            <a:ext cx="14401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1F6FD-E570-49E4-ADDB-683FCB8AA891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4237568"/>
            <a:ext cx="216027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4237568"/>
            <a:ext cx="14401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5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4207F8-15A6-CBF7-17C9-8C501A362581}"/>
              </a:ext>
            </a:extLst>
          </p:cNvPr>
          <p:cNvSpPr txBox="1"/>
          <p:nvPr/>
        </p:nvSpPr>
        <p:spPr>
          <a:xfrm>
            <a:off x="0" y="45423"/>
            <a:ext cx="62788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Table S1.7: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global economic burden associated with premature mortality and morbidity from mental disorders, by estimation approach and value per DALY, using alternative valuations. Dollar amounts are in trillions.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8AB60-4E7B-6311-5016-F833AC5CC3B1}"/>
              </a:ext>
            </a:extLst>
          </p:cNvPr>
          <p:cNvSpPr txBox="1"/>
          <p:nvPr/>
        </p:nvSpPr>
        <p:spPr>
          <a:xfrm>
            <a:off x="0" y="4112642"/>
            <a:ext cx="6400800" cy="301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DALY: disability-adjusted life year. USD: United States dollar. GDP: gross domestic product. PPP: purchasing power parity.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4752553-8E58-F286-E814-E6738FEC0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54779"/>
              </p:ext>
            </p:extLst>
          </p:nvPr>
        </p:nvGraphicFramePr>
        <p:xfrm>
          <a:off x="1" y="708660"/>
          <a:ext cx="6400803" cy="3403980"/>
        </p:xfrm>
        <a:graphic>
          <a:graphicData uri="http://schemas.openxmlformats.org/drawingml/2006/table">
            <a:tbl>
              <a:tblPr firstRow="1" firstCol="1" bandRow="1"/>
              <a:tblGrid>
                <a:gridCol w="1106721">
                  <a:extLst>
                    <a:ext uri="{9D8B030D-6E8A-4147-A177-3AD203B41FA5}">
                      <a16:colId xmlns:a16="http://schemas.microsoft.com/office/drawing/2014/main" val="3738726565"/>
                    </a:ext>
                  </a:extLst>
                </a:gridCol>
                <a:gridCol w="578978">
                  <a:extLst>
                    <a:ext uri="{9D8B030D-6E8A-4147-A177-3AD203B41FA5}">
                      <a16:colId xmlns:a16="http://schemas.microsoft.com/office/drawing/2014/main" val="1044645520"/>
                    </a:ext>
                  </a:extLst>
                </a:gridCol>
                <a:gridCol w="468822">
                  <a:extLst>
                    <a:ext uri="{9D8B030D-6E8A-4147-A177-3AD203B41FA5}">
                      <a16:colId xmlns:a16="http://schemas.microsoft.com/office/drawing/2014/main" val="3339776939"/>
                    </a:ext>
                  </a:extLst>
                </a:gridCol>
                <a:gridCol w="454731">
                  <a:extLst>
                    <a:ext uri="{9D8B030D-6E8A-4147-A177-3AD203B41FA5}">
                      <a16:colId xmlns:a16="http://schemas.microsoft.com/office/drawing/2014/main" val="3103586854"/>
                    </a:ext>
                  </a:extLst>
                </a:gridCol>
                <a:gridCol w="331760">
                  <a:extLst>
                    <a:ext uri="{9D8B030D-6E8A-4147-A177-3AD203B41FA5}">
                      <a16:colId xmlns:a16="http://schemas.microsoft.com/office/drawing/2014/main" val="3321460092"/>
                    </a:ext>
                  </a:extLst>
                </a:gridCol>
                <a:gridCol w="578978">
                  <a:extLst>
                    <a:ext uri="{9D8B030D-6E8A-4147-A177-3AD203B41FA5}">
                      <a16:colId xmlns:a16="http://schemas.microsoft.com/office/drawing/2014/main" val="3070373661"/>
                    </a:ext>
                  </a:extLst>
                </a:gridCol>
                <a:gridCol w="490596">
                  <a:extLst>
                    <a:ext uri="{9D8B030D-6E8A-4147-A177-3AD203B41FA5}">
                      <a16:colId xmlns:a16="http://schemas.microsoft.com/office/drawing/2014/main" val="1252901272"/>
                    </a:ext>
                  </a:extLst>
                </a:gridCol>
                <a:gridCol w="490596">
                  <a:extLst>
                    <a:ext uri="{9D8B030D-6E8A-4147-A177-3AD203B41FA5}">
                      <a16:colId xmlns:a16="http://schemas.microsoft.com/office/drawing/2014/main" val="322085439"/>
                    </a:ext>
                  </a:extLst>
                </a:gridCol>
                <a:gridCol w="397090">
                  <a:extLst>
                    <a:ext uri="{9D8B030D-6E8A-4147-A177-3AD203B41FA5}">
                      <a16:colId xmlns:a16="http://schemas.microsoft.com/office/drawing/2014/main" val="936299640"/>
                    </a:ext>
                  </a:extLst>
                </a:gridCol>
                <a:gridCol w="578978">
                  <a:extLst>
                    <a:ext uri="{9D8B030D-6E8A-4147-A177-3AD203B41FA5}">
                      <a16:colId xmlns:a16="http://schemas.microsoft.com/office/drawing/2014/main" val="3965703703"/>
                    </a:ext>
                  </a:extLst>
                </a:gridCol>
                <a:gridCol w="468822">
                  <a:extLst>
                    <a:ext uri="{9D8B030D-6E8A-4147-A177-3AD203B41FA5}">
                      <a16:colId xmlns:a16="http://schemas.microsoft.com/office/drawing/2014/main" val="1981756037"/>
                    </a:ext>
                  </a:extLst>
                </a:gridCol>
                <a:gridCol w="454731">
                  <a:extLst>
                    <a:ext uri="{9D8B030D-6E8A-4147-A177-3AD203B41FA5}">
                      <a16:colId xmlns:a16="http://schemas.microsoft.com/office/drawing/2014/main" val="487438575"/>
                    </a:ext>
                  </a:extLst>
                </a:gridCol>
              </a:tblGrid>
              <a:tr h="185932">
                <a:tc gridSpan="1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Panel A: Using values per DALY of $1,000 and $5,000 (USD 2019)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258205"/>
                  </a:ext>
                </a:extLst>
              </a:tr>
              <a:tr h="1859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294742"/>
                  </a:ext>
                </a:extLst>
              </a:tr>
              <a:tr h="18593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Original approach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Reallocation approach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Composite approach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734767"/>
                  </a:ext>
                </a:extLst>
              </a:tr>
              <a:tr h="42906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Value per DALY  </a:t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(USD, 2019)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292912"/>
                  </a:ext>
                </a:extLst>
              </a:tr>
              <a:tr h="18593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$1,000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0.09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180225"/>
                  </a:ext>
                </a:extLst>
              </a:tr>
              <a:tr h="18593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$5,000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1.61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2.53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2.09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1.38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3.04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050759"/>
                  </a:ext>
                </a:extLst>
              </a:tr>
              <a:tr h="1859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733548"/>
                  </a:ext>
                </a:extLst>
              </a:tr>
              <a:tr h="185932">
                <a:tc gridSpan="1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Panel B: Using GDP per capita, PPP-adjusted, per DALY (international dollars, 2019)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868936"/>
                  </a:ext>
                </a:extLst>
              </a:tr>
              <a:tr h="1859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184973"/>
                  </a:ext>
                </a:extLst>
              </a:tr>
              <a:tr h="18593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Original approach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Reallocation approach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Composite approach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403058"/>
                  </a:ext>
                </a:extLst>
              </a:tr>
              <a:tr h="55779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Value per DALY (International dollar, 2019)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093285"/>
                  </a:ext>
                </a:extLst>
              </a:tr>
              <a:tr h="37186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1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GDP PPP/capita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2.18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1.62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2.84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5.60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3.46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8.80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7.28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4.82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10.60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601370"/>
                  </a:ext>
                </a:extLst>
              </a:tr>
              <a:tr h="37186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1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GDP PPP/capita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6.55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4.86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8.53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16.79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10.38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26.41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21.84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14.47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31.80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67" marR="3156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342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526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54</TotalTime>
  <Words>220</Words>
  <Application>Microsoft Office PowerPoint</Application>
  <PresentationFormat>Custom</PresentationFormat>
  <Paragraphs>85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Arias</dc:creator>
  <cp:lastModifiedBy>Daniel Arias</cp:lastModifiedBy>
  <cp:revision>12</cp:revision>
  <dcterms:created xsi:type="dcterms:W3CDTF">2023-02-10T15:30:55Z</dcterms:created>
  <dcterms:modified xsi:type="dcterms:W3CDTF">2023-02-19T23:39:06Z</dcterms:modified>
</cp:coreProperties>
</file>