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91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5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6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0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4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9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0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7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9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3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9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1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9647D-1C99-4C31-AAA6-6EEC540FEA8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78B5F8-1899-33B2-84AC-226C0B2B2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30111"/>
              </p:ext>
            </p:extLst>
          </p:nvPr>
        </p:nvGraphicFramePr>
        <p:xfrm>
          <a:off x="0" y="143435"/>
          <a:ext cx="9144004" cy="6624930"/>
        </p:xfrm>
        <a:graphic>
          <a:graphicData uri="http://schemas.openxmlformats.org/drawingml/2006/table">
            <a:tbl>
              <a:tblPr firstRow="1" firstCol="1" bandRow="1"/>
              <a:tblGrid>
                <a:gridCol w="1271586">
                  <a:extLst>
                    <a:ext uri="{9D8B030D-6E8A-4147-A177-3AD203B41FA5}">
                      <a16:colId xmlns:a16="http://schemas.microsoft.com/office/drawing/2014/main" val="535867923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1751733517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422808736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3426758842"/>
                    </a:ext>
                  </a:extLst>
                </a:gridCol>
                <a:gridCol w="708692">
                  <a:extLst>
                    <a:ext uri="{9D8B030D-6E8A-4147-A177-3AD203B41FA5}">
                      <a16:colId xmlns:a16="http://schemas.microsoft.com/office/drawing/2014/main" val="2886770483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2091362551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837892333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1947302121"/>
                    </a:ext>
                  </a:extLst>
                </a:gridCol>
                <a:gridCol w="708692">
                  <a:extLst>
                    <a:ext uri="{9D8B030D-6E8A-4147-A177-3AD203B41FA5}">
                      <a16:colId xmlns:a16="http://schemas.microsoft.com/office/drawing/2014/main" val="1789618392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268415833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2440979717"/>
                    </a:ext>
                  </a:extLst>
                </a:gridCol>
                <a:gridCol w="717226">
                  <a:extLst>
                    <a:ext uri="{9D8B030D-6E8A-4147-A177-3AD203B41FA5}">
                      <a16:colId xmlns:a16="http://schemas.microsoft.com/office/drawing/2014/main" val="2022671639"/>
                    </a:ext>
                  </a:extLst>
                </a:gridCol>
              </a:tblGrid>
              <a:tr h="200648">
                <a:tc gridSpan="1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Panel D: Using 3x GDP per capita, per DALY (USD 2019)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491242"/>
                  </a:ext>
                </a:extLst>
              </a:tr>
              <a:tr h="20064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Original approach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2016 reallocation approach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Composite approach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865937"/>
                  </a:ext>
                </a:extLst>
              </a:tr>
              <a:tr h="2024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Estimate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Lower bound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Upper bound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Estimate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Lower bound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Upper bound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Estimate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Lower bound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Upper bound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673835"/>
                  </a:ext>
                </a:extLst>
              </a:tr>
              <a:tr h="20064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Global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4.27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3.17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5.55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10.93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6.76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17.20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14.22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9.42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20.71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202445"/>
                  </a:ext>
                </a:extLst>
              </a:tr>
              <a:tr h="20064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457105"/>
                  </a:ext>
                </a:extLst>
              </a:tr>
              <a:tr h="2006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33596"/>
                  </a:ext>
                </a:extLst>
              </a:tr>
              <a:tr h="20064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 income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3.35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2.48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4.37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10.37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6.56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16.23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11.16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7.35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16.43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92437"/>
                  </a:ext>
                </a:extLst>
              </a:tr>
              <a:tr h="20064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Upper-middle income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1.19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0.88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1.56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3.13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1.86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5.08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4.12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2.62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6.20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775867"/>
                  </a:ext>
                </a:extLst>
              </a:tr>
              <a:tr h="20064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Lower-middle income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0.71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1.14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0.96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0.59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1.48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21167"/>
                  </a:ext>
                </a:extLst>
              </a:tr>
              <a:tr h="20064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 income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47759"/>
                  </a:ext>
                </a:extLst>
              </a:tr>
              <a:tr h="20064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789657"/>
                  </a:ext>
                </a:extLst>
              </a:tr>
              <a:tr h="2006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625335"/>
                  </a:ext>
                </a:extLst>
              </a:tr>
              <a:tr h="20064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East Asia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0.61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0.79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1.63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0.96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2.67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2.12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1.33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3.20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025978"/>
                  </a:ext>
                </a:extLst>
              </a:tr>
              <a:tr h="20064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Southeast Asia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0.52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0.67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185046"/>
                  </a:ext>
                </a:extLst>
              </a:tr>
              <a:tr h="20064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Oceania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-  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579006"/>
                  </a:ext>
                </a:extLst>
              </a:tr>
              <a:tr h="20064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Central Asia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734183"/>
                  </a:ext>
                </a:extLst>
              </a:tr>
              <a:tr h="20064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Eastern Europe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0.59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0.69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640196"/>
                  </a:ext>
                </a:extLst>
              </a:tr>
              <a:tr h="20064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Central Europe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064453"/>
                  </a:ext>
                </a:extLst>
              </a:tr>
              <a:tr h="20064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Caribbean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250752"/>
                  </a:ext>
                </a:extLst>
              </a:tr>
              <a:tr h="20064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Central Latin America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439866"/>
                  </a:ext>
                </a:extLst>
              </a:tr>
              <a:tr h="20064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Tropical Latin America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0.61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181895"/>
                  </a:ext>
                </a:extLst>
              </a:tr>
              <a:tr h="20064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Andean Latin America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884653"/>
                  </a:ext>
                </a:extLst>
              </a:tr>
              <a:tr h="20242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North Africa and Middle East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0.78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0.69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483938"/>
                  </a:ext>
                </a:extLst>
              </a:tr>
              <a:tr h="20064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Southern Sub-Saharan Africa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132323"/>
                  </a:ext>
                </a:extLst>
              </a:tr>
              <a:tr h="20064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Western Sub-Saharan Africa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164321"/>
                  </a:ext>
                </a:extLst>
              </a:tr>
              <a:tr h="20064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Central Sub-Saharan Africa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668603"/>
                  </a:ext>
                </a:extLst>
              </a:tr>
              <a:tr h="20064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Eastern Sub-Saharan Africa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534857"/>
                  </a:ext>
                </a:extLst>
              </a:tr>
              <a:tr h="20064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South Asia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0.63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0.55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0.82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040545"/>
                  </a:ext>
                </a:extLst>
              </a:tr>
              <a:tr h="20064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Southern Latin America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751499"/>
                  </a:ext>
                </a:extLst>
              </a:tr>
              <a:tr h="20064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Western Europe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1.19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0.88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1.56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3.22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1.92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5.28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3.59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2.32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5.37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243640"/>
                  </a:ext>
                </a:extLst>
              </a:tr>
              <a:tr h="20064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High-income North America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1.52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1.14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1.97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5.17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3.44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7.75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5.52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3.72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7.95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854546"/>
                  </a:ext>
                </a:extLst>
              </a:tr>
              <a:tr h="20064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Australasia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0.09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0.18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0.44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534788"/>
                  </a:ext>
                </a:extLst>
              </a:tr>
              <a:tr h="20064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High-income Asia Pacific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0.31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0.23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0.40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1.12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0.65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1.86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1.03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0.66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1.57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44" marR="374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72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294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91</TotalTime>
  <Words>605</Words>
  <Application>Microsoft Office PowerPoint</Application>
  <PresentationFormat>Letter Paper (8.5x11 in)</PresentationFormat>
  <Paragraphs>300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Arias</dc:creator>
  <cp:lastModifiedBy>Daniel Arias</cp:lastModifiedBy>
  <cp:revision>8</cp:revision>
  <dcterms:created xsi:type="dcterms:W3CDTF">2023-02-10T15:51:02Z</dcterms:created>
  <dcterms:modified xsi:type="dcterms:W3CDTF">2023-02-19T23:34:52Z</dcterms:modified>
</cp:coreProperties>
</file>