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9BE"/>
    <a:srgbClr val="8FD1BE"/>
    <a:srgbClr val="D6EEE7"/>
    <a:srgbClr val="33CCCC"/>
    <a:srgbClr val="EBFFFF"/>
    <a:srgbClr val="F2F2F2"/>
    <a:srgbClr val="006666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11C5-03EE-439E-9DA4-D42B5548063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1143000"/>
            <a:ext cx="578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DD9F4-0C7D-4DCD-9767-07721323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1pPr>
    <a:lvl2pPr marL="252374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2pPr>
    <a:lvl3pPr marL="504749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3pPr>
    <a:lvl4pPr marL="757123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4pPr>
    <a:lvl5pPr marL="1009498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5pPr>
    <a:lvl6pPr marL="1261872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6pPr>
    <a:lvl7pPr marL="1514246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7pPr>
    <a:lvl8pPr marL="1766621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8pPr>
    <a:lvl9pPr marL="2018995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1143000"/>
            <a:ext cx="5784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D9F4-0C7D-4DCD-9767-077213238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2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88BD-4A55-4A48-8D49-24291ADBA3E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9451D-9BA4-41F3-90EB-3FBE11D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7C9F57-3F66-7C52-16F1-1DEACA59A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35276"/>
              </p:ext>
            </p:extLst>
          </p:nvPr>
        </p:nvGraphicFramePr>
        <p:xfrm>
          <a:off x="31532" y="536025"/>
          <a:ext cx="6794938" cy="3088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43">
                  <a:extLst>
                    <a:ext uri="{9D8B030D-6E8A-4147-A177-3AD203B41FA5}">
                      <a16:colId xmlns:a16="http://schemas.microsoft.com/office/drawing/2014/main" val="1361833682"/>
                    </a:ext>
                  </a:extLst>
                </a:gridCol>
                <a:gridCol w="181104">
                  <a:extLst>
                    <a:ext uri="{9D8B030D-6E8A-4147-A177-3AD203B41FA5}">
                      <a16:colId xmlns:a16="http://schemas.microsoft.com/office/drawing/2014/main" val="510579362"/>
                    </a:ext>
                  </a:extLst>
                </a:gridCol>
                <a:gridCol w="642812">
                  <a:extLst>
                    <a:ext uri="{9D8B030D-6E8A-4147-A177-3AD203B41FA5}">
                      <a16:colId xmlns:a16="http://schemas.microsoft.com/office/drawing/2014/main" val="2916310014"/>
                    </a:ext>
                  </a:extLst>
                </a:gridCol>
                <a:gridCol w="1263156">
                  <a:extLst>
                    <a:ext uri="{9D8B030D-6E8A-4147-A177-3AD203B41FA5}">
                      <a16:colId xmlns:a16="http://schemas.microsoft.com/office/drawing/2014/main" val="2367652965"/>
                    </a:ext>
                  </a:extLst>
                </a:gridCol>
                <a:gridCol w="1170129">
                  <a:extLst>
                    <a:ext uri="{9D8B030D-6E8A-4147-A177-3AD203B41FA5}">
                      <a16:colId xmlns:a16="http://schemas.microsoft.com/office/drawing/2014/main" val="1436325289"/>
                    </a:ext>
                  </a:extLst>
                </a:gridCol>
                <a:gridCol w="1305947">
                  <a:extLst>
                    <a:ext uri="{9D8B030D-6E8A-4147-A177-3AD203B41FA5}">
                      <a16:colId xmlns:a16="http://schemas.microsoft.com/office/drawing/2014/main" val="3854554782"/>
                    </a:ext>
                  </a:extLst>
                </a:gridCol>
                <a:gridCol w="1305947">
                  <a:extLst>
                    <a:ext uri="{9D8B030D-6E8A-4147-A177-3AD203B41FA5}">
                      <a16:colId xmlns:a16="http://schemas.microsoft.com/office/drawing/2014/main" val="390338128"/>
                    </a:ext>
                  </a:extLst>
                </a:gridCol>
              </a:tblGrid>
              <a:tr h="3086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</a:rPr>
                        <a:t>GESIS data</a:t>
                      </a:r>
                    </a:p>
                  </a:txBody>
                  <a:tcPr marL="48768" marR="48768" marT="24384" marB="2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Primary health facilities 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(CSB1, CSB2, FSP)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District hospitals 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(CHD1, CHD2)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Regional &amp; university hospitals 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(CHRR, CHU)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312"/>
                  </a:ext>
                </a:extLst>
              </a:tr>
              <a:tr h="177591">
                <a:tc gridSpan="3">
                  <a:txBody>
                    <a:bodyPr/>
                    <a:lstStyle/>
                    <a:p>
                      <a:r>
                        <a:rPr lang="en-US" sz="900" b="1" dirty="0"/>
                        <a:t>Years of data available</a:t>
                      </a:r>
                      <a:endParaRPr lang="en-US" sz="900" b="1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2010 - 2015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Source Sans Pro" panose="020B0503030403020204" pitchFamily="34" charset="0"/>
                        </a:rPr>
                        <a:t>2015 - 2019</a:t>
                      </a: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2010 - 2020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2010 - 2022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53781"/>
                  </a:ext>
                </a:extLst>
              </a:tr>
              <a:tr h="701630">
                <a:tc rowSpan="3">
                  <a:txBody>
                    <a:bodyPr/>
                    <a:lstStyle/>
                    <a:p>
                      <a:r>
                        <a:rPr lang="en-US" sz="900" b="1" dirty="0"/>
                        <a:t>Disease data reported by subgroup available by…</a:t>
                      </a:r>
                      <a:endParaRPr lang="en-US" sz="900" b="1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sz="900" b="1"/>
                        <a:t>Age </a:t>
                      </a:r>
                      <a:r>
                        <a:rPr lang="en-US" sz="900" b="0"/>
                        <a:t>(bullets display which categories are available)</a:t>
                      </a:r>
                      <a:endParaRPr lang="en-US" sz="900" b="1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r>
                        <a:rPr lang="en-US" sz="1600" b="1" dirty="0"/>
                        <a:t>Age </a:t>
                      </a:r>
                      <a:r>
                        <a:rPr lang="en-US" sz="1600" b="0" dirty="0"/>
                        <a:t>(bullets display which categories are available)</a:t>
                      </a:r>
                      <a:endParaRPr lang="en-US" sz="1600" b="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Neonates: 0 to 28 days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Infants: 29 days to 11 months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Toddlers: 1 to 4 years old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Children: 5 to 14 years old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Youths: 15 to 24 years old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550" dirty="0"/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/>
                        <a:t>Neonates: 0 to 28 days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/>
                        <a:t>Infants: 29 days to 11 months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/>
                        <a:t>Toddlers: 1 to </a:t>
                      </a:r>
                      <a:r>
                        <a:rPr lang="en-US" sz="1550"/>
                        <a:t>4 years old</a:t>
                      </a:r>
                      <a:endParaRPr lang="en-US" sz="155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/>
                        <a:t>Children: 5 to 14 years old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/>
                        <a:t>Youths: 15 to 24 years old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50" dirty="0"/>
                        <a:t>Adults and seniors: 25 years old and older</a:t>
                      </a:r>
                      <a:endParaRPr lang="en-US" sz="1550" dirty="0">
                        <a:latin typeface="Source Sans Pro" panose="020B0503030403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2270"/>
                  </a:ext>
                </a:extLst>
              </a:tr>
              <a:tr h="439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Adults and seniors: 25 years old and older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Adults: 25 to 59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Seniors: 60 plus</a:t>
                      </a: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Adults and seniors: 25 years old and older</a:t>
                      </a: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Adults and seniors: 25 years old and older</a:t>
                      </a: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142150"/>
                  </a:ext>
                </a:extLst>
              </a:tr>
              <a:tr h="1775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b="1" dirty="0"/>
                        <a:t>Sex</a:t>
                      </a:r>
                      <a:endParaRPr lang="en-US" sz="900" dirty="0"/>
                    </a:p>
                  </a:txBody>
                  <a:tcPr marL="48768" marR="48768" marT="24384" marB="24384" anchor="ctr"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600" b="1" dirty="0"/>
                        <a:t>Sex</a:t>
                      </a:r>
                      <a:endParaRPr lang="en-US" sz="1600" dirty="0"/>
                    </a:p>
                  </a:txBody>
                  <a:tcPr anchor="ctr"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Source Sans Pro" panose="020B0503030403020204" pitchFamily="34" charset="0"/>
                        </a:rPr>
                        <a:t>No</a:t>
                      </a: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53221"/>
                  </a:ext>
                </a:extLst>
              </a:tr>
              <a:tr h="827362">
                <a:tc gridSpan="3">
                  <a:txBody>
                    <a:bodyPr/>
                    <a:lstStyle/>
                    <a:p>
                      <a:r>
                        <a:rPr lang="en-US" sz="900" b="1" dirty="0"/>
                        <a:t>Mental disorders classified </a:t>
                      </a:r>
                    </a:p>
                    <a:p>
                      <a:r>
                        <a:rPr lang="en-US" sz="900" b="1" dirty="0"/>
                        <a:t>(in English) as…</a:t>
                      </a:r>
                    </a:p>
                    <a:p>
                      <a:endParaRPr lang="en-US" sz="900" b="1" dirty="0">
                        <a:latin typeface="Source Sans Pro" panose="020B0503030403020204" pitchFamily="34" charset="0"/>
                      </a:endParaRPr>
                    </a:p>
                    <a:p>
                      <a:pPr algn="ctr"/>
                      <a:r>
                        <a:rPr lang="en-US" sz="900" b="0" i="1" dirty="0">
                          <a:latin typeface="Source Sans Pro" panose="020B0503030403020204" pitchFamily="34" charset="0"/>
                        </a:rPr>
                        <a:t>(original in French)</a:t>
                      </a:r>
                    </a:p>
                  </a:txBody>
                  <a:tcPr marL="48768" marR="48768" marT="24384" marB="2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strike="noStrike" kern="1200" baseline="0" dirty="0">
                          <a:solidFill>
                            <a:schemeClr val="dk1"/>
                          </a:solidFill>
                        </a:rPr>
                        <a:t>Mental illnesses &amp; psychic disorders</a:t>
                      </a:r>
                      <a:r>
                        <a:rPr lang="fr-FR" sz="900" dirty="0"/>
                        <a:t> </a:t>
                      </a:r>
                    </a:p>
                    <a:p>
                      <a:pPr algn="ctr"/>
                      <a:endParaRPr lang="fr-FR" sz="900" i="1" dirty="0"/>
                    </a:p>
                    <a:p>
                      <a:pPr algn="ctr"/>
                      <a:r>
                        <a:rPr lang="fr-FR" sz="900" i="1" dirty="0"/>
                        <a:t>(Affections mentales et troubles psychiques)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strike="noStrike" kern="1200" baseline="0" dirty="0">
                          <a:solidFill>
                            <a:schemeClr val="dk1"/>
                          </a:solidFill>
                        </a:rPr>
                        <a:t>Mental disorders </a:t>
                      </a:r>
                    </a:p>
                    <a:p>
                      <a:pPr algn="ctr"/>
                      <a:endParaRPr lang="en-US" sz="9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sz="900" b="0" i="1" u="none" strike="noStrike" kern="1200" baseline="0" dirty="0">
                          <a:solidFill>
                            <a:schemeClr val="dk1"/>
                          </a:solidFill>
                        </a:rPr>
                        <a:t>(Troubles </a:t>
                      </a:r>
                      <a:r>
                        <a:rPr lang="en-US" sz="900" b="0" i="1" u="none" strike="noStrike" kern="1200" baseline="0" dirty="0" err="1">
                          <a:solidFill>
                            <a:schemeClr val="dk1"/>
                          </a:solidFill>
                        </a:rPr>
                        <a:t>mentaux</a:t>
                      </a:r>
                      <a:r>
                        <a:rPr lang="en-US" sz="900" b="0" i="1" u="none" strike="noStrike" kern="1200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900" dirty="0"/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strike="noStrike" kern="1200" baseline="0" dirty="0">
                          <a:solidFill>
                            <a:schemeClr val="dk1"/>
                          </a:solidFill>
                        </a:rPr>
                        <a:t>Neuro-psychic diseases </a:t>
                      </a:r>
                    </a:p>
                    <a:p>
                      <a:pPr algn="ctr"/>
                      <a:endParaRPr lang="en-US" sz="9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sz="900" b="0" i="1" u="none" strike="noStrike" kern="1200" baseline="0" dirty="0">
                          <a:solidFill>
                            <a:schemeClr val="dk1"/>
                          </a:solidFill>
                        </a:rPr>
                        <a:t>(Maladies neuro-</a:t>
                      </a:r>
                      <a:r>
                        <a:rPr lang="en-US" sz="900" b="0" i="1" u="none" strike="noStrike" kern="1200" baseline="0" dirty="0" err="1">
                          <a:solidFill>
                            <a:schemeClr val="dk1"/>
                          </a:solidFill>
                        </a:rPr>
                        <a:t>psychiques</a:t>
                      </a:r>
                      <a:r>
                        <a:rPr lang="en-US" sz="900" b="0" i="1" u="none" strike="noStrike" kern="1200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900" i="1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 distinct neurological and psychiatric conditions (e.g., depression, epilepsy, schizophrenia)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55179"/>
                  </a:ext>
                </a:extLst>
              </a:tr>
              <a:tr h="177591">
                <a:tc rowSpan="2" gridSpan="2">
                  <a:txBody>
                    <a:bodyPr/>
                    <a:lstStyle/>
                    <a:p>
                      <a:r>
                        <a:rPr lang="en-US" sz="900" b="1" dirty="0"/>
                        <a:t>Availability of</a:t>
                      </a:r>
                    </a:p>
                    <a:p>
                      <a:r>
                        <a:rPr lang="en-US" sz="900" b="1" dirty="0"/>
                        <a:t> data on…</a:t>
                      </a:r>
                      <a:endParaRPr lang="en-US" sz="900" b="1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600" b="1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Cases</a:t>
                      </a:r>
                      <a:endParaRPr lang="en-US" sz="900" b="1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1240"/>
                  </a:ext>
                </a:extLst>
              </a:tr>
              <a:tr h="17759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Referrals</a:t>
                      </a:r>
                      <a:endParaRPr lang="en-US" sz="900" dirty="0"/>
                    </a:p>
                  </a:txBody>
                  <a:tcPr marL="48768" marR="48768" marT="24384" marB="24384" anchor="ctr"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  <a:endParaRPr lang="en-US" sz="900" dirty="0">
                        <a:latin typeface="Source Sans Pro" panose="020B0503030403020204" pitchFamily="34" charset="0"/>
                      </a:endParaRP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Source Sans Pro" panose="020B0503030403020204" pitchFamily="34" charset="0"/>
                        </a:rPr>
                        <a:t>—</a:t>
                      </a:r>
                    </a:p>
                  </a:txBody>
                  <a:tcPr marL="48768" marR="48768" marT="24384" marB="24384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9204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7885664A-88B7-A900-524D-0DACDDA8C6CB}"/>
              </a:ext>
            </a:extLst>
          </p:cNvPr>
          <p:cNvGrpSpPr/>
          <p:nvPr/>
        </p:nvGrpSpPr>
        <p:grpSpPr>
          <a:xfrm>
            <a:off x="2252341" y="1277007"/>
            <a:ext cx="945011" cy="323886"/>
            <a:chOff x="4366540" y="1403350"/>
            <a:chExt cx="1771895" cy="685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362F4E-AEB7-F1F0-63CB-F9911DC241F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075" y="1746250"/>
              <a:ext cx="1737360" cy="0"/>
            </a:xfrm>
            <a:prstGeom prst="line">
              <a:avLst/>
            </a:prstGeom>
            <a:ln w="38100">
              <a:solidFill>
                <a:srgbClr val="89C9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2B59A7-4A42-6239-AEE5-6AB16E0731CC}"/>
                </a:ext>
              </a:extLst>
            </p:cNvPr>
            <p:cNvCxnSpPr>
              <a:cxnSpLocks/>
            </p:cNvCxnSpPr>
            <p:nvPr/>
          </p:nvCxnSpPr>
          <p:spPr>
            <a:xfrm>
              <a:off x="4366540" y="1403350"/>
              <a:ext cx="0" cy="685800"/>
            </a:xfrm>
            <a:prstGeom prst="line">
              <a:avLst/>
            </a:prstGeom>
            <a:ln w="38100">
              <a:solidFill>
                <a:srgbClr val="89C9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CEE65E-8FD3-9C55-5428-64F0C9F3A4D1}"/>
              </a:ext>
            </a:extLst>
          </p:cNvPr>
          <p:cNvGrpSpPr/>
          <p:nvPr/>
        </p:nvGrpSpPr>
        <p:grpSpPr>
          <a:xfrm rot="10800000">
            <a:off x="5465458" y="1277007"/>
            <a:ext cx="945011" cy="323886"/>
            <a:chOff x="4366540" y="1403350"/>
            <a:chExt cx="1771895" cy="6858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D23A62-0EDD-62F9-70FC-895496B70612}"/>
                </a:ext>
              </a:extLst>
            </p:cNvPr>
            <p:cNvCxnSpPr>
              <a:cxnSpLocks/>
            </p:cNvCxnSpPr>
            <p:nvPr/>
          </p:nvCxnSpPr>
          <p:spPr>
            <a:xfrm>
              <a:off x="4401075" y="1746250"/>
              <a:ext cx="1737360" cy="0"/>
            </a:xfrm>
            <a:prstGeom prst="line">
              <a:avLst/>
            </a:prstGeom>
            <a:ln w="38100">
              <a:solidFill>
                <a:srgbClr val="89C9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BD0746B-0D74-D0E1-8C85-0ECB3204F545}"/>
                </a:ext>
              </a:extLst>
            </p:cNvPr>
            <p:cNvCxnSpPr>
              <a:cxnSpLocks/>
            </p:cNvCxnSpPr>
            <p:nvPr/>
          </p:nvCxnSpPr>
          <p:spPr>
            <a:xfrm>
              <a:off x="4366540" y="1403350"/>
              <a:ext cx="0" cy="685800"/>
            </a:xfrm>
            <a:prstGeom prst="line">
              <a:avLst/>
            </a:prstGeom>
            <a:ln w="38100">
              <a:solidFill>
                <a:srgbClr val="89C9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0B33E6-686D-5761-ED54-80D73CA4FFFF}"/>
              </a:ext>
            </a:extLst>
          </p:cNvPr>
          <p:cNvSpPr txBox="1"/>
          <p:nvPr/>
        </p:nvSpPr>
        <p:spPr>
          <a:xfrm>
            <a:off x="133096" y="72627"/>
            <a:ext cx="6547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S2.1.1: Availability of disaggregated health system data by year and level of care. </a:t>
            </a:r>
          </a:p>
        </p:txBody>
      </p:sp>
    </p:spTree>
    <p:extLst>
      <p:ext uri="{BB962C8B-B14F-4D97-AF65-F5344CB8AC3E}">
        <p14:creationId xmlns:p14="http://schemas.microsoft.com/office/powerpoint/2010/main" val="230938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1435</TotalTime>
  <Words>222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5</cp:revision>
  <dcterms:created xsi:type="dcterms:W3CDTF">2022-11-04T16:06:58Z</dcterms:created>
  <dcterms:modified xsi:type="dcterms:W3CDTF">2023-02-15T00:15:06Z</dcterms:modified>
</cp:coreProperties>
</file>