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/>
          <p:nvPr/>
        </p:nvSpPr>
        <p:spPr>
          <a:xfrm>
            <a:off x="8965" y="30880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S1.6: Deaths attributable to mental disorders as totals (millions) and percentages of overall burden, by World Bank income classification and GBD region, under three estimation approaches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9BE0D7-646A-A52E-1481-75A898B0B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16107"/>
              </p:ext>
            </p:extLst>
          </p:nvPr>
        </p:nvGraphicFramePr>
        <p:xfrm>
          <a:off x="47065" y="666749"/>
          <a:ext cx="9011207" cy="6160369"/>
        </p:xfrm>
        <a:graphic>
          <a:graphicData uri="http://schemas.openxmlformats.org/drawingml/2006/table">
            <a:tbl>
              <a:tblPr firstRow="1" firstCol="1" bandRow="1"/>
              <a:tblGrid>
                <a:gridCol w="1508963">
                  <a:extLst>
                    <a:ext uri="{9D8B030D-6E8A-4147-A177-3AD203B41FA5}">
                      <a16:colId xmlns:a16="http://schemas.microsoft.com/office/drawing/2014/main" val="3188406194"/>
                    </a:ext>
                  </a:extLst>
                </a:gridCol>
                <a:gridCol w="414687">
                  <a:extLst>
                    <a:ext uri="{9D8B030D-6E8A-4147-A177-3AD203B41FA5}">
                      <a16:colId xmlns:a16="http://schemas.microsoft.com/office/drawing/2014/main" val="2749743682"/>
                    </a:ext>
                  </a:extLst>
                </a:gridCol>
                <a:gridCol w="414687">
                  <a:extLst>
                    <a:ext uri="{9D8B030D-6E8A-4147-A177-3AD203B41FA5}">
                      <a16:colId xmlns:a16="http://schemas.microsoft.com/office/drawing/2014/main" val="2186014226"/>
                    </a:ext>
                  </a:extLst>
                </a:gridCol>
                <a:gridCol w="414687">
                  <a:extLst>
                    <a:ext uri="{9D8B030D-6E8A-4147-A177-3AD203B41FA5}">
                      <a16:colId xmlns:a16="http://schemas.microsoft.com/office/drawing/2014/main" val="2712962866"/>
                    </a:ext>
                  </a:extLst>
                </a:gridCol>
                <a:gridCol w="147446">
                  <a:extLst>
                    <a:ext uri="{9D8B030D-6E8A-4147-A177-3AD203B41FA5}">
                      <a16:colId xmlns:a16="http://schemas.microsoft.com/office/drawing/2014/main" val="4056182465"/>
                    </a:ext>
                  </a:extLst>
                </a:gridCol>
                <a:gridCol w="391175">
                  <a:extLst>
                    <a:ext uri="{9D8B030D-6E8A-4147-A177-3AD203B41FA5}">
                      <a16:colId xmlns:a16="http://schemas.microsoft.com/office/drawing/2014/main" val="998042839"/>
                    </a:ext>
                  </a:extLst>
                </a:gridCol>
                <a:gridCol w="391175">
                  <a:extLst>
                    <a:ext uri="{9D8B030D-6E8A-4147-A177-3AD203B41FA5}">
                      <a16:colId xmlns:a16="http://schemas.microsoft.com/office/drawing/2014/main" val="2843099029"/>
                    </a:ext>
                  </a:extLst>
                </a:gridCol>
                <a:gridCol w="391175">
                  <a:extLst>
                    <a:ext uri="{9D8B030D-6E8A-4147-A177-3AD203B41FA5}">
                      <a16:colId xmlns:a16="http://schemas.microsoft.com/office/drawing/2014/main" val="2190589601"/>
                    </a:ext>
                  </a:extLst>
                </a:gridCol>
                <a:gridCol w="103671">
                  <a:extLst>
                    <a:ext uri="{9D8B030D-6E8A-4147-A177-3AD203B41FA5}">
                      <a16:colId xmlns:a16="http://schemas.microsoft.com/office/drawing/2014/main" val="2320522233"/>
                    </a:ext>
                  </a:extLst>
                </a:gridCol>
                <a:gridCol w="391540">
                  <a:extLst>
                    <a:ext uri="{9D8B030D-6E8A-4147-A177-3AD203B41FA5}">
                      <a16:colId xmlns:a16="http://schemas.microsoft.com/office/drawing/2014/main" val="3746789530"/>
                    </a:ext>
                  </a:extLst>
                </a:gridCol>
                <a:gridCol w="335023">
                  <a:extLst>
                    <a:ext uri="{9D8B030D-6E8A-4147-A177-3AD203B41FA5}">
                      <a16:colId xmlns:a16="http://schemas.microsoft.com/office/drawing/2014/main" val="4197016855"/>
                    </a:ext>
                  </a:extLst>
                </a:gridCol>
                <a:gridCol w="371113">
                  <a:extLst>
                    <a:ext uri="{9D8B030D-6E8A-4147-A177-3AD203B41FA5}">
                      <a16:colId xmlns:a16="http://schemas.microsoft.com/office/drawing/2014/main" val="3295083961"/>
                    </a:ext>
                  </a:extLst>
                </a:gridCol>
                <a:gridCol w="256560">
                  <a:extLst>
                    <a:ext uri="{9D8B030D-6E8A-4147-A177-3AD203B41FA5}">
                      <a16:colId xmlns:a16="http://schemas.microsoft.com/office/drawing/2014/main" val="2561211464"/>
                    </a:ext>
                  </a:extLst>
                </a:gridCol>
                <a:gridCol w="401756">
                  <a:extLst>
                    <a:ext uri="{9D8B030D-6E8A-4147-A177-3AD203B41FA5}">
                      <a16:colId xmlns:a16="http://schemas.microsoft.com/office/drawing/2014/main" val="1408109291"/>
                    </a:ext>
                  </a:extLst>
                </a:gridCol>
                <a:gridCol w="332983">
                  <a:extLst>
                    <a:ext uri="{9D8B030D-6E8A-4147-A177-3AD203B41FA5}">
                      <a16:colId xmlns:a16="http://schemas.microsoft.com/office/drawing/2014/main" val="1417161378"/>
                    </a:ext>
                  </a:extLst>
                </a:gridCol>
                <a:gridCol w="334342">
                  <a:extLst>
                    <a:ext uri="{9D8B030D-6E8A-4147-A177-3AD203B41FA5}">
                      <a16:colId xmlns:a16="http://schemas.microsoft.com/office/drawing/2014/main" val="2827351796"/>
                    </a:ext>
                  </a:extLst>
                </a:gridCol>
                <a:gridCol w="106108">
                  <a:extLst>
                    <a:ext uri="{9D8B030D-6E8A-4147-A177-3AD203B41FA5}">
                      <a16:colId xmlns:a16="http://schemas.microsoft.com/office/drawing/2014/main" val="4058277244"/>
                    </a:ext>
                  </a:extLst>
                </a:gridCol>
                <a:gridCol w="429519">
                  <a:extLst>
                    <a:ext uri="{9D8B030D-6E8A-4147-A177-3AD203B41FA5}">
                      <a16:colId xmlns:a16="http://schemas.microsoft.com/office/drawing/2014/main" val="2113146486"/>
                    </a:ext>
                  </a:extLst>
                </a:gridCol>
                <a:gridCol w="368391">
                  <a:extLst>
                    <a:ext uri="{9D8B030D-6E8A-4147-A177-3AD203B41FA5}">
                      <a16:colId xmlns:a16="http://schemas.microsoft.com/office/drawing/2014/main" val="2348792085"/>
                    </a:ext>
                  </a:extLst>
                </a:gridCol>
                <a:gridCol w="371789">
                  <a:extLst>
                    <a:ext uri="{9D8B030D-6E8A-4147-A177-3AD203B41FA5}">
                      <a16:colId xmlns:a16="http://schemas.microsoft.com/office/drawing/2014/main" val="2422446593"/>
                    </a:ext>
                  </a:extLst>
                </a:gridCol>
                <a:gridCol w="106108">
                  <a:extLst>
                    <a:ext uri="{9D8B030D-6E8A-4147-A177-3AD203B41FA5}">
                      <a16:colId xmlns:a16="http://schemas.microsoft.com/office/drawing/2014/main" val="3584110146"/>
                    </a:ext>
                  </a:extLst>
                </a:gridCol>
                <a:gridCol w="370520">
                  <a:extLst>
                    <a:ext uri="{9D8B030D-6E8A-4147-A177-3AD203B41FA5}">
                      <a16:colId xmlns:a16="http://schemas.microsoft.com/office/drawing/2014/main" val="2539749538"/>
                    </a:ext>
                  </a:extLst>
                </a:gridCol>
                <a:gridCol w="332983">
                  <a:extLst>
                    <a:ext uri="{9D8B030D-6E8A-4147-A177-3AD203B41FA5}">
                      <a16:colId xmlns:a16="http://schemas.microsoft.com/office/drawing/2014/main" val="1396168310"/>
                    </a:ext>
                  </a:extLst>
                </a:gridCol>
                <a:gridCol w="324806">
                  <a:extLst>
                    <a:ext uri="{9D8B030D-6E8A-4147-A177-3AD203B41FA5}">
                      <a16:colId xmlns:a16="http://schemas.microsoft.com/office/drawing/2014/main" val="3802057303"/>
                    </a:ext>
                  </a:extLst>
                </a:gridCol>
              </a:tblGrid>
              <a:tr h="24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Original approach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Reallocation approach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Composite approach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86518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Deaths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of burden 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Deaths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of burden 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Deaths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56007"/>
                  </a:ext>
                </a:extLst>
              </a:tr>
              <a:tr h="24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501329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799701"/>
                  </a:ext>
                </a:extLst>
              </a:tr>
              <a:tr h="1404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97722"/>
                  </a:ext>
                </a:extLst>
              </a:tr>
              <a:tr h="140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98288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39962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07037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23953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997791"/>
                  </a:ext>
                </a:extLst>
              </a:tr>
              <a:tr h="1404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50789"/>
                  </a:ext>
                </a:extLst>
              </a:tr>
              <a:tr h="140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25541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791580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046605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95676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233420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398005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701979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075929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7625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93755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01758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050879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466103"/>
                  </a:ext>
                </a:extLst>
              </a:tr>
              <a:tr h="2318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867424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754374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996458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655834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73176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291499"/>
                  </a:ext>
                </a:extLst>
              </a:tr>
              <a:tr h="2318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18205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179093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92" marR="1589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14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</TotalTime>
  <Words>651</Words>
  <Application>Microsoft Office PowerPoint</Application>
  <PresentationFormat>Letter Paper (8.5x11 in)</PresentationFormat>
  <Paragraphs>560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10</cp:revision>
  <dcterms:created xsi:type="dcterms:W3CDTF">2023-02-10T15:51:02Z</dcterms:created>
  <dcterms:modified xsi:type="dcterms:W3CDTF">2023-05-10T15:04:54Z</dcterms:modified>
</cp:coreProperties>
</file>