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0C8895-BAD3-F944-857D-EE40DCCCF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36474"/>
              </p:ext>
            </p:extLst>
          </p:nvPr>
        </p:nvGraphicFramePr>
        <p:xfrm>
          <a:off x="103094" y="479697"/>
          <a:ext cx="8888506" cy="6323826"/>
        </p:xfrm>
        <a:graphic>
          <a:graphicData uri="http://schemas.openxmlformats.org/drawingml/2006/table">
            <a:tbl>
              <a:tblPr firstRow="1" firstCol="1" bandRow="1"/>
              <a:tblGrid>
                <a:gridCol w="1284754">
                  <a:extLst>
                    <a:ext uri="{9D8B030D-6E8A-4147-A177-3AD203B41FA5}">
                      <a16:colId xmlns:a16="http://schemas.microsoft.com/office/drawing/2014/main" val="4104787106"/>
                    </a:ext>
                  </a:extLst>
                </a:gridCol>
                <a:gridCol w="384722">
                  <a:extLst>
                    <a:ext uri="{9D8B030D-6E8A-4147-A177-3AD203B41FA5}">
                      <a16:colId xmlns:a16="http://schemas.microsoft.com/office/drawing/2014/main" val="2833690956"/>
                    </a:ext>
                  </a:extLst>
                </a:gridCol>
                <a:gridCol w="324720">
                  <a:extLst>
                    <a:ext uri="{9D8B030D-6E8A-4147-A177-3AD203B41FA5}">
                      <a16:colId xmlns:a16="http://schemas.microsoft.com/office/drawing/2014/main" val="600219524"/>
                    </a:ext>
                  </a:extLst>
                </a:gridCol>
                <a:gridCol w="370604">
                  <a:extLst>
                    <a:ext uri="{9D8B030D-6E8A-4147-A177-3AD203B41FA5}">
                      <a16:colId xmlns:a16="http://schemas.microsoft.com/office/drawing/2014/main" val="2653493680"/>
                    </a:ext>
                  </a:extLst>
                </a:gridCol>
                <a:gridCol w="218832">
                  <a:extLst>
                    <a:ext uri="{9D8B030D-6E8A-4147-A177-3AD203B41FA5}">
                      <a16:colId xmlns:a16="http://schemas.microsoft.com/office/drawing/2014/main" val="3569803606"/>
                    </a:ext>
                  </a:extLst>
                </a:gridCol>
                <a:gridCol w="384722">
                  <a:extLst>
                    <a:ext uri="{9D8B030D-6E8A-4147-A177-3AD203B41FA5}">
                      <a16:colId xmlns:a16="http://schemas.microsoft.com/office/drawing/2014/main" val="2641771690"/>
                    </a:ext>
                  </a:extLst>
                </a:gridCol>
                <a:gridCol w="324720">
                  <a:extLst>
                    <a:ext uri="{9D8B030D-6E8A-4147-A177-3AD203B41FA5}">
                      <a16:colId xmlns:a16="http://schemas.microsoft.com/office/drawing/2014/main" val="2204138966"/>
                    </a:ext>
                  </a:extLst>
                </a:gridCol>
                <a:gridCol w="321189">
                  <a:extLst>
                    <a:ext uri="{9D8B030D-6E8A-4147-A177-3AD203B41FA5}">
                      <a16:colId xmlns:a16="http://schemas.microsoft.com/office/drawing/2014/main" val="314808264"/>
                    </a:ext>
                  </a:extLst>
                </a:gridCol>
                <a:gridCol w="209777">
                  <a:extLst>
                    <a:ext uri="{9D8B030D-6E8A-4147-A177-3AD203B41FA5}">
                      <a16:colId xmlns:a16="http://schemas.microsoft.com/office/drawing/2014/main" val="4231083123"/>
                    </a:ext>
                  </a:extLst>
                </a:gridCol>
                <a:gridCol w="384722">
                  <a:extLst>
                    <a:ext uri="{9D8B030D-6E8A-4147-A177-3AD203B41FA5}">
                      <a16:colId xmlns:a16="http://schemas.microsoft.com/office/drawing/2014/main" val="2415196401"/>
                    </a:ext>
                  </a:extLst>
                </a:gridCol>
                <a:gridCol w="368838">
                  <a:extLst>
                    <a:ext uri="{9D8B030D-6E8A-4147-A177-3AD203B41FA5}">
                      <a16:colId xmlns:a16="http://schemas.microsoft.com/office/drawing/2014/main" val="3869469693"/>
                    </a:ext>
                  </a:extLst>
                </a:gridCol>
                <a:gridCol w="370604">
                  <a:extLst>
                    <a:ext uri="{9D8B030D-6E8A-4147-A177-3AD203B41FA5}">
                      <a16:colId xmlns:a16="http://schemas.microsoft.com/office/drawing/2014/main" val="769908713"/>
                    </a:ext>
                  </a:extLst>
                </a:gridCol>
                <a:gridCol w="257657">
                  <a:extLst>
                    <a:ext uri="{9D8B030D-6E8A-4147-A177-3AD203B41FA5}">
                      <a16:colId xmlns:a16="http://schemas.microsoft.com/office/drawing/2014/main" val="2690014556"/>
                    </a:ext>
                  </a:extLst>
                </a:gridCol>
                <a:gridCol w="384722">
                  <a:extLst>
                    <a:ext uri="{9D8B030D-6E8A-4147-A177-3AD203B41FA5}">
                      <a16:colId xmlns:a16="http://schemas.microsoft.com/office/drawing/2014/main" val="3016269928"/>
                    </a:ext>
                  </a:extLst>
                </a:gridCol>
                <a:gridCol w="324720">
                  <a:extLst>
                    <a:ext uri="{9D8B030D-6E8A-4147-A177-3AD203B41FA5}">
                      <a16:colId xmlns:a16="http://schemas.microsoft.com/office/drawing/2014/main" val="1895003350"/>
                    </a:ext>
                  </a:extLst>
                </a:gridCol>
                <a:gridCol w="321189">
                  <a:extLst>
                    <a:ext uri="{9D8B030D-6E8A-4147-A177-3AD203B41FA5}">
                      <a16:colId xmlns:a16="http://schemas.microsoft.com/office/drawing/2014/main" val="3076975347"/>
                    </a:ext>
                  </a:extLst>
                </a:gridCol>
                <a:gridCol w="155630">
                  <a:extLst>
                    <a:ext uri="{9D8B030D-6E8A-4147-A177-3AD203B41FA5}">
                      <a16:colId xmlns:a16="http://schemas.microsoft.com/office/drawing/2014/main" val="2214888379"/>
                    </a:ext>
                  </a:extLst>
                </a:gridCol>
                <a:gridCol w="40037">
                  <a:extLst>
                    <a:ext uri="{9D8B030D-6E8A-4147-A177-3AD203B41FA5}">
                      <a16:colId xmlns:a16="http://schemas.microsoft.com/office/drawing/2014/main" val="144563987"/>
                    </a:ext>
                  </a:extLst>
                </a:gridCol>
                <a:gridCol w="271223">
                  <a:extLst>
                    <a:ext uri="{9D8B030D-6E8A-4147-A177-3AD203B41FA5}">
                      <a16:colId xmlns:a16="http://schemas.microsoft.com/office/drawing/2014/main" val="796447209"/>
                    </a:ext>
                  </a:extLst>
                </a:gridCol>
                <a:gridCol w="155630">
                  <a:extLst>
                    <a:ext uri="{9D8B030D-6E8A-4147-A177-3AD203B41FA5}">
                      <a16:colId xmlns:a16="http://schemas.microsoft.com/office/drawing/2014/main" val="3584357885"/>
                    </a:ext>
                  </a:extLst>
                </a:gridCol>
                <a:gridCol w="368838">
                  <a:extLst>
                    <a:ext uri="{9D8B030D-6E8A-4147-A177-3AD203B41FA5}">
                      <a16:colId xmlns:a16="http://schemas.microsoft.com/office/drawing/2014/main" val="1653591827"/>
                    </a:ext>
                  </a:extLst>
                </a:gridCol>
                <a:gridCol w="372368">
                  <a:extLst>
                    <a:ext uri="{9D8B030D-6E8A-4147-A177-3AD203B41FA5}">
                      <a16:colId xmlns:a16="http://schemas.microsoft.com/office/drawing/2014/main" val="2089155523"/>
                    </a:ext>
                  </a:extLst>
                </a:gridCol>
                <a:gridCol w="257657">
                  <a:extLst>
                    <a:ext uri="{9D8B030D-6E8A-4147-A177-3AD203B41FA5}">
                      <a16:colId xmlns:a16="http://schemas.microsoft.com/office/drawing/2014/main" val="1131370652"/>
                    </a:ext>
                  </a:extLst>
                </a:gridCol>
                <a:gridCol w="384722">
                  <a:extLst>
                    <a:ext uri="{9D8B030D-6E8A-4147-A177-3AD203B41FA5}">
                      <a16:colId xmlns:a16="http://schemas.microsoft.com/office/drawing/2014/main" val="1870299899"/>
                    </a:ext>
                  </a:extLst>
                </a:gridCol>
                <a:gridCol w="324720">
                  <a:extLst>
                    <a:ext uri="{9D8B030D-6E8A-4147-A177-3AD203B41FA5}">
                      <a16:colId xmlns:a16="http://schemas.microsoft.com/office/drawing/2014/main" val="654801777"/>
                    </a:ext>
                  </a:extLst>
                </a:gridCol>
                <a:gridCol w="321189">
                  <a:extLst>
                    <a:ext uri="{9D8B030D-6E8A-4147-A177-3AD203B41FA5}">
                      <a16:colId xmlns:a16="http://schemas.microsoft.com/office/drawing/2014/main" val="3944248028"/>
                    </a:ext>
                  </a:extLst>
                </a:gridCol>
              </a:tblGrid>
              <a:tr h="2285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Reallocation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Composite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81703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DALYs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DALYs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DALYs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03386"/>
                  </a:ext>
                </a:extLst>
              </a:tr>
              <a:tr h="418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260288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608.4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902292"/>
                  </a:ext>
                </a:extLst>
              </a:tr>
              <a:tr h="757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34943"/>
                  </a:ext>
                </a:extLst>
              </a:tr>
              <a:tr h="54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30193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677370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07036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636055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657601"/>
                  </a:ext>
                </a:extLst>
              </a:tr>
              <a:tr h="9285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629244"/>
                  </a:ext>
                </a:extLst>
              </a:tr>
              <a:tr h="72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006482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109.7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39574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97595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738056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27646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6207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09339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102414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25843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354907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41959"/>
                  </a:ext>
                </a:extLst>
              </a:tr>
              <a:tr h="2790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999644"/>
                  </a:ext>
                </a:extLst>
              </a:tr>
              <a:tr h="2790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15411"/>
                  </a:ext>
                </a:extLst>
              </a:tr>
              <a:tr h="2790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851242"/>
                  </a:ext>
                </a:extLst>
              </a:tr>
              <a:tr h="2790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76730"/>
                  </a:ext>
                </a:extLst>
              </a:tr>
              <a:tr h="2790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56686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04389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197950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39183"/>
                  </a:ext>
                </a:extLst>
              </a:tr>
              <a:tr h="2790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614574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093463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7" marR="146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936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/>
          <p:nvPr/>
        </p:nvSpPr>
        <p:spPr>
          <a:xfrm>
            <a:off x="8965" y="3088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1.2: Disability-adjusted life years (DALYs) attributable to mental disorders as totals (millions) and percentages of overall burden, by World Bank income group classification and GBD region, under three estimation approaches.</a:t>
            </a:r>
          </a:p>
        </p:txBody>
      </p:sp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676</Words>
  <Application>Microsoft Office PowerPoint</Application>
  <PresentationFormat>Letter Paper (8.5x11 in)</PresentationFormat>
  <Paragraphs>576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4</cp:revision>
  <dcterms:created xsi:type="dcterms:W3CDTF">2023-02-10T15:51:02Z</dcterms:created>
  <dcterms:modified xsi:type="dcterms:W3CDTF">2023-02-10T18:29:09Z</dcterms:modified>
</cp:coreProperties>
</file>