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7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38101" y="43649"/>
            <a:ext cx="6278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1.3: Global economic value associated with premature mortality and morbidity from mental disorders, by estimation approach and value per DALY. Estimates are in trillions 2019 USD. DALY: disability-adjusted life year. USD: United States dollar. GDP: gross domestic product.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5B0A47-0D86-A5BC-67CB-B5F9C9C13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70490"/>
              </p:ext>
            </p:extLst>
          </p:nvPr>
        </p:nvGraphicFramePr>
        <p:xfrm>
          <a:off x="38102" y="749982"/>
          <a:ext cx="6278881" cy="2330569"/>
        </p:xfrm>
        <a:graphic>
          <a:graphicData uri="http://schemas.openxmlformats.org/drawingml/2006/table">
            <a:tbl>
              <a:tblPr firstRow="1" firstCol="1" bandRow="1"/>
              <a:tblGrid>
                <a:gridCol w="977246">
                  <a:extLst>
                    <a:ext uri="{9D8B030D-6E8A-4147-A177-3AD203B41FA5}">
                      <a16:colId xmlns:a16="http://schemas.microsoft.com/office/drawing/2014/main" val="2773080035"/>
                    </a:ext>
                  </a:extLst>
                </a:gridCol>
                <a:gridCol w="636023">
                  <a:extLst>
                    <a:ext uri="{9D8B030D-6E8A-4147-A177-3AD203B41FA5}">
                      <a16:colId xmlns:a16="http://schemas.microsoft.com/office/drawing/2014/main" val="2339443005"/>
                    </a:ext>
                  </a:extLst>
                </a:gridCol>
                <a:gridCol w="508068">
                  <a:extLst>
                    <a:ext uri="{9D8B030D-6E8A-4147-A177-3AD203B41FA5}">
                      <a16:colId xmlns:a16="http://schemas.microsoft.com/office/drawing/2014/main" val="3580935634"/>
                    </a:ext>
                  </a:extLst>
                </a:gridCol>
                <a:gridCol w="491759">
                  <a:extLst>
                    <a:ext uri="{9D8B030D-6E8A-4147-A177-3AD203B41FA5}">
                      <a16:colId xmlns:a16="http://schemas.microsoft.com/office/drawing/2014/main" val="1270120337"/>
                    </a:ext>
                  </a:extLst>
                </a:gridCol>
                <a:gridCol w="181950">
                  <a:extLst>
                    <a:ext uri="{9D8B030D-6E8A-4147-A177-3AD203B41FA5}">
                      <a16:colId xmlns:a16="http://schemas.microsoft.com/office/drawing/2014/main" val="3337643122"/>
                    </a:ext>
                  </a:extLst>
                </a:gridCol>
                <a:gridCol w="662371">
                  <a:extLst>
                    <a:ext uri="{9D8B030D-6E8A-4147-A177-3AD203B41FA5}">
                      <a16:colId xmlns:a16="http://schemas.microsoft.com/office/drawing/2014/main" val="250653028"/>
                    </a:ext>
                  </a:extLst>
                </a:gridCol>
                <a:gridCol w="529393">
                  <a:extLst>
                    <a:ext uri="{9D8B030D-6E8A-4147-A177-3AD203B41FA5}">
                      <a16:colId xmlns:a16="http://schemas.microsoft.com/office/drawing/2014/main" val="1598727451"/>
                    </a:ext>
                  </a:extLst>
                </a:gridCol>
                <a:gridCol w="513088">
                  <a:extLst>
                    <a:ext uri="{9D8B030D-6E8A-4147-A177-3AD203B41FA5}">
                      <a16:colId xmlns:a16="http://schemas.microsoft.com/office/drawing/2014/main" val="239642893"/>
                    </a:ext>
                  </a:extLst>
                </a:gridCol>
                <a:gridCol w="181950">
                  <a:extLst>
                    <a:ext uri="{9D8B030D-6E8A-4147-A177-3AD203B41FA5}">
                      <a16:colId xmlns:a16="http://schemas.microsoft.com/office/drawing/2014/main" val="3126565046"/>
                    </a:ext>
                  </a:extLst>
                </a:gridCol>
                <a:gridCol w="636023">
                  <a:extLst>
                    <a:ext uri="{9D8B030D-6E8A-4147-A177-3AD203B41FA5}">
                      <a16:colId xmlns:a16="http://schemas.microsoft.com/office/drawing/2014/main" val="2583696752"/>
                    </a:ext>
                  </a:extLst>
                </a:gridCol>
                <a:gridCol w="508068">
                  <a:extLst>
                    <a:ext uri="{9D8B030D-6E8A-4147-A177-3AD203B41FA5}">
                      <a16:colId xmlns:a16="http://schemas.microsoft.com/office/drawing/2014/main" val="1344690564"/>
                    </a:ext>
                  </a:extLst>
                </a:gridCol>
                <a:gridCol w="452942">
                  <a:extLst>
                    <a:ext uri="{9D8B030D-6E8A-4147-A177-3AD203B41FA5}">
                      <a16:colId xmlns:a16="http://schemas.microsoft.com/office/drawing/2014/main" val="3234170985"/>
                    </a:ext>
                  </a:extLst>
                </a:gridCol>
              </a:tblGrid>
              <a:tr h="307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Reallocation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Composite approach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84262"/>
                  </a:ext>
                </a:extLst>
              </a:tr>
              <a:tr h="10318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 per DALY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(USD, 2019)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243984"/>
                  </a:ext>
                </a:extLst>
              </a:tr>
              <a:tr h="4955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GDP/capita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6.90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12644"/>
                  </a:ext>
                </a:extLst>
              </a:tr>
              <a:tr h="49551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 GDP/capita</a:t>
                      </a: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17.20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82" marR="663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8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106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2023-02-10T15:30:55Z</dcterms:created>
  <dcterms:modified xsi:type="dcterms:W3CDTF">2023-02-10T18:29:33Z</dcterms:modified>
</cp:coreProperties>
</file>