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9436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077416"/>
            <a:ext cx="5052060" cy="2291986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457790"/>
            <a:ext cx="4457700" cy="1589455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50503"/>
            <a:ext cx="1281589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50503"/>
            <a:ext cx="3770471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7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641271"/>
            <a:ext cx="5126355" cy="2738496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405674"/>
            <a:ext cx="5126355" cy="144011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752516"/>
            <a:ext cx="252603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752516"/>
            <a:ext cx="252603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50505"/>
            <a:ext cx="5126355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13839"/>
            <a:ext cx="2514421" cy="7909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404756"/>
            <a:ext cx="2514421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13839"/>
            <a:ext cx="2526804" cy="7909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404756"/>
            <a:ext cx="2526804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891"/>
            <a:ext cx="1916966" cy="153611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47884"/>
            <a:ext cx="3008948" cy="467845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75009"/>
            <a:ext cx="1916966" cy="365894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891"/>
            <a:ext cx="1916966" cy="153611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47884"/>
            <a:ext cx="3008948" cy="467845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75009"/>
            <a:ext cx="1916966" cy="365894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50505"/>
            <a:ext cx="5126355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752516"/>
            <a:ext cx="5126355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101804"/>
            <a:ext cx="133731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101804"/>
            <a:ext cx="200596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101804"/>
            <a:ext cx="133731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7E90FB-6572-C99A-9A62-EB24E1B2E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4864"/>
              </p:ext>
            </p:extLst>
          </p:nvPr>
        </p:nvGraphicFramePr>
        <p:xfrm>
          <a:off x="0" y="748850"/>
          <a:ext cx="5943599" cy="5834517"/>
        </p:xfrm>
        <a:graphic>
          <a:graphicData uri="http://schemas.openxmlformats.org/drawingml/2006/table">
            <a:tbl>
              <a:tblPr firstRow="1" firstCol="1" bandRow="1"/>
              <a:tblGrid>
                <a:gridCol w="1548903">
                  <a:extLst>
                    <a:ext uri="{9D8B030D-6E8A-4147-A177-3AD203B41FA5}">
                      <a16:colId xmlns:a16="http://schemas.microsoft.com/office/drawing/2014/main" val="1919445914"/>
                    </a:ext>
                  </a:extLst>
                </a:gridCol>
                <a:gridCol w="1464501">
                  <a:extLst>
                    <a:ext uri="{9D8B030D-6E8A-4147-A177-3AD203B41FA5}">
                      <a16:colId xmlns:a16="http://schemas.microsoft.com/office/drawing/2014/main" val="1988933133"/>
                    </a:ext>
                  </a:extLst>
                </a:gridCol>
                <a:gridCol w="1585709">
                  <a:extLst>
                    <a:ext uri="{9D8B030D-6E8A-4147-A177-3AD203B41FA5}">
                      <a16:colId xmlns:a16="http://schemas.microsoft.com/office/drawing/2014/main" val="1521931366"/>
                    </a:ext>
                  </a:extLst>
                </a:gridCol>
                <a:gridCol w="1344486">
                  <a:extLst>
                    <a:ext uri="{9D8B030D-6E8A-4147-A177-3AD203B41FA5}">
                      <a16:colId xmlns:a16="http://schemas.microsoft.com/office/drawing/2014/main" val="4211315188"/>
                    </a:ext>
                  </a:extLst>
                </a:gridCol>
              </a:tblGrid>
              <a:tr h="593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allocation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Reallocation approach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(Vigo et al. 2016)</a:t>
                      </a:r>
                    </a:p>
                  </a:txBody>
                  <a:tcPr marL="42365" marR="42365" marT="58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Composite approach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239151"/>
                  </a:ext>
                </a:extLst>
              </a:tr>
              <a:tr h="347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408721"/>
                  </a:ext>
                </a:extLst>
              </a:tr>
              <a:tr h="4058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Depressive, bipolar, anxiety disorders</a:t>
                      </a: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39961"/>
                  </a:ext>
                </a:extLst>
              </a:tr>
              <a:tr h="347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Eating disorders</a:t>
                      </a: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17225"/>
                  </a:ext>
                </a:extLst>
              </a:tr>
              <a:tr h="44683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Autism spectrum, AD(H), and conduct, disorders</a:t>
                      </a: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51670"/>
                  </a:ext>
                </a:extLst>
              </a:tr>
              <a:tr h="105262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Substance abuse disorders</a:t>
                      </a: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Included in GBD 2016; classified separately since GBD 2017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 (with additional deaths due to alcohol use included in Vigo et al. 2020)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11602"/>
                  </a:ext>
                </a:extLst>
              </a:tr>
              <a:tr h="347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Neurological disorders </a:t>
                      </a: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6380"/>
                  </a:ext>
                </a:extLst>
              </a:tr>
              <a:tr h="5932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Chronic pain syndrome and somatoform pain disorders</a:t>
                      </a: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Yes, 33% of DALYs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Yes, 33%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5238"/>
                  </a:ext>
                </a:extLst>
              </a:tr>
              <a:tr h="6214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Self-harm / suicide</a:t>
                      </a: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Yes, all DALYs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Yes, % of YLLs due to unnatural death based on PAF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31558"/>
                  </a:ext>
                </a:extLst>
              </a:tr>
              <a:tr h="621436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Premature mortality due to mental disorders</a:t>
                      </a: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Non-communicable diseases: Yes, % of YLLs due to natural death based on PAF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31560"/>
                  </a:ext>
                </a:extLst>
              </a:tr>
              <a:tr h="456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Infectious, maternal, and neonatal diseases: No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5" marR="42365" marT="58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34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0" y="75533"/>
            <a:ext cx="594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1.1: Comparison of the composite allocation approach with the reallocation approach and with the original Global Burden of Disease (GBD) hierarchical allocation, with respect to the burden of mental disorders</a:t>
            </a:r>
          </a:p>
        </p:txBody>
      </p:sp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191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6</cp:revision>
  <dcterms:created xsi:type="dcterms:W3CDTF">2023-02-10T15:30:55Z</dcterms:created>
  <dcterms:modified xsi:type="dcterms:W3CDTF">2023-02-10T17:33:01Z</dcterms:modified>
</cp:coreProperties>
</file>