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943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4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897890"/>
            <a:ext cx="5052060" cy="191008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881630"/>
            <a:ext cx="4457700" cy="1324610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5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92100"/>
            <a:ext cx="1281589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92100"/>
            <a:ext cx="3770471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4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7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367791"/>
            <a:ext cx="5126355" cy="2282190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671571"/>
            <a:ext cx="5126355" cy="1200150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460500"/>
            <a:ext cx="252603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460500"/>
            <a:ext cx="252603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1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92101"/>
            <a:ext cx="512635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344930"/>
            <a:ext cx="2514421" cy="659130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004060"/>
            <a:ext cx="251442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344930"/>
            <a:ext cx="2526804" cy="659130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004060"/>
            <a:ext cx="25268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7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2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5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760"/>
            <a:ext cx="1916966" cy="128016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789941"/>
            <a:ext cx="3008948" cy="389890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645920"/>
            <a:ext cx="1916966" cy="304927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7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760"/>
            <a:ext cx="1916966" cy="128016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789941"/>
            <a:ext cx="3008948" cy="3898900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645920"/>
            <a:ext cx="1916966" cy="304927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0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92101"/>
            <a:ext cx="512635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460500"/>
            <a:ext cx="512635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085081"/>
            <a:ext cx="13373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085081"/>
            <a:ext cx="200596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085081"/>
            <a:ext cx="13373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8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4207F8-15A6-CBF7-17C9-8C501A362581}"/>
              </a:ext>
            </a:extLst>
          </p:cNvPr>
          <p:cNvSpPr txBox="1"/>
          <p:nvPr/>
        </p:nvSpPr>
        <p:spPr>
          <a:xfrm>
            <a:off x="0" y="17231"/>
            <a:ext cx="5943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2.1: Alternative specifications, data processing, and modeling decisions for multiverse analysis. *:  preferred specification. 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CSB/FSP: Centres Santé de Base and Formations Sanitaires Privées de Base. NB: negative binomial model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57A225-8447-D36D-0926-A4BE874ED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18739"/>
              </p:ext>
            </p:extLst>
          </p:nvPr>
        </p:nvGraphicFramePr>
        <p:xfrm>
          <a:off x="38100" y="616770"/>
          <a:ext cx="5859780" cy="484677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3330447840"/>
                    </a:ext>
                  </a:extLst>
                </a:gridCol>
              </a:tblGrid>
              <a:tr h="22030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Data cleaning for outcome data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243041"/>
                  </a:ext>
                </a:extLst>
              </a:tr>
              <a:tr h="22030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Linear interpolation to replace outliers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288398505"/>
                  </a:ext>
                </a:extLst>
              </a:tr>
              <a:tr h="22030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No adjustment (raw data)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121098"/>
                  </a:ext>
                </a:extLst>
              </a:tr>
              <a:tr h="22030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Sample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67080"/>
                  </a:ext>
                </a:extLst>
              </a:tr>
              <a:tr h="22030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Full sample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56991615"/>
                  </a:ext>
                </a:extLst>
              </a:tr>
              <a:tr h="22030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Primary care facilities only (CSB/FSP)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644694963"/>
                  </a:ext>
                </a:extLst>
              </a:tr>
              <a:tr h="22030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Relationship of temperature and soil moisture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62296"/>
                  </a:ext>
                </a:extLst>
              </a:tr>
              <a:tr h="22030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Additive 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3047510042"/>
                  </a:ext>
                </a:extLst>
              </a:tr>
              <a:tr h="22030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Interactive model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1925254146"/>
                  </a:ext>
                </a:extLst>
              </a:tr>
              <a:tr h="22030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Regression framework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43750"/>
                  </a:ext>
                </a:extLst>
              </a:tr>
              <a:tr h="22030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NB model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1465170662"/>
                  </a:ext>
                </a:extLst>
              </a:tr>
              <a:tr h="22030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Poisson 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2066593506"/>
                  </a:ext>
                </a:extLst>
              </a:tr>
              <a:tr h="22030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Cyclone activity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47004"/>
                  </a:ext>
                </a:extLst>
              </a:tr>
              <a:tr h="22030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Count indicator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2565803697"/>
                  </a:ext>
                </a:extLst>
              </a:tr>
              <a:tr h="22030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Binary indicator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1414020686"/>
                  </a:ext>
                </a:extLst>
              </a:tr>
              <a:tr h="22030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Excluded (i.e., no indicator)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4073451972"/>
                  </a:ext>
                </a:extLst>
              </a:tr>
              <a:tr h="22030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Month and year fixed effects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9893"/>
                  </a:ext>
                </a:extLst>
              </a:tr>
              <a:tr h="22030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Included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528250456"/>
                  </a:ext>
                </a:extLst>
              </a:tr>
              <a:tr h="22030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Excluded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2818444636"/>
                  </a:ext>
                </a:extLst>
              </a:tr>
              <a:tr h="22030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Regional fixed effects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8860"/>
                  </a:ext>
                </a:extLst>
              </a:tr>
              <a:tr h="22030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Included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3226272198"/>
                  </a:ext>
                </a:extLst>
              </a:tr>
              <a:tr h="22030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Excluded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127822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52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113</TotalTime>
  <Words>161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Daniel Arias</cp:lastModifiedBy>
  <cp:revision>9</cp:revision>
  <dcterms:created xsi:type="dcterms:W3CDTF">2023-02-10T15:30:55Z</dcterms:created>
  <dcterms:modified xsi:type="dcterms:W3CDTF">2023-02-10T17:35:21Z</dcterms:modified>
</cp:coreProperties>
</file>