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5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6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4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9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7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3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9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78B5F8-1899-33B2-84AC-226C0B2B2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614185"/>
              </p:ext>
            </p:extLst>
          </p:nvPr>
        </p:nvGraphicFramePr>
        <p:xfrm>
          <a:off x="0" y="367553"/>
          <a:ext cx="9144004" cy="6485033"/>
        </p:xfrm>
        <a:graphic>
          <a:graphicData uri="http://schemas.openxmlformats.org/drawingml/2006/table">
            <a:tbl>
              <a:tblPr firstRow="1" firstCol="1" bandRow="1"/>
              <a:tblGrid>
                <a:gridCol w="1271586">
                  <a:extLst>
                    <a:ext uri="{9D8B030D-6E8A-4147-A177-3AD203B41FA5}">
                      <a16:colId xmlns:a16="http://schemas.microsoft.com/office/drawing/2014/main" val="535867923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1751733517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422808736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3426758842"/>
                    </a:ext>
                  </a:extLst>
                </a:gridCol>
                <a:gridCol w="708692">
                  <a:extLst>
                    <a:ext uri="{9D8B030D-6E8A-4147-A177-3AD203B41FA5}">
                      <a16:colId xmlns:a16="http://schemas.microsoft.com/office/drawing/2014/main" val="2886770483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2091362551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837892333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1947302121"/>
                    </a:ext>
                  </a:extLst>
                </a:gridCol>
                <a:gridCol w="708692">
                  <a:extLst>
                    <a:ext uri="{9D8B030D-6E8A-4147-A177-3AD203B41FA5}">
                      <a16:colId xmlns:a16="http://schemas.microsoft.com/office/drawing/2014/main" val="1789618392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268415833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2440979717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2022671639"/>
                    </a:ext>
                  </a:extLst>
                </a:gridCol>
              </a:tblGrid>
              <a:tr h="196411">
                <a:tc gridSpan="1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Panel B: Using $5,000 per DALY (USD 2019)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114997"/>
                  </a:ext>
                </a:extLst>
              </a:tr>
              <a:tr h="19641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Original approach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2016 reallocation approach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Composite approach 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47609"/>
                  </a:ext>
                </a:extLst>
              </a:tr>
              <a:tr h="1981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Estimate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Lower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Upper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Estimate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Lower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Upper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Estimate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Lower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Upper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958237"/>
                  </a:ext>
                </a:extLst>
              </a:tr>
              <a:tr h="19641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0.82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1.61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0.99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2.53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1.38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617847"/>
                  </a:ext>
                </a:extLst>
              </a:tr>
              <a:tr h="19641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968355"/>
                  </a:ext>
                </a:extLst>
              </a:tr>
              <a:tr h="1964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752943"/>
                  </a:ext>
                </a:extLst>
              </a:tr>
              <a:tr h="19641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 income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714038"/>
                  </a:ext>
                </a:extLst>
              </a:tr>
              <a:tr h="19641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Upper-middle income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0.96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0.78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1.18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320759"/>
                  </a:ext>
                </a:extLst>
              </a:tr>
              <a:tr h="19641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Lower-middle income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0.87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0.74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1.13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814549"/>
                  </a:ext>
                </a:extLst>
              </a:tr>
              <a:tr h="19641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 income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821861"/>
                  </a:ext>
                </a:extLst>
              </a:tr>
              <a:tr h="19641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724371"/>
                  </a:ext>
                </a:extLst>
              </a:tr>
              <a:tr h="1964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655634"/>
                  </a:ext>
                </a:extLst>
              </a:tr>
              <a:tr h="19641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East 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03783"/>
                  </a:ext>
                </a:extLst>
              </a:tr>
              <a:tr h="19641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Southeast 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503642"/>
                  </a:ext>
                </a:extLst>
              </a:tr>
              <a:tr h="19641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Oceania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786908"/>
                  </a:ext>
                </a:extLst>
              </a:tr>
              <a:tr h="19641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 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931815"/>
                  </a:ext>
                </a:extLst>
              </a:tr>
              <a:tr h="19641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Eastern Europe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170803"/>
                  </a:ext>
                </a:extLst>
              </a:tr>
              <a:tr h="19641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 Europe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7609"/>
                  </a:ext>
                </a:extLst>
              </a:tr>
              <a:tr h="19641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Caribbean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774183"/>
                  </a:ext>
                </a:extLst>
              </a:tr>
              <a:tr h="19641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 Latin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062158"/>
                  </a:ext>
                </a:extLst>
              </a:tr>
              <a:tr h="19641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Tropical Latin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126456"/>
                  </a:ext>
                </a:extLst>
              </a:tr>
              <a:tr h="19641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Andean Latin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041274"/>
                  </a:ext>
                </a:extLst>
              </a:tr>
              <a:tr h="19814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North Africa and Middle East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273167"/>
                  </a:ext>
                </a:extLst>
              </a:tr>
              <a:tr h="19641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Southern Sub-Saharan Africa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253101"/>
                  </a:ext>
                </a:extLst>
              </a:tr>
              <a:tr h="19641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Western Sub-Saharan Africa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225784"/>
                  </a:ext>
                </a:extLst>
              </a:tr>
              <a:tr h="19641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 Sub-Saharan Africa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45031"/>
                  </a:ext>
                </a:extLst>
              </a:tr>
              <a:tr h="19641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Eastern Sub-Saharan Africa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541723"/>
                  </a:ext>
                </a:extLst>
              </a:tr>
              <a:tr h="19641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 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0.72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372990"/>
                  </a:ext>
                </a:extLst>
              </a:tr>
              <a:tr h="19641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Southern Latin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959790"/>
                  </a:ext>
                </a:extLst>
              </a:tr>
              <a:tr h="19641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Western Europe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070170"/>
                  </a:ext>
                </a:extLst>
              </a:tr>
              <a:tr h="19641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High-income North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424180"/>
                  </a:ext>
                </a:extLst>
              </a:tr>
              <a:tr h="19641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Australasia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763388"/>
                  </a:ext>
                </a:extLst>
              </a:tr>
              <a:tr h="19641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High-income Asia Pacific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1392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EAEC561-668D-A67D-D77E-74FAF5C24810}"/>
              </a:ext>
            </a:extLst>
          </p:cNvPr>
          <p:cNvSpPr txBox="1"/>
          <p:nvPr/>
        </p:nvSpPr>
        <p:spPr>
          <a:xfrm>
            <a:off x="8965" y="48810"/>
            <a:ext cx="9144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S1.8 (Continued)</a:t>
            </a:r>
          </a:p>
        </p:txBody>
      </p:sp>
    </p:spTree>
    <p:extLst>
      <p:ext uri="{BB962C8B-B14F-4D97-AF65-F5344CB8AC3E}">
        <p14:creationId xmlns:p14="http://schemas.microsoft.com/office/powerpoint/2010/main" val="2764107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98</TotalTime>
  <Words>607</Words>
  <Application>Microsoft Office PowerPoint</Application>
  <PresentationFormat>Letter Paper (8.5x11 in)</PresentationFormat>
  <Paragraphs>301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Arias, Daniel Alejandro</cp:lastModifiedBy>
  <cp:revision>10</cp:revision>
  <dcterms:created xsi:type="dcterms:W3CDTF">2023-02-10T15:51:02Z</dcterms:created>
  <dcterms:modified xsi:type="dcterms:W3CDTF">2023-05-12T22:22:15Z</dcterms:modified>
</cp:coreProperties>
</file>