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  <p:sldMasterId id="2147483712" r:id="rId5"/>
    <p:sldMasterId id="2147483725" r:id="rId6"/>
    <p:sldMasterId id="2147483734" r:id="rId7"/>
    <p:sldMasterId id="2147483743" r:id="rId8"/>
  </p:sldMasterIdLst>
  <p:notesMasterIdLst>
    <p:notesMasterId r:id="rId32"/>
  </p:notesMasterIdLst>
  <p:handoutMasterIdLst>
    <p:handoutMasterId r:id="rId33"/>
  </p:handoutMasterIdLst>
  <p:sldIdLst>
    <p:sldId id="487" r:id="rId9"/>
    <p:sldId id="504" r:id="rId10"/>
    <p:sldId id="505" r:id="rId11"/>
    <p:sldId id="506" r:id="rId12"/>
    <p:sldId id="581" r:id="rId13"/>
    <p:sldId id="582" r:id="rId14"/>
    <p:sldId id="583" r:id="rId15"/>
    <p:sldId id="619" r:id="rId16"/>
    <p:sldId id="618" r:id="rId17"/>
    <p:sldId id="350" r:id="rId18"/>
    <p:sldId id="578" r:id="rId19"/>
    <p:sldId id="351" r:id="rId20"/>
    <p:sldId id="507" r:id="rId21"/>
    <p:sldId id="508" r:id="rId22"/>
    <p:sldId id="620" r:id="rId23"/>
    <p:sldId id="599" r:id="rId24"/>
    <p:sldId id="617" r:id="rId25"/>
    <p:sldId id="385" r:id="rId26"/>
    <p:sldId id="605" r:id="rId27"/>
    <p:sldId id="606" r:id="rId28"/>
    <p:sldId id="621" r:id="rId29"/>
    <p:sldId id="622" r:id="rId30"/>
    <p:sldId id="62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1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EE94-EA2C-1863-73AB-4B61AE1B3AB8}" v="271" dt="2020-03-12T13:14:19.420"/>
    <p1510:client id="{CA6A7525-2CA4-76B8-1A01-4016C6B87B28}" v="7" dt="2020-03-12T13:17:20.954"/>
    <p1510:client id="{CE344433-5C27-4A37-9DD4-5AE00EBBE931}" v="26" dt="2020-03-12T13:17:44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29-Mar-21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29-Mar-21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9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0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Место для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/>
              <a:t>Контактные данные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17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34F55-2989-4C22-920B-7B47DE95B2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5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Титульный слайд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15537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3"/>
            <a:ext cx="8229600" cy="62048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3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5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3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5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3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2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8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3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21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8" y="4472764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9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40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921227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prstClr val="white"/>
                </a:solidFill>
              </a:rPr>
              <a:t>Колонтитул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/>
              <a:t>Подпись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/>
              <a:t>Колонтитул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Редактируемый элемент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Город и год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srgbClr val="0230AC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Название презентации</a:t>
            </a:r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/>
              <a:t>Имя и контактные данные автора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Заголовок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Первый уровень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Пятый уровень</a:t>
            </a:r>
          </a:p>
          <a:p>
            <a:pPr lvl="4"/>
            <a:r>
              <a:rPr lang="ru-RU"/>
              <a:t>Шестой уровень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8.png"/><Relationship Id="rId5" Type="http://schemas.openxmlformats.org/officeDocument/2006/relationships/image" Target="../media/image31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6.wmf"/><Relationship Id="rId17" Type="http://schemas.openxmlformats.org/officeDocument/2006/relationships/image" Target="../media/image39.jpeg"/><Relationship Id="rId2" Type="http://schemas.openxmlformats.org/officeDocument/2006/relationships/image" Target="../media/image4.png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46.png"/><Relationship Id="rId10" Type="http://schemas.openxmlformats.org/officeDocument/2006/relationships/image" Target="NULL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51.png"/><Relationship Id="rId12" Type="http://schemas.openxmlformats.org/officeDocument/2006/relationships/image" Target="../media/image54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wmf"/><Relationship Id="rId1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NULL"/><Relationship Id="rId7" Type="http://schemas.openxmlformats.org/officeDocument/2006/relationships/image" Target="../media/image72.png"/><Relationship Id="rId12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axQx7zz8zKbdKFL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d6hf8bymtBtZnFvEF32Pu2jVm8xcr38H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9138" y="1971773"/>
            <a:ext cx="7725844" cy="125929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br>
              <a:rPr lang="ru-RU" sz="2800" dirty="0">
                <a:latin typeface="Muller Black" pitchFamily="50" charset="-52"/>
              </a:rPr>
            </a:br>
            <a:br>
              <a:rPr lang="en-US" sz="2800" dirty="0">
                <a:latin typeface="Muller Black" pitchFamily="50" charset="-52"/>
              </a:rPr>
            </a:br>
            <a:r>
              <a:rPr lang="en-US" sz="2800" dirty="0">
                <a:ea typeface="+mj-lt"/>
                <a:cs typeface="+mj-lt"/>
              </a:rPr>
              <a:t>Analysis of univariate random variables</a:t>
            </a:r>
            <a:br>
              <a:rPr lang="en-US" sz="2800" dirty="0">
                <a:ea typeface="+mj-lt"/>
                <a:cs typeface="+mj-lt"/>
              </a:rPr>
            </a:br>
            <a:r>
              <a:rPr lang="en-US" sz="2800" dirty="0">
                <a:ea typeface="+mj-lt"/>
                <a:cs typeface="+mj-lt"/>
              </a:rPr>
              <a:t>Workshop 1</a:t>
            </a:r>
            <a:br>
              <a:rPr lang="ru-RU" sz="2800" b="1" dirty="0">
                <a:latin typeface="Muller Black" pitchFamily="50" charset="-52"/>
              </a:rPr>
            </a:br>
            <a:endParaRPr lang="en-US" sz="2800" b="1" dirty="0">
              <a:latin typeface="Muller Black" pitchFamily="50" charset="-52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5DA0FC-34F3-4370-A2F7-0566EAD46240}"/>
              </a:ext>
            </a:extLst>
          </p:cNvPr>
          <p:cNvSpPr txBox="1">
            <a:spLocks/>
          </p:cNvSpPr>
          <p:nvPr/>
        </p:nvSpPr>
        <p:spPr>
          <a:xfrm>
            <a:off x="603678" y="4143693"/>
            <a:ext cx="8229600" cy="693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100000"/>
              <a:buFontTx/>
              <a:buNone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ea typeface="+mn-lt"/>
                <a:cs typeface="+mn-lt"/>
              </a:rPr>
              <a:t>Teaching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Assistant</a:t>
            </a:r>
            <a:r>
              <a:rPr lang="ru-RU" sz="1800" dirty="0">
                <a:ea typeface="+mn-lt"/>
                <a:cs typeface="+mn-lt"/>
              </a:rPr>
              <a:t> Irina Deeva, </a:t>
            </a:r>
            <a:r>
              <a:rPr lang="ru-RU" sz="1800" dirty="0" err="1">
                <a:ea typeface="+mn-lt"/>
                <a:cs typeface="+mn-lt"/>
              </a:rPr>
              <a:t>PhD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student</a:t>
            </a:r>
            <a:endParaRPr lang="pl-PL" dirty="0">
              <a:ea typeface="+mn-lt"/>
              <a:cs typeface="+mn-lt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749138" y="2601419"/>
            <a:ext cx="7523629" cy="12592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dirty="0">
              <a:solidFill>
                <a:srgbClr val="FFFFFF"/>
              </a:solidFill>
              <a:latin typeface="Muller Black" pitchFamily="50" charset="-52"/>
            </a:endParaRPr>
          </a:p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b="1" dirty="0">
              <a:solidFill>
                <a:srgbClr val="FFFFFF"/>
              </a:solidFill>
            </a:endParaRPr>
          </a:p>
          <a:p>
            <a:pPr algn="ctr">
              <a:spcBef>
                <a:spcPct val="0"/>
              </a:spcBef>
              <a:spcAft>
                <a:spcPts val="1200"/>
              </a:spcAft>
            </a:pPr>
            <a:endParaRPr lang="ru-RU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4" y="-28795"/>
            <a:ext cx="7408906" cy="620483"/>
          </a:xfrm>
        </p:spPr>
        <p:txBody>
          <a:bodyPr>
            <a:normAutofit/>
          </a:bodyPr>
          <a:lstStyle/>
          <a:p>
            <a:r>
              <a:rPr lang="ru-RU" sz="2400" err="1"/>
              <a:t>Function</a:t>
            </a:r>
            <a:r>
              <a:rPr lang="ru-RU" sz="2400"/>
              <a:t> </a:t>
            </a:r>
            <a:r>
              <a:rPr lang="ru-RU" sz="2400" err="1"/>
              <a:t>and</a:t>
            </a:r>
            <a:r>
              <a:rPr lang="ru-RU" sz="2400"/>
              <a:t> </a:t>
            </a:r>
            <a:r>
              <a:rPr lang="ru-RU" sz="2400" err="1"/>
              <a:t>distribution</a:t>
            </a:r>
            <a:r>
              <a:rPr lang="ru-RU" sz="2400"/>
              <a:t> </a:t>
            </a:r>
            <a:r>
              <a:rPr lang="ru-RU" sz="2400" err="1"/>
              <a:t>density</a:t>
            </a:r>
            <a:endParaRPr lang="ru-RU" err="1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1689"/>
            <a:ext cx="4382003" cy="345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Прямоугольник 24"/>
          <p:cNvSpPr/>
          <p:nvPr/>
        </p:nvSpPr>
        <p:spPr>
          <a:xfrm>
            <a:off x="0" y="4030981"/>
            <a:ext cx="9144000" cy="1097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531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6520" y="899477"/>
            <a:ext cx="715963" cy="449263"/>
          </a:xfrm>
          <a:prstGeom prst="rect">
            <a:avLst/>
          </a:prstGeom>
          <a:noFill/>
        </p:spPr>
      </p:pic>
      <p:pic>
        <p:nvPicPr>
          <p:cNvPr id="64530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7326" y="2833688"/>
            <a:ext cx="769938" cy="449262"/>
          </a:xfrm>
          <a:prstGeom prst="rect">
            <a:avLst/>
          </a:prstGeom>
          <a:noFill/>
        </p:spPr>
      </p:pic>
      <p:pic>
        <p:nvPicPr>
          <p:cNvPr id="64529" name="Picture 1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8962" y="3142456"/>
            <a:ext cx="312738" cy="449263"/>
          </a:xfrm>
          <a:prstGeom prst="rect">
            <a:avLst/>
          </a:prstGeom>
          <a:noFill/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6431" y="4526736"/>
            <a:ext cx="2171700" cy="479425"/>
          </a:xfrm>
          <a:prstGeom prst="rect">
            <a:avLst/>
          </a:prstGeom>
          <a:noFill/>
        </p:spPr>
      </p:pic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90646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0" y="18129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2719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348138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172994" y="44180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6" name="Группа 55"/>
          <p:cNvGrpSpPr/>
          <p:nvPr/>
        </p:nvGrpSpPr>
        <p:grpSpPr>
          <a:xfrm>
            <a:off x="4417322" y="599309"/>
            <a:ext cx="4444738" cy="4321624"/>
            <a:chOff x="4417322" y="599309"/>
            <a:chExt cx="4444738" cy="4321624"/>
          </a:xfrm>
        </p:grpSpPr>
        <p:pic>
          <p:nvPicPr>
            <p:cNvPr id="64528" name="Picture 16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80860" y="4158933"/>
              <a:ext cx="1981200" cy="762000"/>
            </a:xfrm>
            <a:prstGeom prst="rect">
              <a:avLst/>
            </a:prstGeom>
            <a:noFill/>
          </p:spPr>
        </p:pic>
        <p:grpSp>
          <p:nvGrpSpPr>
            <p:cNvPr id="52" name="Группа 51"/>
            <p:cNvGrpSpPr/>
            <p:nvPr/>
          </p:nvGrpSpPr>
          <p:grpSpPr>
            <a:xfrm>
              <a:off x="4534404" y="599309"/>
              <a:ext cx="4132200" cy="3431672"/>
              <a:chOff x="4534404" y="606929"/>
              <a:chExt cx="4132200" cy="3431672"/>
            </a:xfrm>
          </p:grpSpPr>
          <p:pic>
            <p:nvPicPr>
              <p:cNvPr id="4" name="Picture 14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4534404" y="606929"/>
                <a:ext cx="4132200" cy="3431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17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25540" y="3142456"/>
                <a:ext cx="312738" cy="449263"/>
              </a:xfrm>
              <a:prstGeom prst="rect">
                <a:avLst/>
              </a:prstGeom>
              <a:noFill/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5646420" y="2189143"/>
                <a:ext cx="6019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/>
                  <a:t>p</a:t>
                </a:r>
                <a:r>
                  <a:rPr lang="en-US" sz="2400"/>
                  <a:t>%</a:t>
                </a:r>
                <a:endParaRPr lang="ru-RU" sz="24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606858" y="3166417"/>
                <a:ext cx="944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/>
                  <a:t>1-p</a:t>
                </a:r>
                <a:r>
                  <a:rPr lang="en-US" sz="2400"/>
                  <a:t>%</a:t>
                </a:r>
                <a:endParaRPr lang="ru-RU" sz="24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4417322" y="4221480"/>
              <a:ext cx="2516878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ru-RU" sz="2000" b="1" err="1"/>
                <a:t>Distribution</a:t>
              </a:r>
              <a:r>
                <a:rPr lang="ru-RU" sz="2000" b="1"/>
                <a:t> </a:t>
              </a:r>
              <a:r>
                <a:rPr lang="ru-RU" sz="2000" b="1" err="1">
                  <a:ea typeface="+mn-lt"/>
                  <a:cs typeface="+mn-lt"/>
                </a:rPr>
                <a:t>density</a:t>
              </a:r>
              <a:r>
                <a:rPr lang="ru-RU" sz="2000" b="1">
                  <a:ea typeface="+mn-lt"/>
                  <a:cs typeface="+mn-lt"/>
                </a:rPr>
                <a:t>:</a:t>
              </a:r>
              <a:endParaRPr lang="ru-RU" sz="2000" b="1" err="1">
                <a:cs typeface="Calibri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03743" y="4201181"/>
            <a:ext cx="222027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p</a:t>
            </a:r>
            <a:r>
              <a:rPr lang="ru-RU" sz="2000" b="1"/>
              <a:t>%-</a:t>
            </a:r>
            <a:r>
              <a:rPr lang="en-US" sz="2000" b="1">
                <a:ea typeface="+mn-lt"/>
                <a:cs typeface="+mn-lt"/>
              </a:rPr>
              <a:t>quantile </a:t>
            </a:r>
            <a:r>
              <a:rPr lang="ru-RU" sz="2000" b="1"/>
              <a:t>:</a:t>
            </a:r>
            <a:endParaRPr lang="ru-RU" sz="20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52535-8C9D-4C41-831B-1550627CACFC}"/>
              </a:ext>
            </a:extLst>
          </p:cNvPr>
          <p:cNvSpPr txBox="1"/>
          <p:nvPr/>
        </p:nvSpPr>
        <p:spPr>
          <a:xfrm>
            <a:off x="5052350" y="3768283"/>
            <a:ext cx="335810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Random</a:t>
            </a:r>
            <a:r>
              <a:rPr lang="ru-RU" sz="2000" b="1"/>
              <a:t> </a:t>
            </a:r>
            <a:r>
              <a:rPr lang="ru-RU" sz="2000" b="1" err="1"/>
              <a:t>value</a:t>
            </a:r>
            <a:r>
              <a:rPr lang="ru-RU" sz="2000" b="1"/>
              <a:t> x</a:t>
            </a:r>
            <a:endParaRPr lang="ru-RU" sz="2000" b="1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56D62-422C-4EC9-B450-4355416DCF97}"/>
              </a:ext>
            </a:extLst>
          </p:cNvPr>
          <p:cNvSpPr txBox="1"/>
          <p:nvPr/>
        </p:nvSpPr>
        <p:spPr>
          <a:xfrm rot="-5400000">
            <a:off x="3185932" y="2110736"/>
            <a:ext cx="2902352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Distribution</a:t>
            </a:r>
            <a:r>
              <a:rPr lang="ru-RU" sz="2000" b="1"/>
              <a:t> </a:t>
            </a:r>
            <a:r>
              <a:rPr lang="ru-RU" sz="2000" b="1" err="1"/>
              <a:t>density</a:t>
            </a:r>
            <a:r>
              <a:rPr lang="ru-RU" sz="2000">
                <a:cs typeface="Calibri"/>
              </a:rPr>
              <a:t>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EAF740-256C-4686-B194-6C14DD2C1D66}"/>
              </a:ext>
            </a:extLst>
          </p:cNvPr>
          <p:cNvSpPr txBox="1"/>
          <p:nvPr/>
        </p:nvSpPr>
        <p:spPr>
          <a:xfrm>
            <a:off x="726311" y="3753814"/>
            <a:ext cx="335810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err="1"/>
              <a:t>Random</a:t>
            </a:r>
            <a:r>
              <a:rPr lang="ru-RU" sz="2000" b="1"/>
              <a:t> </a:t>
            </a:r>
            <a:r>
              <a:rPr lang="ru-RU" sz="2000" b="1" err="1"/>
              <a:t>value</a:t>
            </a:r>
            <a:r>
              <a:rPr lang="ru-RU" sz="2000" b="1"/>
              <a:t> x</a:t>
            </a:r>
            <a:endParaRPr lang="ru-RU" sz="2000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CAEA2-904E-473C-9C64-F64C6942D01F}"/>
              </a:ext>
            </a:extLst>
          </p:cNvPr>
          <p:cNvSpPr txBox="1"/>
          <p:nvPr/>
        </p:nvSpPr>
        <p:spPr>
          <a:xfrm rot="-5400000">
            <a:off x="-1765863" y="2433577"/>
            <a:ext cx="4059818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err="1">
                <a:ea typeface="+mn-lt"/>
                <a:cs typeface="+mn-lt"/>
              </a:rPr>
              <a:t>Сumulative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distribution</a:t>
            </a:r>
            <a:r>
              <a:rPr lang="ru-RU" b="1">
                <a:ea typeface="+mn-lt"/>
                <a:cs typeface="+mn-lt"/>
              </a:rPr>
              <a:t> </a:t>
            </a:r>
            <a:r>
              <a:rPr lang="ru-RU" b="1" err="1">
                <a:ea typeface="+mn-lt"/>
                <a:cs typeface="+mn-lt"/>
              </a:rPr>
              <a:t>function</a:t>
            </a:r>
            <a:r>
              <a:rPr lang="ru-RU" b="1">
                <a:ea typeface="+mn-lt"/>
                <a:cs typeface="+mn-lt"/>
              </a:rPr>
              <a:t> (CDF)</a:t>
            </a:r>
            <a:endParaRPr lang="ru-RU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4598276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5273BD-F2E5-4876-9157-E816DB8E0C1A}"/>
              </a:ext>
            </a:extLst>
          </p:cNvPr>
          <p:cNvSpPr/>
          <p:nvPr/>
        </p:nvSpPr>
        <p:spPr>
          <a:xfrm>
            <a:off x="0" y="4274820"/>
            <a:ext cx="1775460" cy="868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769C71CC-E5BA-4FD4-94D4-5C8201AB8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619" y="804839"/>
            <a:ext cx="8580104" cy="4338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A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categorical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(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multi-nomial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)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distribution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is</a:t>
            </a:r>
            <a:r>
              <a:rPr lang="ru-RU" sz="2000" b="1">
                <a:ea typeface="+mn-lt"/>
                <a:cs typeface="+mn-lt"/>
              </a:rPr>
              <a:t> a </a:t>
            </a:r>
            <a:r>
              <a:rPr lang="ru-RU" sz="2000" b="1" err="1">
                <a:ea typeface="+mn-lt"/>
                <a:cs typeface="+mn-lt"/>
              </a:rPr>
              <a:t>generalized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probability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distribution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of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categories</a:t>
            </a:r>
            <a:r>
              <a:rPr lang="ru-RU" sz="2000" b="1">
                <a:ea typeface="+mn-lt"/>
                <a:cs typeface="+mn-lt"/>
              </a:rPr>
              <a:t> (k &gt; 2) </a:t>
            </a:r>
            <a:r>
              <a:rPr lang="ru-RU" sz="2000" b="1" err="1">
                <a:ea typeface="+mn-lt"/>
                <a:cs typeface="+mn-lt"/>
              </a:rPr>
              <a:t>or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discrete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random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value</a:t>
            </a:r>
            <a:r>
              <a:rPr lang="ru-RU" sz="2000" b="1">
                <a:ea typeface="+mn-lt"/>
                <a:cs typeface="+mn-lt"/>
              </a:rPr>
              <a:t>.</a:t>
            </a:r>
            <a:r>
              <a:rPr lang="ru-RU" sz="2000" b="1">
                <a:cs typeface="Calibri"/>
              </a:rPr>
              <a:t> </a:t>
            </a:r>
            <a:endParaRPr lang="en-US" sz="2000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If there are only two categories k, the multi-</a:t>
            </a:r>
            <a:r>
              <a:rPr lang="en-US" sz="2000" b="1" err="1">
                <a:ea typeface="+mn-lt"/>
                <a:cs typeface="+mn-lt"/>
              </a:rPr>
              <a:t>nomial</a:t>
            </a:r>
            <a:r>
              <a:rPr lang="en-US" sz="2000" b="1">
                <a:ea typeface="+mn-lt"/>
                <a:cs typeface="+mn-lt"/>
              </a:rPr>
              <a:t> distribution - &gt; </a:t>
            </a:r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Bernoulli distribution:</a:t>
            </a:r>
            <a:endParaRPr lang="ru-RU" b="1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342265" indent="-342265">
              <a:buNone/>
            </a:pP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Why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en-US" sz="2000" b="1" i="1">
                <a:solidFill>
                  <a:schemeClr val="accent1"/>
                </a:solidFill>
                <a:ea typeface="+mn-lt"/>
                <a:cs typeface="+mn-lt"/>
              </a:rPr>
              <a:t>it is </a:t>
            </a: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so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i="1" err="1">
                <a:solidFill>
                  <a:schemeClr val="accent1"/>
                </a:solidFill>
                <a:ea typeface="+mn-lt"/>
                <a:cs typeface="+mn-lt"/>
              </a:rPr>
              <a:t>important</a:t>
            </a:r>
            <a:r>
              <a:rPr lang="ru-RU" sz="2000" b="1" i="1">
                <a:solidFill>
                  <a:schemeClr val="accent1"/>
                </a:solidFill>
                <a:ea typeface="+mn-lt"/>
                <a:cs typeface="+mn-lt"/>
              </a:rPr>
              <a:t>? </a:t>
            </a:r>
            <a:endParaRPr lang="ru-RU" b="1" i="1">
              <a:solidFill>
                <a:schemeClr val="accent1"/>
              </a:solidFill>
              <a:cs typeface="Calibri"/>
            </a:endParaRPr>
          </a:p>
          <a:p>
            <a:pPr marL="0" indent="0">
              <a:buNone/>
            </a:pPr>
            <a:r>
              <a:rPr lang="ru-RU" sz="2000" b="1" err="1">
                <a:ea typeface="+mn-lt"/>
                <a:cs typeface="+mn-lt"/>
              </a:rPr>
              <a:t>Plays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an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important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role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in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the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thematic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analysis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of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texts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ea typeface="+mn-lt"/>
                <a:cs typeface="+mn-lt"/>
              </a:rPr>
              <a:t>in</a:t>
            </a:r>
            <a:r>
              <a:rPr lang="ru-RU" sz="2000" b="1">
                <a:ea typeface="+mn-lt"/>
                <a:cs typeface="+mn-lt"/>
              </a:rPr>
              <a:t> ML </a:t>
            </a:r>
            <a:r>
              <a:rPr lang="ru-RU" sz="2000" b="1" err="1">
                <a:ea typeface="+mn-lt"/>
                <a:cs typeface="+mn-lt"/>
              </a:rPr>
              <a:t>and</a:t>
            </a:r>
            <a:r>
              <a:rPr lang="ru-RU" sz="2000" b="1">
                <a:ea typeface="+mn-lt"/>
                <a:cs typeface="+mn-lt"/>
              </a:rPr>
              <a:t> NLP</a:t>
            </a:r>
            <a:r>
              <a:rPr lang="ru-RU" sz="2000" b="1">
                <a:cs typeface="Calibri"/>
              </a:rPr>
              <a:t>.</a:t>
            </a:r>
            <a:endParaRPr lang="ru-RU" b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ED0929-1CF1-4303-9DFE-BF88D734B4F4}"/>
              </a:ext>
            </a:extLst>
          </p:cNvPr>
          <p:cNvSpPr txBox="1">
            <a:spLocks/>
          </p:cNvSpPr>
          <p:nvPr/>
        </p:nvSpPr>
        <p:spPr>
          <a:xfrm>
            <a:off x="172994" y="-28795"/>
            <a:ext cx="7408906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/>
              <a:t>Useful</a:t>
            </a:r>
            <a:r>
              <a:rPr lang="ru-RU" sz="2400"/>
              <a:t> </a:t>
            </a:r>
            <a:r>
              <a:rPr lang="ru-RU" sz="2400" err="1"/>
              <a:t>model</a:t>
            </a:r>
            <a:r>
              <a:rPr lang="ru-RU" sz="2400"/>
              <a:t>: </a:t>
            </a:r>
            <a:r>
              <a:rPr lang="en-US" sz="2400"/>
              <a:t>categorical </a:t>
            </a:r>
            <a:r>
              <a:rPr lang="ru-RU" sz="2400" err="1"/>
              <a:t>distribution</a:t>
            </a:r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F922E8-A2D4-495F-AF49-FCD260C6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07"/>
          <a:stretch/>
        </p:blipFill>
        <p:spPr>
          <a:xfrm>
            <a:off x="2059672" y="3075520"/>
            <a:ext cx="3415145" cy="764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40EE12-CA3C-49F5-BD2E-3470F8D5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71" y="1506114"/>
            <a:ext cx="2394672" cy="5969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9D9B03-E913-46F7-8992-7CDFDE0AF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671" y="1547099"/>
            <a:ext cx="1630293" cy="5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8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04" y="-14326"/>
            <a:ext cx="7408906" cy="620483"/>
          </a:xfrm>
        </p:spPr>
        <p:txBody>
          <a:bodyPr>
            <a:normAutofit/>
          </a:bodyPr>
          <a:lstStyle/>
          <a:p>
            <a:r>
              <a:rPr lang="ru-RU" sz="2400" err="1"/>
              <a:t>Useful</a:t>
            </a:r>
            <a:r>
              <a:rPr lang="ru-RU" sz="2400"/>
              <a:t> </a:t>
            </a:r>
            <a:r>
              <a:rPr lang="ru-RU" sz="2400" err="1"/>
              <a:t>model</a:t>
            </a:r>
            <a:r>
              <a:rPr lang="ru-RU" sz="2400"/>
              <a:t>: </a:t>
            </a:r>
            <a:r>
              <a:rPr lang="ru-RU" sz="2400" err="1"/>
              <a:t>Gaussian</a:t>
            </a:r>
            <a:r>
              <a:rPr lang="ru-RU" sz="2400"/>
              <a:t> </a:t>
            </a:r>
            <a:r>
              <a:rPr lang="ru-RU" sz="2400" err="1"/>
              <a:t>distribution</a:t>
            </a:r>
            <a:endParaRPr lang="en-US" sz="2400" err="1"/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3" name="Picture 9" descr="ÐÐ°ÑÑÐ¸Ð½ÐºÐ¸ Ð¿Ð¾ Ð·Ð°Ð¿ÑÐ¾ÑÑ ÐÐ°ÑÑÑ ÑÐ¾ÑÐ¾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7080" y="725911"/>
            <a:ext cx="1597281" cy="2055389"/>
          </a:xfrm>
          <a:prstGeom prst="rect">
            <a:avLst/>
          </a:prstGeom>
          <a:noFill/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69770"/>
            <a:ext cx="3830416" cy="305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-50205" y="848507"/>
            <a:ext cx="2716804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200" b="1" err="1">
                <a:solidFill>
                  <a:schemeClr val="accent1"/>
                </a:solidFill>
                <a:cs typeface="Calibri"/>
              </a:rPr>
              <a:t>Distribution</a:t>
            </a:r>
            <a:r>
              <a:rPr lang="ru-RU" sz="2200" b="1">
                <a:solidFill>
                  <a:schemeClr val="accent1"/>
                </a:solidFill>
                <a:cs typeface="Calibri"/>
              </a:rPr>
              <a:t> </a:t>
            </a:r>
            <a:r>
              <a:rPr lang="ru-RU" sz="2200" b="1" err="1">
                <a:solidFill>
                  <a:schemeClr val="accent1"/>
                </a:solidFill>
                <a:cs typeface="Calibri"/>
              </a:rPr>
              <a:t>density</a:t>
            </a:r>
            <a:r>
              <a:rPr lang="ru-RU" sz="2200" b="1">
                <a:solidFill>
                  <a:schemeClr val="accent1"/>
                </a:solidFill>
                <a:cs typeface="Calibri"/>
              </a:rPr>
              <a:t>: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0960" y="677202"/>
            <a:ext cx="4359275" cy="9525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978" y="1442495"/>
            <a:ext cx="2097284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200" b="1" err="1">
                <a:solidFill>
                  <a:schemeClr val="accent1"/>
                </a:solidFill>
              </a:rPr>
              <a:t>Nomenaclature</a:t>
            </a:r>
            <a:r>
              <a:rPr lang="ru-RU" sz="2200" b="1">
                <a:solidFill>
                  <a:schemeClr val="accent1"/>
                </a:solidFill>
              </a:rPr>
              <a:t>:  </a:t>
            </a:r>
            <a:r>
              <a:rPr lang="en-US" sz="2200" b="1">
                <a:solidFill>
                  <a:schemeClr val="accent1"/>
                </a:solidFill>
              </a:rPr>
              <a:t> </a:t>
            </a:r>
            <a:r>
              <a:rPr lang="ru-RU" sz="2200" b="1">
                <a:solidFill>
                  <a:schemeClr val="accent1"/>
                </a:solidFill>
              </a:rPr>
              <a:t> </a:t>
            </a:r>
            <a:endParaRPr lang="ru-RU" sz="22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6920" y="1508760"/>
            <a:ext cx="1279525" cy="449263"/>
          </a:xfrm>
          <a:prstGeom prst="rect">
            <a:avLst/>
          </a:prstGeom>
          <a:noFill/>
        </p:spPr>
      </p:pic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</p:txBody>
      </p:sp>
      <p:grpSp>
        <p:nvGrpSpPr>
          <p:cNvPr id="23" name="Группа 22"/>
          <p:cNvGrpSpPr/>
          <p:nvPr/>
        </p:nvGrpSpPr>
        <p:grpSpPr>
          <a:xfrm>
            <a:off x="3656925" y="1991810"/>
            <a:ext cx="3634510" cy="1354499"/>
            <a:chOff x="3541178" y="2100323"/>
            <a:chExt cx="3634510" cy="1354499"/>
          </a:xfrm>
        </p:grpSpPr>
        <p:sp>
          <p:nvSpPr>
            <p:cNvPr id="20" name="TextBox 19"/>
            <p:cNvSpPr txBox="1"/>
            <p:nvPr/>
          </p:nvSpPr>
          <p:spPr>
            <a:xfrm>
              <a:off x="3541178" y="2100323"/>
              <a:ext cx="363451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ru-RU" sz="2400" b="1" err="1"/>
                <a:t>Calculation</a:t>
              </a:r>
              <a:r>
                <a:rPr lang="ru-RU" sz="2400" b="1"/>
                <a:t> </a:t>
              </a:r>
              <a:r>
                <a:rPr lang="ru-RU" sz="2400" b="1" err="1"/>
                <a:t>of</a:t>
              </a:r>
              <a:r>
                <a:rPr lang="ru-RU" sz="2400" b="1"/>
                <a:t> </a:t>
              </a:r>
              <a:r>
                <a:rPr lang="en-US" sz="2400" b="1"/>
                <a:t>p%-quantile </a:t>
              </a:r>
              <a:r>
                <a:rPr lang="ru-RU" sz="2400" b="1" err="1"/>
                <a:t>for</a:t>
              </a:r>
              <a:r>
                <a:rPr lang="ru-RU" sz="2400" b="1"/>
                <a:t> </a:t>
              </a:r>
              <a:r>
                <a:rPr lang="ru-RU" sz="2400" b="1" err="1">
                  <a:ea typeface="+mn-lt"/>
                  <a:cs typeface="+mn-lt"/>
                </a:rPr>
                <a:t>Gaussian</a:t>
              </a:r>
              <a:r>
                <a:rPr lang="ru-RU" sz="2400" b="1">
                  <a:ea typeface="+mn-lt"/>
                  <a:cs typeface="+mn-lt"/>
                </a:rPr>
                <a:t> </a:t>
              </a:r>
              <a:r>
                <a:rPr lang="ru-RU" sz="2400" b="1" err="1">
                  <a:ea typeface="+mn-lt"/>
                  <a:cs typeface="+mn-lt"/>
                </a:rPr>
                <a:t>distribution</a:t>
              </a:r>
              <a:r>
                <a:rPr lang="ru-RU" sz="2400" b="1"/>
                <a:t>:</a:t>
              </a:r>
              <a:endParaRPr lang="ru-RU" sz="2400" b="1">
                <a:cs typeface="Calibri"/>
              </a:endParaRPr>
            </a:p>
          </p:txBody>
        </p:sp>
        <p:pic>
          <p:nvPicPr>
            <p:cNvPr id="65551" name="Picture 15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08288" y="3005559"/>
              <a:ext cx="2087563" cy="449263"/>
            </a:xfrm>
            <a:prstGeom prst="rect">
              <a:avLst/>
            </a:prstGeom>
            <a:noFill/>
          </p:spPr>
        </p:pic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F8A99D-E70A-45B0-8CAC-E06D00372B19}"/>
              </a:ext>
            </a:extLst>
          </p:cNvPr>
          <p:cNvSpPr/>
          <p:nvPr/>
        </p:nvSpPr>
        <p:spPr>
          <a:xfrm>
            <a:off x="3753300" y="3395239"/>
            <a:ext cx="5104707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ru-RU" sz="2200" b="1" i="1" err="1">
                <a:solidFill>
                  <a:schemeClr val="accent1"/>
                </a:solidFill>
                <a:cs typeface="Calibri"/>
              </a:rPr>
              <a:t>Why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 </a:t>
            </a:r>
            <a:r>
              <a:rPr lang="en-US" sz="2200" b="1" i="1">
                <a:solidFill>
                  <a:schemeClr val="accent1"/>
                </a:solidFill>
                <a:cs typeface="Calibri"/>
              </a:rPr>
              <a:t>it is </a:t>
            </a:r>
            <a:r>
              <a:rPr lang="ru-RU" sz="2200" b="1" i="1" err="1">
                <a:solidFill>
                  <a:schemeClr val="accent1"/>
                </a:solidFill>
                <a:cs typeface="Calibri"/>
              </a:rPr>
              <a:t>so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 </a:t>
            </a:r>
            <a:r>
              <a:rPr lang="ru-RU" sz="2200" b="1" i="1" err="1">
                <a:solidFill>
                  <a:schemeClr val="accent1"/>
                </a:solidFill>
                <a:cs typeface="Calibri"/>
              </a:rPr>
              <a:t>important</a:t>
            </a:r>
            <a:r>
              <a:rPr lang="ru-RU" sz="2200" b="1" i="1">
                <a:solidFill>
                  <a:schemeClr val="accent1"/>
                </a:solidFill>
                <a:cs typeface="Calibri"/>
              </a:rPr>
              <a:t>? </a:t>
            </a:r>
          </a:p>
          <a:p>
            <a:r>
              <a:rPr lang="ru-RU" sz="2200" b="1" err="1">
                <a:ea typeface="+mn-lt"/>
                <a:cs typeface="+mn-lt"/>
              </a:rPr>
              <a:t>The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mixture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of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Gaussian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distributions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is</a:t>
            </a:r>
            <a:r>
              <a:rPr lang="ru-RU" sz="2200" b="1">
                <a:ea typeface="+mn-lt"/>
                <a:cs typeface="+mn-lt"/>
              </a:rPr>
              <a:t> a </a:t>
            </a:r>
            <a:r>
              <a:rPr lang="ru-RU" sz="2200" b="1" err="1">
                <a:ea typeface="+mn-lt"/>
                <a:cs typeface="+mn-lt"/>
              </a:rPr>
              <a:t>universal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approximation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for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any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smooth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density</a:t>
            </a:r>
            <a:r>
              <a:rPr lang="ru-RU" sz="2200" b="1">
                <a:ea typeface="+mn-lt"/>
                <a:cs typeface="+mn-lt"/>
              </a:rPr>
              <a:t> </a:t>
            </a:r>
            <a:r>
              <a:rPr lang="ru-RU" sz="2200" b="1" err="1">
                <a:ea typeface="+mn-lt"/>
                <a:cs typeface="+mn-lt"/>
              </a:rPr>
              <a:t>function</a:t>
            </a:r>
            <a:r>
              <a:rPr lang="ru-RU" sz="2200" b="1">
                <a:ea typeface="+mn-lt"/>
                <a:cs typeface="+mn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86C42-DFE5-4394-AE7A-AF4E53F4890A}"/>
              </a:ext>
            </a:extLst>
          </p:cNvPr>
          <p:cNvSpPr txBox="1"/>
          <p:nvPr/>
        </p:nvSpPr>
        <p:spPr>
          <a:xfrm rot="-5400000">
            <a:off x="-1245002" y="3257419"/>
            <a:ext cx="277213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200" b="1" err="1"/>
              <a:t>Distribution</a:t>
            </a:r>
            <a:r>
              <a:rPr lang="ru-RU" sz="1200" b="1"/>
              <a:t> </a:t>
            </a:r>
            <a:r>
              <a:rPr lang="ru-RU" sz="1200" b="1" err="1"/>
              <a:t>density</a:t>
            </a:r>
            <a:r>
              <a:rPr lang="ru-RU" sz="1200">
                <a:cs typeface="Calibri"/>
              </a:rPr>
              <a:t>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95EE6-2CC4-4B99-87A8-8EAFD10B6ED1}"/>
              </a:ext>
            </a:extLst>
          </p:cNvPr>
          <p:cNvSpPr txBox="1"/>
          <p:nvPr/>
        </p:nvSpPr>
        <p:spPr>
          <a:xfrm>
            <a:off x="234388" y="4810005"/>
            <a:ext cx="3358103" cy="30777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b="1" err="1"/>
              <a:t>Random</a:t>
            </a:r>
            <a:r>
              <a:rPr lang="ru-RU" sz="1400" b="1"/>
              <a:t> </a:t>
            </a:r>
            <a:r>
              <a:rPr lang="ru-RU" sz="1400" b="1" err="1"/>
              <a:t>value</a:t>
            </a:r>
            <a:r>
              <a:rPr lang="ru-RU" sz="1400" b="1"/>
              <a:t> x</a:t>
            </a:r>
            <a:endParaRPr lang="ru-RU" sz="1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437933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1068907D-3927-4D98-90D2-326C8EEA28F7}"/>
              </a:ext>
            </a:extLst>
          </p:cNvPr>
          <p:cNvSpPr txBox="1">
            <a:spLocks/>
          </p:cNvSpPr>
          <p:nvPr/>
        </p:nvSpPr>
        <p:spPr>
          <a:xfrm>
            <a:off x="0" y="72356"/>
            <a:ext cx="6778916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7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>
                <a:solidFill>
                  <a:srgbClr val="0230AC"/>
                </a:solidFill>
              </a:rPr>
              <a:t>Nonparamteriс</a:t>
            </a:r>
            <a:r>
              <a:rPr lang="ru-RU" sz="2400">
                <a:solidFill>
                  <a:srgbClr val="0230AC"/>
                </a:solidFill>
              </a:rPr>
              <a:t> </a:t>
            </a:r>
            <a:r>
              <a:rPr lang="ru-RU" sz="2400" err="1">
                <a:solidFill>
                  <a:srgbClr val="0230AC"/>
                </a:solidFill>
              </a:rPr>
              <a:t>distribution</a:t>
            </a:r>
            <a:r>
              <a:rPr lang="ru-RU" sz="2400">
                <a:solidFill>
                  <a:srgbClr val="0230AC"/>
                </a:solidFill>
              </a:rPr>
              <a:t> </a:t>
            </a:r>
            <a:r>
              <a:rPr lang="ru-RU" sz="2400" err="1">
                <a:solidFill>
                  <a:srgbClr val="0230AC"/>
                </a:solidFill>
              </a:rPr>
              <a:t>estimators</a:t>
            </a:r>
            <a:r>
              <a:rPr lang="ru-RU" sz="2400">
                <a:solidFill>
                  <a:srgbClr val="0230AC"/>
                </a:solidFill>
              </a:rPr>
              <a:t> (1/2)</a:t>
            </a:r>
            <a:endParaRPr lang="ru-RU" sz="2400">
              <a:solidFill>
                <a:srgbClr val="0230AC"/>
              </a:solidFill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49B66B-0E40-4756-B396-DE90E1A012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2" r="8240"/>
          <a:stretch/>
        </p:blipFill>
        <p:spPr>
          <a:xfrm>
            <a:off x="5396082" y="678745"/>
            <a:ext cx="3588312" cy="20776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3FD40C-88B1-435A-92AC-34AB661D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78" y="2913267"/>
            <a:ext cx="3419025" cy="2230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41F78B-2019-4455-8B96-29A0D30FD2BE}"/>
              </a:ext>
            </a:extLst>
          </p:cNvPr>
          <p:cNvSpPr txBox="1"/>
          <p:nvPr/>
        </p:nvSpPr>
        <p:spPr>
          <a:xfrm>
            <a:off x="117277" y="863654"/>
            <a:ext cx="52253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Histogram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way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to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display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frequency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characteristics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random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values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C47FF5D7-210E-46EB-9F4A-74556263FB46}"/>
                  </a:ext>
                </a:extLst>
              </p:cNvPr>
              <p:cNvSpPr txBox="1"/>
              <p:nvPr/>
            </p:nvSpPr>
            <p:spPr bwMode="auto">
              <a:xfrm>
                <a:off x="0" y="1439005"/>
                <a:ext cx="4580675" cy="720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𝑥𝑛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C47FF5D7-210E-46EB-9F4A-74556263F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39005"/>
                <a:ext cx="458067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19B1B6-3E53-4B92-AD4C-1AA87140BBFF}"/>
              </a:ext>
            </a:extLst>
          </p:cNvPr>
          <p:cNvSpPr txBox="1"/>
          <p:nvPr/>
        </p:nvSpPr>
        <p:spPr>
          <a:xfrm>
            <a:off x="113959" y="2639761"/>
            <a:ext cx="637475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Assessment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en-US" sz="2000" b="1">
                <a:solidFill>
                  <a:srgbClr val="0230AC"/>
                </a:solidFill>
                <a:ea typeface="+mn-lt"/>
                <a:cs typeface="+mn-lt"/>
              </a:rPr>
              <a:t>number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(m)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histogram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 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columns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E364AD0-2FA6-45D7-8E3D-B45C63798A4C}"/>
                  </a:ext>
                </a:extLst>
              </p:cNvPr>
              <p:cNvSpPr txBox="1"/>
              <p:nvPr/>
            </p:nvSpPr>
            <p:spPr bwMode="auto">
              <a:xfrm>
                <a:off x="506533" y="3011156"/>
                <a:ext cx="2158194" cy="5191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=1+3.32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3" name="Object 6">
                <a:extLst>
                  <a:ext uri="{FF2B5EF4-FFF2-40B4-BE49-F238E27FC236}">
                    <a16:creationId xmlns:a16="http://schemas.microsoft.com/office/drawing/2014/main" id="{8E364AD0-2FA6-45D7-8E3D-B45C6379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33" y="3011156"/>
                <a:ext cx="2158194" cy="519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93F5DA46-5379-43C0-80C4-DEC394CD44FA}"/>
                  </a:ext>
                </a:extLst>
              </p:cNvPr>
              <p:cNvSpPr txBox="1"/>
              <p:nvPr/>
            </p:nvSpPr>
            <p:spPr bwMode="auto">
              <a:xfrm>
                <a:off x="506532" y="3482869"/>
                <a:ext cx="1391784" cy="503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ru-RU" sz="200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93F5DA46-5379-43C0-80C4-DEC394CD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532" y="3482869"/>
                <a:ext cx="1391784" cy="503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D80B7BD-3DDA-43A9-A2E5-A62F5AEC138A}"/>
              </a:ext>
            </a:extLst>
          </p:cNvPr>
          <p:cNvSpPr txBox="1"/>
          <p:nvPr/>
        </p:nvSpPr>
        <p:spPr>
          <a:xfrm>
            <a:off x="319944" y="3063349"/>
            <a:ext cx="5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1)</a:t>
            </a:r>
            <a:endParaRPr lang="ru-RU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2F292-0083-4A10-8F27-557B119A6BEB}"/>
              </a:ext>
            </a:extLst>
          </p:cNvPr>
          <p:cNvSpPr txBox="1"/>
          <p:nvPr/>
        </p:nvSpPr>
        <p:spPr>
          <a:xfrm>
            <a:off x="319944" y="3462262"/>
            <a:ext cx="56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2)</a:t>
            </a:r>
            <a:endParaRPr lang="ru-RU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330D7F-995F-491A-ACFB-D729B936ED70}"/>
              </a:ext>
            </a:extLst>
          </p:cNvPr>
          <p:cNvSpPr txBox="1"/>
          <p:nvPr/>
        </p:nvSpPr>
        <p:spPr>
          <a:xfrm>
            <a:off x="319944" y="3882035"/>
            <a:ext cx="512717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/>
              <a:t>3) </a:t>
            </a:r>
            <a:r>
              <a:rPr lang="ru-RU" sz="2000" b="1" err="1"/>
              <a:t>Own</a:t>
            </a:r>
            <a:r>
              <a:rPr lang="ru-RU" sz="2000" b="1"/>
              <a:t> </a:t>
            </a:r>
            <a:r>
              <a:rPr lang="ru-RU" sz="2000" b="1" err="1"/>
              <a:t>choice</a:t>
            </a:r>
            <a:endParaRPr lang="en-US" sz="2000" b="1">
              <a:cs typeface="Calibri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BCB2D16-8397-495E-BE12-1D4E50147C2C}"/>
              </a:ext>
            </a:extLst>
          </p:cNvPr>
          <p:cNvSpPr/>
          <p:nvPr/>
        </p:nvSpPr>
        <p:spPr>
          <a:xfrm>
            <a:off x="5760720" y="2222319"/>
            <a:ext cx="137160" cy="32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7103787-F548-4A0F-A63D-91233EECD998}"/>
              </a:ext>
            </a:extLst>
          </p:cNvPr>
          <p:cNvSpPr/>
          <p:nvPr/>
        </p:nvSpPr>
        <p:spPr>
          <a:xfrm>
            <a:off x="8440783" y="2411730"/>
            <a:ext cx="431720" cy="1600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FB9082B-9610-4E22-8E8E-4C18C4104399}"/>
              </a:ext>
            </a:extLst>
          </p:cNvPr>
          <p:cNvCxnSpPr>
            <a:cxnSpLocks/>
          </p:cNvCxnSpPr>
          <p:nvPr/>
        </p:nvCxnSpPr>
        <p:spPr>
          <a:xfrm>
            <a:off x="5829300" y="2083526"/>
            <a:ext cx="0" cy="1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D29EE3-6056-472C-8BF5-DEC33DAB723F}"/>
              </a:ext>
            </a:extLst>
          </p:cNvPr>
          <p:cNvSpPr txBox="1"/>
          <p:nvPr/>
        </p:nvSpPr>
        <p:spPr>
          <a:xfrm rot="16200000">
            <a:off x="5219042" y="1380129"/>
            <a:ext cx="1220515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</a:rPr>
              <a:t>Outliers</a:t>
            </a:r>
            <a:endParaRPr lang="ru-RU" err="1">
              <a:solidFill>
                <a:schemeClr val="accent1"/>
              </a:solidFill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B87A65C-8F3C-474F-BFFC-85B1C5576485}"/>
              </a:ext>
            </a:extLst>
          </p:cNvPr>
          <p:cNvCxnSpPr>
            <a:cxnSpLocks/>
          </p:cNvCxnSpPr>
          <p:nvPr/>
        </p:nvCxnSpPr>
        <p:spPr>
          <a:xfrm>
            <a:off x="8656643" y="2222319"/>
            <a:ext cx="0" cy="13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664016-8CAF-4978-A47B-5C1BE3234EB8}"/>
              </a:ext>
            </a:extLst>
          </p:cNvPr>
          <p:cNvSpPr txBox="1"/>
          <p:nvPr/>
        </p:nvSpPr>
        <p:spPr>
          <a:xfrm>
            <a:off x="7999449" y="1791432"/>
            <a:ext cx="894805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  <a:ea typeface="+mn-lt"/>
                <a:cs typeface="+mn-lt"/>
              </a:rPr>
              <a:t>Outliers</a:t>
            </a:r>
            <a:endParaRPr lang="ru-RU" sz="1100" err="1">
              <a:solidFill>
                <a:schemeClr val="accent1"/>
              </a:solidFill>
              <a:ea typeface="+mn-lt"/>
              <a:cs typeface="+mn-lt"/>
            </a:endParaRPr>
          </a:p>
          <a:p>
            <a:pPr algn="ctr"/>
            <a:endParaRPr lang="ru-RU" sz="1100" b="1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CFA931C-F83E-42AE-874F-FD61B0FBA825}"/>
              </a:ext>
            </a:extLst>
          </p:cNvPr>
          <p:cNvCxnSpPr>
            <a:cxnSpLocks/>
          </p:cNvCxnSpPr>
          <p:nvPr/>
        </p:nvCxnSpPr>
        <p:spPr>
          <a:xfrm flipH="1">
            <a:off x="6466114" y="1128946"/>
            <a:ext cx="312802" cy="765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11EFD57-3525-44D3-A745-90150ED8632D}"/>
              </a:ext>
            </a:extLst>
          </p:cNvPr>
          <p:cNvCxnSpPr>
            <a:cxnSpLocks/>
          </p:cNvCxnSpPr>
          <p:nvPr/>
        </p:nvCxnSpPr>
        <p:spPr>
          <a:xfrm flipH="1">
            <a:off x="6365314" y="1079078"/>
            <a:ext cx="413602" cy="36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F5ED291-290A-4239-ADE9-86832CFB7CD5}"/>
              </a:ext>
            </a:extLst>
          </p:cNvPr>
          <p:cNvSpPr txBox="1"/>
          <p:nvPr/>
        </p:nvSpPr>
        <p:spPr>
          <a:xfrm>
            <a:off x="6721674" y="863634"/>
            <a:ext cx="882632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100" b="1" err="1">
                <a:solidFill>
                  <a:schemeClr val="accent1"/>
                </a:solidFill>
              </a:rPr>
              <a:t>Secondary</a:t>
            </a:r>
            <a:r>
              <a:rPr lang="ru-RU" sz="1100" b="1">
                <a:solidFill>
                  <a:schemeClr val="accent1"/>
                </a:solidFill>
              </a:rPr>
              <a:t> </a:t>
            </a:r>
            <a:r>
              <a:rPr lang="ru-RU" sz="1100" b="1" err="1">
                <a:solidFill>
                  <a:schemeClr val="accent1"/>
                </a:solidFill>
              </a:rPr>
              <a:t>modes</a:t>
            </a:r>
            <a:endParaRPr lang="ru-RU" err="1">
              <a:solidFill>
                <a:schemeClr val="accent1"/>
              </a:solidFill>
            </a:endParaRPr>
          </a:p>
        </p:txBody>
      </p:sp>
      <p:pic>
        <p:nvPicPr>
          <p:cNvPr id="48" name="Picture 11">
            <a:extLst>
              <a:ext uri="{FF2B5EF4-FFF2-40B4-BE49-F238E27FC236}">
                <a16:creationId xmlns:a16="http://schemas.microsoft.com/office/drawing/2014/main" id="{DEAC9F63-4B3C-488C-85D0-6D80EBC5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80675" y="3559206"/>
            <a:ext cx="700920" cy="76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991FC7CD-40F7-48CE-9706-1BE3FDDE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32525" y="1591363"/>
            <a:ext cx="699588" cy="71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BDE538-607F-4BB2-ABE3-7B0AFA3DA288}"/>
              </a:ext>
            </a:extLst>
          </p:cNvPr>
          <p:cNvSpPr txBox="1"/>
          <p:nvPr/>
        </p:nvSpPr>
        <p:spPr>
          <a:xfrm>
            <a:off x="6619764" y="3309168"/>
            <a:ext cx="200382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1)"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Smoothness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" </a:t>
            </a:r>
            <a:endParaRPr lang="ru-RU" sz="2000">
              <a:solidFill>
                <a:srgbClr val="00B050"/>
              </a:solidFill>
              <a:cs typeface="Calibri"/>
            </a:endParaRPr>
          </a:p>
          <a:p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2)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Unimodality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 (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almost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00B050"/>
                </a:solidFill>
                <a:ea typeface="+mn-lt"/>
                <a:cs typeface="+mn-lt"/>
              </a:rPr>
              <a:t>always</a:t>
            </a:r>
            <a:r>
              <a:rPr lang="ru-RU" sz="2000">
                <a:solidFill>
                  <a:srgbClr val="00B050"/>
                </a:solidFill>
                <a:ea typeface="+mn-lt"/>
                <a:cs typeface="+mn-lt"/>
              </a:rPr>
              <a:t>) </a:t>
            </a:r>
            <a:endParaRPr lang="ru-RU" sz="2000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9659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ACF5665-297E-41F7-B7EC-AD4F6B75FBC4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1068907D-3927-4D98-90D2-326C8EEA28F7}"/>
              </a:ext>
            </a:extLst>
          </p:cNvPr>
          <p:cNvSpPr txBox="1">
            <a:spLocks/>
          </p:cNvSpPr>
          <p:nvPr/>
        </p:nvSpPr>
        <p:spPr>
          <a:xfrm>
            <a:off x="-1" y="88831"/>
            <a:ext cx="7626927" cy="733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27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Nonparamteriс</a:t>
            </a:r>
            <a:r>
              <a:rPr lang="ru-RU" sz="2400">
                <a:solidFill>
                  <a:srgbClr val="0230AC"/>
                </a:solidFill>
                <a:ea typeface="+mj-lt"/>
                <a:cs typeface="+mj-lt"/>
              </a:rPr>
              <a:t> </a:t>
            </a:r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distribution</a:t>
            </a:r>
            <a:r>
              <a:rPr lang="ru-RU" sz="2400">
                <a:solidFill>
                  <a:srgbClr val="0230AC"/>
                </a:solidFill>
                <a:ea typeface="+mj-lt"/>
                <a:cs typeface="+mj-lt"/>
              </a:rPr>
              <a:t> </a:t>
            </a:r>
            <a:r>
              <a:rPr lang="ru-RU" sz="2400" err="1">
                <a:solidFill>
                  <a:srgbClr val="0230AC"/>
                </a:solidFill>
                <a:ea typeface="+mj-lt"/>
                <a:cs typeface="+mj-lt"/>
              </a:rPr>
              <a:t>estimators</a:t>
            </a:r>
            <a:r>
              <a:rPr lang="ru-RU" sz="2400">
                <a:solidFill>
                  <a:srgbClr val="0230AC"/>
                </a:solidFill>
              </a:rPr>
              <a:t> (2/2)</a:t>
            </a:r>
            <a:endParaRPr lang="ru-RU" sz="2400">
              <a:solidFill>
                <a:srgbClr val="0230AC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8B5C95-BD5D-4C30-ACF4-B23A054E7885}"/>
              </a:ext>
            </a:extLst>
          </p:cNvPr>
          <p:cNvSpPr txBox="1"/>
          <p:nvPr/>
        </p:nvSpPr>
        <p:spPr>
          <a:xfrm>
            <a:off x="149555" y="715871"/>
            <a:ext cx="878452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The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kernel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smoothing</a:t>
            </a:r>
            <a:r>
              <a:rPr lang="ru-RU" sz="20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chemeClr val="accent1"/>
                </a:solidFill>
                <a:ea typeface="+mn-lt"/>
                <a:cs typeface="+mn-lt"/>
              </a:rPr>
              <a:t>method</a:t>
            </a:r>
            <a:r>
              <a:rPr lang="ru-RU" sz="2000" b="1"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often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applied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for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"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smooth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"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estimates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distribution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density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.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180C7E6-772E-4A3D-812F-0885CA9C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" y="4305734"/>
            <a:ext cx="2710452" cy="59223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553D-2445-41C3-B46C-13ABBFCED95B}"/>
                  </a:ext>
                </a:extLst>
              </p:cNvPr>
              <p:cNvSpPr txBox="1"/>
              <p:nvPr/>
            </p:nvSpPr>
            <p:spPr>
              <a:xfrm>
                <a:off x="228599" y="2508772"/>
                <a:ext cx="2969274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𝐾𝐷𝐸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𝑁h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ru-RU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553D-2445-41C3-B46C-13ABBFCED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2508772"/>
                <a:ext cx="2969274" cy="68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4FA0B04-2928-4F19-AF45-8244B5B3588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39163" y="2154449"/>
            <a:ext cx="187234" cy="24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89A6D5-6936-49FF-BA44-F9AAEC243C62}"/>
              </a:ext>
            </a:extLst>
          </p:cNvPr>
          <p:cNvSpPr txBox="1"/>
          <p:nvPr/>
        </p:nvSpPr>
        <p:spPr>
          <a:xfrm>
            <a:off x="3067245" y="2160633"/>
            <a:ext cx="122137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Sample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data</a:t>
            </a:r>
            <a:endParaRPr lang="ru-RU" err="1">
              <a:solidFill>
                <a:schemeClr val="accent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EF612CE-ACD6-49E2-AED1-C3BC82183868}"/>
              </a:ext>
            </a:extLst>
          </p:cNvPr>
          <p:cNvCxnSpPr>
            <a:cxnSpLocks/>
          </p:cNvCxnSpPr>
          <p:nvPr/>
        </p:nvCxnSpPr>
        <p:spPr>
          <a:xfrm flipH="1" flipV="1">
            <a:off x="2773332" y="3116194"/>
            <a:ext cx="293913" cy="143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28D898-8825-4FB5-A453-DBED45E80926}"/>
              </a:ext>
            </a:extLst>
          </p:cNvPr>
          <p:cNvSpPr txBox="1"/>
          <p:nvPr/>
        </p:nvSpPr>
        <p:spPr>
          <a:xfrm>
            <a:off x="3067244" y="3061196"/>
            <a:ext cx="122137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Smoothing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parameter</a:t>
            </a:r>
            <a:endParaRPr lang="ru-RU" sz="1200" err="1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D248F01-1997-4A70-8D18-457CB2395F24}"/>
              </a:ext>
            </a:extLst>
          </p:cNvPr>
          <p:cNvCxnSpPr>
            <a:cxnSpLocks/>
          </p:cNvCxnSpPr>
          <p:nvPr/>
        </p:nvCxnSpPr>
        <p:spPr>
          <a:xfrm flipV="1">
            <a:off x="2094062" y="2965971"/>
            <a:ext cx="0" cy="32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748773-00F8-45E6-9A3E-774FCA774463}"/>
              </a:ext>
            </a:extLst>
          </p:cNvPr>
          <p:cNvSpPr txBox="1"/>
          <p:nvPr/>
        </p:nvSpPr>
        <p:spPr>
          <a:xfrm>
            <a:off x="1777287" y="3256971"/>
            <a:ext cx="7413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200" err="1">
                <a:solidFill>
                  <a:schemeClr val="accent1"/>
                </a:solidFill>
              </a:rPr>
              <a:t>Kenrel</a:t>
            </a:r>
            <a:r>
              <a:rPr lang="ru-RU" sz="1200">
                <a:solidFill>
                  <a:schemeClr val="accent1"/>
                </a:solidFill>
              </a:rPr>
              <a:t> </a:t>
            </a:r>
            <a:r>
              <a:rPr lang="ru-RU" sz="1200" err="1">
                <a:solidFill>
                  <a:schemeClr val="accent1"/>
                </a:solidFill>
              </a:rPr>
              <a:t>function</a:t>
            </a:r>
            <a:endParaRPr lang="ru-RU" err="1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3B447-3FC3-4FCF-AB2D-C6AFEB7DB463}"/>
              </a:ext>
            </a:extLst>
          </p:cNvPr>
          <p:cNvSpPr txBox="1"/>
          <p:nvPr/>
        </p:nvSpPr>
        <p:spPr>
          <a:xfrm>
            <a:off x="106817" y="3633802"/>
            <a:ext cx="6050625" cy="715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There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lot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kernel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functions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,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but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usually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Gaussian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function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sz="2000" b="1" err="1">
                <a:solidFill>
                  <a:srgbClr val="0230AC"/>
                </a:solidFill>
                <a:ea typeface="+mn-lt"/>
                <a:cs typeface="+mn-lt"/>
              </a:rPr>
              <a:t>enough</a:t>
            </a:r>
            <a:r>
              <a:rPr lang="ru-RU" sz="2000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sz="2000" b="1">
              <a:solidFill>
                <a:srgbClr val="0230AC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0169B-7DEE-4D15-9194-08FED1A9D912}"/>
              </a:ext>
            </a:extLst>
          </p:cNvPr>
          <p:cNvSpPr txBox="1"/>
          <p:nvPr/>
        </p:nvSpPr>
        <p:spPr>
          <a:xfrm>
            <a:off x="2985055" y="4404202"/>
            <a:ext cx="530831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Width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of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window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(h)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selected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empirically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,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but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it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is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possible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to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estimate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on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0230AC"/>
                </a:solidFill>
                <a:ea typeface="+mn-lt"/>
                <a:cs typeface="+mn-lt"/>
              </a:rPr>
              <a:t>formula</a:t>
            </a:r>
            <a:r>
              <a:rPr lang="ru-RU" b="1">
                <a:solidFill>
                  <a:srgbClr val="0230AC"/>
                </a:solidFill>
                <a:ea typeface="+mn-lt"/>
                <a:cs typeface="+mn-lt"/>
              </a:rPr>
              <a:t>: </a:t>
            </a:r>
            <a:endParaRPr lang="ru-RU" b="1">
              <a:solidFill>
                <a:srgbClr val="0230AC"/>
              </a:solidFill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02321D-75CF-40F5-B4B6-440A1CF9C3BA}"/>
                  </a:ext>
                </a:extLst>
              </p:cNvPr>
              <p:cNvSpPr txBox="1"/>
              <p:nvPr/>
            </p:nvSpPr>
            <p:spPr>
              <a:xfrm>
                <a:off x="6472189" y="4723856"/>
                <a:ext cx="1320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</m:sup>
                      </m:sSup>
                    </m:oMath>
                  </m:oMathPara>
                </a14:m>
                <a:endParaRPr lang="ru-RU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02321D-75CF-40F5-B4B6-440A1CF9C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89" y="4723856"/>
                <a:ext cx="1320426" cy="276999"/>
              </a:xfrm>
              <a:prstGeom prst="rect">
                <a:avLst/>
              </a:prstGeom>
              <a:blipFill>
                <a:blip r:embed="rId4"/>
                <a:stretch>
                  <a:fillRect l="-4167" t="-4444" r="-185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7970DC3-69A1-4F41-970D-9DA1AE583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834" y="1061884"/>
            <a:ext cx="2938322" cy="2893776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0B7FFC8-9CC5-445C-B8CA-F2AC410EA3D8}"/>
              </a:ext>
            </a:extLst>
          </p:cNvPr>
          <p:cNvSpPr/>
          <p:nvPr/>
        </p:nvSpPr>
        <p:spPr>
          <a:xfrm>
            <a:off x="150222" y="1347256"/>
            <a:ext cx="5616222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ea typeface="+mn-lt"/>
                <a:cs typeface="+mn-lt"/>
              </a:rPr>
              <a:t>Essence</a:t>
            </a:r>
            <a:r>
              <a:rPr lang="en-US" sz="2000" b="1">
                <a:solidFill>
                  <a:srgbClr val="0230AC"/>
                </a:solidFill>
                <a:ea typeface="+mn-lt"/>
                <a:cs typeface="+mn-lt"/>
              </a:rPr>
              <a:t>: replacement of the rectangular not crossed histogram columns with the sum of curves (functions) with the centers in sample data: </a:t>
            </a:r>
            <a:endParaRPr lang="ru-RU" sz="2000" b="1">
              <a:solidFill>
                <a:srgbClr val="0230AC"/>
              </a:solidFill>
              <a:ea typeface="+mn-lt"/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69F0D1-4E94-47EF-950C-ABF78BFDF852}"/>
              </a:ext>
            </a:extLst>
          </p:cNvPr>
          <p:cNvSpPr txBox="1"/>
          <p:nvPr/>
        </p:nvSpPr>
        <p:spPr>
          <a:xfrm rot="16200000">
            <a:off x="4221519" y="2305822"/>
            <a:ext cx="289377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400" b="1" err="1">
                <a:solidFill>
                  <a:srgbClr val="0230AC"/>
                </a:solidFill>
              </a:rPr>
              <a:t>Distribution</a:t>
            </a:r>
            <a:r>
              <a:rPr lang="ru-RU" sz="1400" b="1">
                <a:solidFill>
                  <a:srgbClr val="0230AC"/>
                </a:solidFill>
              </a:rPr>
              <a:t> </a:t>
            </a:r>
            <a:r>
              <a:rPr lang="ru-RU" sz="1400" b="1" err="1">
                <a:solidFill>
                  <a:srgbClr val="0230AC"/>
                </a:solidFill>
              </a:rPr>
              <a:t>density</a:t>
            </a:r>
            <a:r>
              <a:rPr lang="ru-RU" sz="1400" b="1">
                <a:solidFill>
                  <a:srgbClr val="0230AC"/>
                </a:solidFill>
              </a:rPr>
              <a:t> </a:t>
            </a:r>
            <a:r>
              <a:rPr lang="ru-RU" sz="1400" b="1" err="1">
                <a:solidFill>
                  <a:srgbClr val="0230AC"/>
                </a:solidFill>
              </a:rPr>
              <a:t>estimations</a:t>
            </a:r>
            <a:endParaRPr lang="ru-RU" err="1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B524A6E-D5D9-478C-801B-9EF5685B65DC}"/>
              </a:ext>
            </a:extLst>
          </p:cNvPr>
          <p:cNvCxnSpPr>
            <a:cxnSpLocks/>
          </p:cNvCxnSpPr>
          <p:nvPr/>
        </p:nvCxnSpPr>
        <p:spPr>
          <a:xfrm>
            <a:off x="8124654" y="2347352"/>
            <a:ext cx="0" cy="67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6D7B9B-A12F-4CAC-B2FF-DFA7217EF3EE}"/>
              </a:ext>
            </a:extLst>
          </p:cNvPr>
          <p:cNvCxnSpPr>
            <a:cxnSpLocks/>
          </p:cNvCxnSpPr>
          <p:nvPr/>
        </p:nvCxnSpPr>
        <p:spPr>
          <a:xfrm flipH="1">
            <a:off x="7832527" y="2296951"/>
            <a:ext cx="292127" cy="689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ACF69B36-EB94-4E24-AA70-BF62ECEF7792}"/>
              </a:ext>
            </a:extLst>
          </p:cNvPr>
          <p:cNvCxnSpPr>
            <a:cxnSpLocks/>
          </p:cNvCxnSpPr>
          <p:nvPr/>
        </p:nvCxnSpPr>
        <p:spPr>
          <a:xfrm flipH="1">
            <a:off x="7444558" y="2296951"/>
            <a:ext cx="680097" cy="74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C1195BB-EF67-4BF3-BF65-D2865D80303C}"/>
              </a:ext>
            </a:extLst>
          </p:cNvPr>
          <p:cNvSpPr txBox="1"/>
          <p:nvPr/>
        </p:nvSpPr>
        <p:spPr>
          <a:xfrm>
            <a:off x="7477403" y="1843243"/>
            <a:ext cx="120703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200" b="1" err="1">
                <a:solidFill>
                  <a:srgbClr val="0230AC"/>
                </a:solidFill>
              </a:rPr>
              <a:t>Kernel</a:t>
            </a:r>
            <a:r>
              <a:rPr lang="ru-RU" sz="1200" b="1">
                <a:solidFill>
                  <a:srgbClr val="0230AC"/>
                </a:solidFill>
              </a:rPr>
              <a:t> </a:t>
            </a:r>
            <a:r>
              <a:rPr lang="ru-RU" sz="1200" b="1" err="1">
                <a:solidFill>
                  <a:srgbClr val="0230AC"/>
                </a:solidFill>
              </a:rPr>
              <a:t>functions</a:t>
            </a:r>
            <a:r>
              <a:rPr lang="ru-RU" sz="1200" b="1">
                <a:solidFill>
                  <a:srgbClr val="0230AC"/>
                </a:solidFill>
              </a:rPr>
              <a:t> k</a:t>
            </a:r>
            <a:endParaRPr lang="ru-RU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77CFE62-472C-4420-BA1F-848CAD2549D6}"/>
              </a:ext>
            </a:extLst>
          </p:cNvPr>
          <p:cNvCxnSpPr/>
          <p:nvPr/>
        </p:nvCxnSpPr>
        <p:spPr>
          <a:xfrm>
            <a:off x="6757031" y="2968701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BCAE49A6-30B3-4715-9C97-008D5C3FE1C8}"/>
              </a:ext>
            </a:extLst>
          </p:cNvPr>
          <p:cNvCxnSpPr/>
          <p:nvPr/>
        </p:nvCxnSpPr>
        <p:spPr>
          <a:xfrm>
            <a:off x="6877626" y="2979314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680D7078-858C-4B97-9A69-894B58A50A67}"/>
              </a:ext>
            </a:extLst>
          </p:cNvPr>
          <p:cNvCxnSpPr/>
          <p:nvPr/>
        </p:nvCxnSpPr>
        <p:spPr>
          <a:xfrm>
            <a:off x="7011472" y="2986692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87EABCC-FD05-442D-9A9C-5BF1DCABD882}"/>
              </a:ext>
            </a:extLst>
          </p:cNvPr>
          <p:cNvCxnSpPr/>
          <p:nvPr/>
        </p:nvCxnSpPr>
        <p:spPr>
          <a:xfrm>
            <a:off x="7338887" y="2976219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422409B-41BB-4452-A484-00C562D18EA4}"/>
              </a:ext>
            </a:extLst>
          </p:cNvPr>
          <p:cNvCxnSpPr/>
          <p:nvPr/>
        </p:nvCxnSpPr>
        <p:spPr>
          <a:xfrm>
            <a:off x="7814555" y="2996296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744A6498-F524-43FD-B167-1ABFB2EE27FA}"/>
              </a:ext>
            </a:extLst>
          </p:cNvPr>
          <p:cNvCxnSpPr/>
          <p:nvPr/>
        </p:nvCxnSpPr>
        <p:spPr>
          <a:xfrm>
            <a:off x="7973582" y="2976219"/>
            <a:ext cx="0" cy="718288"/>
          </a:xfrm>
          <a:prstGeom prst="line">
            <a:avLst/>
          </a:prstGeom>
          <a:ln w="19050">
            <a:solidFill>
              <a:srgbClr val="0230A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42E4084-0F1F-4963-A6E9-DBD659ADD349}"/>
              </a:ext>
            </a:extLst>
          </p:cNvPr>
          <p:cNvCxnSpPr>
            <a:cxnSpLocks/>
          </p:cNvCxnSpPr>
          <p:nvPr/>
        </p:nvCxnSpPr>
        <p:spPr>
          <a:xfrm flipH="1" flipV="1">
            <a:off x="6757032" y="3714585"/>
            <a:ext cx="589366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28C4CA5E-FD25-4F7E-BB57-5F95321CCF1D}"/>
              </a:ext>
            </a:extLst>
          </p:cNvPr>
          <p:cNvCxnSpPr>
            <a:cxnSpLocks/>
          </p:cNvCxnSpPr>
          <p:nvPr/>
        </p:nvCxnSpPr>
        <p:spPr>
          <a:xfrm flipH="1" flipV="1">
            <a:off x="6886699" y="3700688"/>
            <a:ext cx="459699" cy="44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E23CFC3-E73F-4898-82B4-E29505E4BAA6}"/>
              </a:ext>
            </a:extLst>
          </p:cNvPr>
          <p:cNvCxnSpPr>
            <a:cxnSpLocks/>
          </p:cNvCxnSpPr>
          <p:nvPr/>
        </p:nvCxnSpPr>
        <p:spPr>
          <a:xfrm flipH="1" flipV="1">
            <a:off x="7331376" y="3683720"/>
            <a:ext cx="7511" cy="43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D7B0F7E0-E6CC-4EA0-B11A-B8AC90404518}"/>
              </a:ext>
            </a:extLst>
          </p:cNvPr>
          <p:cNvCxnSpPr>
            <a:cxnSpLocks/>
          </p:cNvCxnSpPr>
          <p:nvPr/>
        </p:nvCxnSpPr>
        <p:spPr>
          <a:xfrm flipV="1">
            <a:off x="7338887" y="3662686"/>
            <a:ext cx="468772" cy="46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BA095B0-470D-4A7D-87D2-52EB1A8737F6}"/>
              </a:ext>
            </a:extLst>
          </p:cNvPr>
          <p:cNvSpPr txBox="1"/>
          <p:nvPr/>
        </p:nvSpPr>
        <p:spPr>
          <a:xfrm>
            <a:off x="6480299" y="4119369"/>
            <a:ext cx="1876671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ru-RU" sz="1200" b="1" err="1">
                <a:solidFill>
                  <a:srgbClr val="0230AC"/>
                </a:solidFill>
              </a:rPr>
              <a:t>Sample</a:t>
            </a:r>
            <a:r>
              <a:rPr lang="ru-RU" sz="1200" b="1">
                <a:solidFill>
                  <a:srgbClr val="0230AC"/>
                </a:solidFill>
              </a:rPr>
              <a:t> </a:t>
            </a:r>
            <a:r>
              <a:rPr lang="ru-RU" sz="1200" b="1" err="1">
                <a:solidFill>
                  <a:srgbClr val="0230AC"/>
                </a:solidFill>
              </a:rPr>
              <a:t>data</a:t>
            </a:r>
            <a:endParaRPr lang="ru-RU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FD977A3-91CD-43E6-B27E-BFEE4507C129}"/>
                  </a:ext>
                </a:extLst>
              </p:cNvPr>
              <p:cNvSpPr/>
              <p:nvPr/>
            </p:nvSpPr>
            <p:spPr>
              <a:xfrm>
                <a:off x="8103439" y="4103137"/>
                <a:ext cx="4310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sz="1400"/>
              </a:p>
            </p:txBody>
          </p:sp>
        </mc:Choice>
        <mc:Fallback xmlns=""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FD977A3-91CD-43E6-B27E-BFEE4507C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39" y="4103137"/>
                <a:ext cx="4310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6141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Task1-2.ipynb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4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2B71A6A7-5872-46EB-8278-99F818EC4E5B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29-Mar-21</a:t>
            </a:fld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89373BA0-AA47-4226-A419-689B9D705856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E3F70-045E-4CAF-8776-DBB19598325B}"/>
              </a:ext>
            </a:extLst>
          </p:cNvPr>
          <p:cNvSpPr txBox="1"/>
          <p:nvPr/>
        </p:nvSpPr>
        <p:spPr>
          <a:xfrm>
            <a:off x="-4638" y="85541"/>
            <a:ext cx="66972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Estimation of probability model</a:t>
            </a:r>
            <a:endParaRPr lang="ru-RU" sz="2400" b="1">
              <a:solidFill>
                <a:schemeClr val="tx2"/>
              </a:solidFill>
              <a:cs typeface="Calibri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AD26B6D-77B8-4578-9A61-ECD0AC44CB14}"/>
              </a:ext>
            </a:extLst>
          </p:cNvPr>
          <p:cNvCxnSpPr/>
          <p:nvPr/>
        </p:nvCxnSpPr>
        <p:spPr>
          <a:xfrm rot="5400000">
            <a:off x="2509228" y="2491382"/>
            <a:ext cx="3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AF7808-A716-4B83-9492-E451ED2E7D47}"/>
              </a:ext>
            </a:extLst>
          </p:cNvPr>
          <p:cNvSpPr txBox="1"/>
          <p:nvPr/>
        </p:nvSpPr>
        <p:spPr>
          <a:xfrm>
            <a:off x="21768" y="624886"/>
            <a:ext cx="39089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Arial"/>
              </a:rPr>
              <a:t>Probabilistic definition</a:t>
            </a:r>
            <a:endParaRPr lang="ru-RU" sz="2400" b="1">
              <a:solidFill>
                <a:schemeClr val="accent1"/>
              </a:solidFill>
              <a:latin typeface="Calibri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70704-918C-4499-8024-FFAE903F7BCE}"/>
              </a:ext>
            </a:extLst>
          </p:cNvPr>
          <p:cNvSpPr txBox="1"/>
          <p:nvPr/>
        </p:nvSpPr>
        <p:spPr>
          <a:xfrm>
            <a:off x="4538768" y="625517"/>
            <a:ext cx="29468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Arial"/>
              </a:rPr>
              <a:t>Statistical definition</a:t>
            </a:r>
            <a:endParaRPr lang="ru-RU" sz="2400" b="1">
              <a:solidFill>
                <a:schemeClr val="accent1"/>
              </a:solidFill>
              <a:latin typeface="Calibri"/>
              <a:cs typeface="Arial"/>
            </a:endParaRP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032929AC-1339-45F1-B7B8-E3DF4A867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557" y="1587140"/>
          <a:ext cx="2344341" cy="626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3" imgW="1371600" imgH="368280" progId="Equation.3">
                  <p:embed/>
                </p:oleObj>
              </mc:Choice>
              <mc:Fallback>
                <p:oleObj name="Уравнение" r:id="rId3" imgW="1371600" imgH="368280" progId="Equation.3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032929AC-1339-45F1-B7B8-E3DF4A867D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57" y="1587140"/>
                        <a:ext cx="2344341" cy="626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F64294E-80AB-4B20-8096-B14581D2917F}"/>
              </a:ext>
            </a:extLst>
          </p:cNvPr>
          <p:cNvSpPr/>
          <p:nvPr/>
        </p:nvSpPr>
        <p:spPr>
          <a:xfrm>
            <a:off x="510392" y="972660"/>
            <a:ext cx="396231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High-order moments of probability distribution</a:t>
            </a:r>
            <a:endParaRPr lang="ru-RU" sz="2000" b="1">
              <a:latin typeface="Calibri"/>
              <a:cs typeface="Arial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B8B227F-DDED-438C-869F-CE97BDFF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402" y="2108948"/>
            <a:ext cx="88036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/>
              <a:t>If       = 0 </a:t>
            </a:r>
            <a:endParaRPr lang="ru-RU" sz="1500" b="1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FCF47D-2DDC-470E-B813-A55A966B4BA9}"/>
              </a:ext>
            </a:extLst>
          </p:cNvPr>
          <p:cNvCxnSpPr/>
          <p:nvPr/>
        </p:nvCxnSpPr>
        <p:spPr>
          <a:xfrm>
            <a:off x="2051431" y="2291653"/>
            <a:ext cx="2702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9675F76-0D1E-42C4-A532-F4A4500E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124" y="2129728"/>
            <a:ext cx="19616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1500">
                <a:latin typeface="Calibri"/>
                <a:cs typeface="Arial"/>
              </a:rPr>
              <a:t>          is a </a:t>
            </a:r>
            <a:r>
              <a:rPr lang="en-US" sz="1500" b="1">
                <a:latin typeface="Calibri"/>
                <a:cs typeface="Arial"/>
              </a:rPr>
              <a:t>raw </a:t>
            </a:r>
            <a:r>
              <a:rPr lang="en-US" sz="1500">
                <a:latin typeface="Calibri"/>
                <a:cs typeface="Arial"/>
              </a:rPr>
              <a:t>moment</a:t>
            </a:r>
            <a:r>
              <a:rPr lang="ru-RU" sz="1500">
                <a:latin typeface="Calibri"/>
                <a:cs typeface="Arial"/>
              </a:rPr>
              <a:t> </a:t>
            </a:r>
            <a:endParaRPr lang="ru-RU" sz="1500">
              <a:latin typeface="Calibri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D62699-9D4E-45DD-BD9D-1B21DD71C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976" y="2453578"/>
            <a:ext cx="113845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/>
              <a:t>If      = M[X] </a:t>
            </a:r>
            <a:endParaRPr lang="ru-RU" sz="1500" b="1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39D6AF1-1D32-4390-BC65-C67C0123DDBD}"/>
              </a:ext>
            </a:extLst>
          </p:cNvPr>
          <p:cNvCxnSpPr/>
          <p:nvPr/>
        </p:nvCxnSpPr>
        <p:spPr>
          <a:xfrm>
            <a:off x="2160968" y="2615503"/>
            <a:ext cx="270272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23D0668-5F91-46ED-A018-94DD78C4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17" y="2453578"/>
            <a:ext cx="191770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1500" b="1" i="1">
                <a:latin typeface="Calibri"/>
                <a:cs typeface="Arial"/>
              </a:rPr>
              <a:t>   </a:t>
            </a:r>
            <a:r>
              <a:rPr lang="en-US" sz="1500">
                <a:latin typeface="Calibri"/>
                <a:cs typeface="Arial"/>
              </a:rPr>
              <a:t>is a </a:t>
            </a:r>
            <a:r>
              <a:rPr lang="en-US" sz="1500" b="1">
                <a:latin typeface="Calibri"/>
                <a:cs typeface="Arial"/>
              </a:rPr>
              <a:t>central </a:t>
            </a:r>
            <a:r>
              <a:rPr lang="en-US" sz="1500">
                <a:latin typeface="Calibri"/>
                <a:cs typeface="Arial"/>
              </a:rPr>
              <a:t>moment</a:t>
            </a:r>
            <a:r>
              <a:rPr lang="ru-RU" sz="1500">
                <a:latin typeface="Calibri"/>
                <a:cs typeface="Arial"/>
              </a:rPr>
              <a:t> </a:t>
            </a:r>
            <a:endParaRPr lang="ru-RU" sz="1500">
              <a:latin typeface="Calibri"/>
              <a:cs typeface="Arial" pitchFamily="34" charset="0"/>
            </a:endParaRPr>
          </a:p>
        </p:txBody>
      </p:sp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DCD0EEBE-FF52-4DCA-A46F-1D3B6EE2B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60" y="2089544"/>
          <a:ext cx="321471" cy="36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03112" imgH="228501" progId="Equation.3">
                  <p:embed/>
                </p:oleObj>
              </mc:Choice>
              <mc:Fallback>
                <p:oleObj name="Формула" r:id="rId5" imgW="203112" imgH="228501" progId="Equation.3">
                  <p:embed/>
                  <p:pic>
                    <p:nvPicPr>
                      <p:cNvPr id="25" name="Object 8">
                        <a:extLst>
                          <a:ext uri="{FF2B5EF4-FFF2-40B4-BE49-F238E27FC236}">
                            <a16:creationId xmlns:a16="http://schemas.microsoft.com/office/drawing/2014/main" id="{DCD0EEBE-FF52-4DCA-A46F-1D3B6EE2BD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089544"/>
                        <a:ext cx="321471" cy="36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183EB581-1834-471E-A4F4-B8ED9B2FC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7319" y="2191941"/>
          <a:ext cx="151210" cy="19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7" imgW="114120" imgH="139680" progId="Equation.3">
                  <p:embed/>
                </p:oleObj>
              </mc:Choice>
              <mc:Fallback>
                <p:oleObj name="Уравнение" r:id="rId7" imgW="114120" imgH="139680" progId="Equation.3">
                  <p:embed/>
                  <p:pic>
                    <p:nvPicPr>
                      <p:cNvPr id="26" name="Object 9">
                        <a:extLst>
                          <a:ext uri="{FF2B5EF4-FFF2-40B4-BE49-F238E27FC236}">
                            <a16:creationId xmlns:a16="http://schemas.microsoft.com/office/drawing/2014/main" id="{183EB581-1834-471E-A4F4-B8ED9B2FC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319" y="2191941"/>
                        <a:ext cx="151210" cy="19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92D41980-238F-4B1D-A520-8A64D65053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60" y="2451199"/>
          <a:ext cx="321470" cy="36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203112" imgH="228501" progId="Equation.3">
                  <p:embed/>
                </p:oleObj>
              </mc:Choice>
              <mc:Fallback>
                <p:oleObj name="Формула" r:id="rId9" imgW="203112" imgH="228501" progId="Equation.3">
                  <p:embed/>
                  <p:pic>
                    <p:nvPicPr>
                      <p:cNvPr id="27" name="Object 11">
                        <a:extLst>
                          <a:ext uri="{FF2B5EF4-FFF2-40B4-BE49-F238E27FC236}">
                            <a16:creationId xmlns:a16="http://schemas.microsoft.com/office/drawing/2014/main" id="{92D41980-238F-4B1D-A520-8A64D65053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451199"/>
                        <a:ext cx="321470" cy="36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5B0AA1AD-36F5-4F1D-A345-BA18792B1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29" y="3697318"/>
          <a:ext cx="2357454" cy="60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1485900" imgH="381000" progId="Equation.3">
                  <p:embed/>
                </p:oleObj>
              </mc:Choice>
              <mc:Fallback>
                <p:oleObj name="Формула" r:id="rId11" imgW="1485900" imgH="381000" progId="Equation.3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5B0AA1AD-36F5-4F1D-A345-BA18792B1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29" y="3697318"/>
                        <a:ext cx="2357454" cy="601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BF5ECDC-9525-4E94-803E-44A56AEC53D1}"/>
              </a:ext>
            </a:extLst>
          </p:cNvPr>
          <p:cNvSpPr/>
          <p:nvPr/>
        </p:nvSpPr>
        <p:spPr>
          <a:xfrm>
            <a:off x="303550" y="2957373"/>
            <a:ext cx="377015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First raw moment –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mathematical expectation</a:t>
            </a:r>
            <a:endParaRPr lang="ru-RU" sz="2000" b="1" i="1">
              <a:solidFill>
                <a:schemeClr val="accent1"/>
              </a:solidFill>
              <a:latin typeface="Calibri"/>
              <a:cs typeface="Arial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DD4189C-4CD6-436A-A520-4BD622F16929}"/>
              </a:ext>
            </a:extLst>
          </p:cNvPr>
          <p:cNvSpPr/>
          <p:nvPr/>
        </p:nvSpPr>
        <p:spPr>
          <a:xfrm>
            <a:off x="4732736" y="1017974"/>
            <a:ext cx="359790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High-order moments estimation</a:t>
            </a:r>
            <a:endParaRPr lang="ru-RU" sz="2000">
              <a:latin typeface="Calibri"/>
              <a:cs typeface="Arial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37771-0475-4C14-8302-0AD8F83B08C2}"/>
              </a:ext>
            </a:extLst>
          </p:cNvPr>
          <p:cNvSpPr/>
          <p:nvPr/>
        </p:nvSpPr>
        <p:spPr>
          <a:xfrm>
            <a:off x="4491078" y="1427485"/>
            <a:ext cx="3773021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First raw moment point unbiased </a:t>
            </a:r>
            <a:endParaRPr lang="en-US" sz="2000" b="1">
              <a:latin typeface="Calibri"/>
              <a:cs typeface="Arial" pitchFamily="34" charset="0"/>
            </a:endParaRPr>
          </a:p>
          <a:p>
            <a:r>
              <a:rPr lang="en-US" sz="2000" b="1">
                <a:latin typeface="Calibri"/>
                <a:cs typeface="Arial"/>
              </a:rPr>
              <a:t>estimation –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mean value</a:t>
            </a:r>
            <a:endParaRPr lang="ru-RU" sz="2000" i="1">
              <a:solidFill>
                <a:schemeClr val="accent1"/>
              </a:solidFill>
              <a:latin typeface="Calibri"/>
              <a:cs typeface="Arial"/>
            </a:endParaRPr>
          </a:p>
        </p:txBody>
      </p:sp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2BC03D48-3B6D-472D-A858-F4D7F9041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9809" y="2200942"/>
          <a:ext cx="907256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571252" imgH="520474" progId="Equation.3">
                  <p:embed/>
                </p:oleObj>
              </mc:Choice>
              <mc:Fallback>
                <p:oleObj name="Формула" r:id="rId13" imgW="571252" imgH="520474" progId="Equation.3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2BC03D48-3B6D-472D-A858-F4D7F9041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809" y="2200942"/>
                        <a:ext cx="907256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335936DB-FC8F-451C-ADE9-C462BDE39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646" y="2537316"/>
          <a:ext cx="151210" cy="19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Уравнение" r:id="rId15" imgW="114120" imgH="139680" progId="Equation.3">
                  <p:embed/>
                </p:oleObj>
              </mc:Choice>
              <mc:Fallback>
                <p:oleObj name="Уравнение" r:id="rId15" imgW="114120" imgH="139680" progId="Equation.3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335936DB-FC8F-451C-ADE9-C462BDE39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646" y="2537316"/>
                        <a:ext cx="151210" cy="196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2" descr="Изображение выглядит как человек, мужчина, внутренний, держи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B8CAF50-A304-4CF4-9199-8AD882DBEDE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15773" y="2850989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8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Дата 3">
            <a:extLst>
              <a:ext uri="{FF2B5EF4-FFF2-40B4-BE49-F238E27FC236}">
                <a16:creationId xmlns:a16="http://schemas.microsoft.com/office/drawing/2014/main" id="{9D7A33B8-3D8D-4F83-9058-2C734B101047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29-Mar-21</a:t>
            </a:fld>
            <a:endParaRPr lang="en-US"/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432B51DD-7E44-4C80-A82D-DAF8C68070F7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2A167-F822-499F-B4BE-7A7E3E201966}"/>
              </a:ext>
            </a:extLst>
          </p:cNvPr>
          <p:cNvSpPr txBox="1"/>
          <p:nvPr/>
        </p:nvSpPr>
        <p:spPr>
          <a:xfrm>
            <a:off x="0" y="138614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Estimation of probability model</a:t>
            </a:r>
            <a:endParaRPr lang="ru-RU" sz="2700" b="1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B2F4F384-65CA-46B1-A8E6-888FA7C42085}"/>
              </a:ext>
            </a:extLst>
          </p:cNvPr>
          <p:cNvCxnSpPr/>
          <p:nvPr/>
        </p:nvCxnSpPr>
        <p:spPr>
          <a:xfrm rot="5400000">
            <a:off x="2509228" y="2491382"/>
            <a:ext cx="3804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59124E-E914-4296-9861-012AF4A3E0D0}"/>
              </a:ext>
            </a:extLst>
          </p:cNvPr>
          <p:cNvSpPr txBox="1"/>
          <p:nvPr/>
        </p:nvSpPr>
        <p:spPr>
          <a:xfrm>
            <a:off x="60257" y="585286"/>
            <a:ext cx="39089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Calibri"/>
              </a:rPr>
              <a:t>Probabilistic definition</a:t>
            </a:r>
            <a:endParaRPr lang="ru-RU" sz="24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8BCFA0-A4A6-48FD-A57C-6DE10776B404}"/>
              </a:ext>
            </a:extLst>
          </p:cNvPr>
          <p:cNvSpPr txBox="1"/>
          <p:nvPr/>
        </p:nvSpPr>
        <p:spPr>
          <a:xfrm>
            <a:off x="4466427" y="582112"/>
            <a:ext cx="310596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latin typeface="Calibri"/>
                <a:cs typeface="Calibri"/>
              </a:rPr>
              <a:t>Statistical definition</a:t>
            </a:r>
            <a:endParaRPr lang="ru-RU" sz="24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78BCA96-9876-454B-B087-BA7BB23B080F}"/>
              </a:ext>
            </a:extLst>
          </p:cNvPr>
          <p:cNvSpPr/>
          <p:nvPr/>
        </p:nvSpPr>
        <p:spPr>
          <a:xfrm>
            <a:off x="766495" y="1062480"/>
            <a:ext cx="330400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High-order moments of probability distribution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49200C2F-F9A3-42E7-A651-3E5A74F65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996" y="2582670"/>
          <a:ext cx="2842022" cy="74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790700" imgH="469900" progId="Equation.3">
                  <p:embed/>
                </p:oleObj>
              </mc:Choice>
              <mc:Fallback>
                <p:oleObj name="Формула" r:id="rId2" imgW="1790700" imgH="469900" progId="Equation.3">
                  <p:embed/>
                  <p:pic>
                    <p:nvPicPr>
                      <p:cNvPr id="44" name="Object 8">
                        <a:extLst>
                          <a:ext uri="{FF2B5EF4-FFF2-40B4-BE49-F238E27FC236}">
                            <a16:creationId xmlns:a16="http://schemas.microsoft.com/office/drawing/2014/main" id="{49200C2F-F9A3-42E7-A651-3E5A74F65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96" y="2582670"/>
                        <a:ext cx="2842022" cy="740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DBE4F553-57C3-425D-BE0C-53AAB2E34885}"/>
              </a:ext>
            </a:extLst>
          </p:cNvPr>
          <p:cNvSpPr/>
          <p:nvPr/>
        </p:nvSpPr>
        <p:spPr>
          <a:xfrm>
            <a:off x="504234" y="1982387"/>
            <a:ext cx="340121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–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variance</a:t>
            </a:r>
            <a:endParaRPr lang="ru-RU" sz="2000" b="1" i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B47C659-9D1C-4D4A-884A-75DAFDED1D4D}"/>
              </a:ext>
            </a:extLst>
          </p:cNvPr>
          <p:cNvSpPr/>
          <p:nvPr/>
        </p:nvSpPr>
        <p:spPr>
          <a:xfrm>
            <a:off x="4826274" y="1055246"/>
            <a:ext cx="359790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High-order moments estimation</a:t>
            </a:r>
            <a:endParaRPr lang="ru-RU" sz="2000">
              <a:latin typeface="Calibri"/>
              <a:cs typeface="Calibri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2CEE87A-707C-4B03-9E8E-2602DA1B9D7C}"/>
              </a:ext>
            </a:extLst>
          </p:cNvPr>
          <p:cNvSpPr/>
          <p:nvPr/>
        </p:nvSpPr>
        <p:spPr>
          <a:xfrm>
            <a:off x="4551653" y="1492946"/>
            <a:ext cx="45690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point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biased</a:t>
            </a:r>
            <a:r>
              <a:rPr lang="en-US" sz="2000" b="1">
                <a:latin typeface="Calibri"/>
                <a:cs typeface="Calibri"/>
              </a:rPr>
              <a:t> estimation</a:t>
            </a:r>
            <a:endParaRPr lang="ru-RU" sz="2000" i="1">
              <a:latin typeface="Calibri"/>
              <a:cs typeface="Calibri"/>
            </a:endParaRPr>
          </a:p>
        </p:txBody>
      </p:sp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5EC1A1D5-2011-4675-89E0-07D21B1D6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6526" y="1953450"/>
          <a:ext cx="1651397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40948" imgH="520474" progId="Equation.3">
                  <p:embed/>
                </p:oleObj>
              </mc:Choice>
              <mc:Fallback>
                <p:oleObj name="Формула" r:id="rId4" imgW="1040948" imgH="520474" progId="Equation.3">
                  <p:embed/>
                  <p:pic>
                    <p:nvPicPr>
                      <p:cNvPr id="48" name="Object 8">
                        <a:extLst>
                          <a:ext uri="{FF2B5EF4-FFF2-40B4-BE49-F238E27FC236}">
                            <a16:creationId xmlns:a16="http://schemas.microsoft.com/office/drawing/2014/main" id="{5EC1A1D5-2011-4675-89E0-07D21B1D6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526" y="1953450"/>
                        <a:ext cx="1651397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>
            <a:extLst>
              <a:ext uri="{FF2B5EF4-FFF2-40B4-BE49-F238E27FC236}">
                <a16:creationId xmlns:a16="http://schemas.microsoft.com/office/drawing/2014/main" id="{5E643873-8256-4E6D-88BD-A02E9F832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911" y="3408660"/>
          <a:ext cx="1812131" cy="82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3000" imgH="520700" progId="Equation.3">
                  <p:embed/>
                </p:oleObj>
              </mc:Choice>
              <mc:Fallback>
                <p:oleObj name="Формула" r:id="rId6" imgW="1143000" imgH="520700" progId="Equation.3">
                  <p:embed/>
                  <p:pic>
                    <p:nvPicPr>
                      <p:cNvPr id="49" name="Object 9">
                        <a:extLst>
                          <a:ext uri="{FF2B5EF4-FFF2-40B4-BE49-F238E27FC236}">
                            <a16:creationId xmlns:a16="http://schemas.microsoft.com/office/drawing/2014/main" id="{5E643873-8256-4E6D-88BD-A02E9F832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911" y="3408660"/>
                        <a:ext cx="1812131" cy="821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C0AE12D-87C9-4B26-976D-A33C66BA62B9}"/>
              </a:ext>
            </a:extLst>
          </p:cNvPr>
          <p:cNvSpPr/>
          <p:nvPr/>
        </p:nvSpPr>
        <p:spPr>
          <a:xfrm>
            <a:off x="4464843" y="2737356"/>
            <a:ext cx="4142268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Second central moment point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unbiased</a:t>
            </a:r>
            <a:r>
              <a:rPr lang="en-US" sz="2000" b="1">
                <a:latin typeface="Calibri"/>
                <a:cs typeface="Calibri"/>
              </a:rPr>
              <a:t> estimation</a:t>
            </a:r>
            <a:endParaRPr lang="ru-RU" sz="2000" i="1">
              <a:latin typeface="Calibri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868E9E-98D2-43A2-BB44-F2AE0CD464A2}"/>
              </a:ext>
            </a:extLst>
          </p:cNvPr>
          <p:cNvSpPr txBox="1"/>
          <p:nvPr/>
        </p:nvSpPr>
        <p:spPr>
          <a:xfrm>
            <a:off x="4572000" y="4232684"/>
            <a:ext cx="3214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latin typeface="Calibri"/>
                <a:cs typeface="Calibri"/>
              </a:rPr>
              <a:t>For big samples </a:t>
            </a:r>
            <a:r>
              <a:rPr lang="en-US" sz="1500" b="1" i="1">
                <a:latin typeface="Calibri"/>
                <a:cs typeface="Calibri"/>
              </a:rPr>
              <a:t>V*=V**</a:t>
            </a:r>
            <a:endParaRPr lang="ru-RU" sz="1500" b="1" i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7B516AF-E952-47D8-9B91-46010564F95A}"/>
              </a:ext>
            </a:extLst>
          </p:cNvPr>
          <p:cNvSpPr/>
          <p:nvPr/>
        </p:nvSpPr>
        <p:spPr>
          <a:xfrm>
            <a:off x="94779" y="430846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54">
            <a:extLst>
              <a:ext uri="{FF2B5EF4-FFF2-40B4-BE49-F238E27FC236}">
                <a16:creationId xmlns:a16="http://schemas.microsoft.com/office/drawing/2014/main" id="{8FE1BF4E-F6DF-4619-A233-DC52188BC557}"/>
              </a:ext>
            </a:extLst>
          </p:cNvPr>
          <p:cNvSpPr txBox="1"/>
          <p:nvPr/>
        </p:nvSpPr>
        <p:spPr>
          <a:xfrm>
            <a:off x="-35879" y="1067847"/>
            <a:ext cx="488949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solidFill>
                  <a:srgbClr val="0230AC"/>
                </a:solidFill>
              </a:rPr>
              <a:t>   </a:t>
            </a:r>
            <a:r>
              <a:rPr lang="ru-RU" b="1" i="1" err="1">
                <a:solidFill>
                  <a:srgbClr val="0230AC"/>
                </a:solidFill>
              </a:rPr>
              <a:t>Trimmed</a:t>
            </a:r>
            <a:r>
              <a:rPr lang="ru-RU" b="1" i="1">
                <a:solidFill>
                  <a:srgbClr val="0230AC"/>
                </a:solidFill>
              </a:rPr>
              <a:t> </a:t>
            </a:r>
            <a:r>
              <a:rPr lang="ru-RU" b="1" i="1" err="1">
                <a:solidFill>
                  <a:srgbClr val="0230AC"/>
                </a:solidFill>
              </a:rPr>
              <a:t>mean</a:t>
            </a:r>
            <a:r>
              <a:rPr lang="ru-RU" b="1" i="1">
                <a:solidFill>
                  <a:srgbClr val="0230AC"/>
                </a:solidFill>
              </a:rPr>
              <a:t> </a:t>
            </a:r>
            <a:r>
              <a:rPr lang="ru-RU" b="1" i="1" err="1">
                <a:solidFill>
                  <a:srgbClr val="0230AC"/>
                </a:solidFill>
              </a:rPr>
              <a:t>value</a:t>
            </a:r>
            <a:r>
              <a:rPr lang="ru-RU">
                <a:solidFill>
                  <a:srgbClr val="0230AC"/>
                </a:solidFill>
              </a:rPr>
              <a:t> ( </a:t>
            </a:r>
            <a:r>
              <a:rPr lang="el-GR">
                <a:solidFill>
                  <a:srgbClr val="0230AC"/>
                </a:solidFill>
              </a:rPr>
              <a:t>α</a:t>
            </a:r>
            <a:r>
              <a:rPr lang="ru-RU">
                <a:solidFill>
                  <a:srgbClr val="0230AC"/>
                </a:solidFill>
              </a:rPr>
              <a:t>   - </a:t>
            </a:r>
            <a:r>
              <a:rPr lang="ru-RU" err="1">
                <a:ea typeface="+mn-lt"/>
                <a:cs typeface="+mn-lt"/>
              </a:rPr>
              <a:t>percentage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sample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members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cut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off</a:t>
            </a:r>
            <a:r>
              <a:rPr lang="ru-RU">
                <a:solidFill>
                  <a:srgbClr val="0230AC"/>
                </a:solidFill>
              </a:rPr>
              <a:t>)</a:t>
            </a:r>
            <a:endParaRPr lang="ru-RU" sz="1400">
              <a:solidFill>
                <a:srgbClr val="0230AC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B4047A-D1ED-4D95-A086-9DA52733B96C}"/>
              </a:ext>
            </a:extLst>
          </p:cNvPr>
          <p:cNvSpPr txBox="1">
            <a:spLocks/>
          </p:cNvSpPr>
          <p:nvPr/>
        </p:nvSpPr>
        <p:spPr>
          <a:xfrm>
            <a:off x="177424" y="-117731"/>
            <a:ext cx="9740472" cy="635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2"/>
                </a:solidFill>
              </a:rPr>
              <a:t>Robust estimation</a:t>
            </a:r>
            <a:endParaRPr lang="en-US" sz="2400" b="1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0FBDC8-9CCE-4C97-B1A4-F74D5BBB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522" y="1677154"/>
            <a:ext cx="4566698" cy="71749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3AB10-5B9B-483B-855A-ED1209EC3447}"/>
              </a:ext>
            </a:extLst>
          </p:cNvPr>
          <p:cNvSpPr txBox="1"/>
          <p:nvPr/>
        </p:nvSpPr>
        <p:spPr>
          <a:xfrm>
            <a:off x="56720" y="692709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Robust Central Trend Assessment: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2D3CA-AC65-4001-86A9-F188FD89DDC1}"/>
              </a:ext>
            </a:extLst>
          </p:cNvPr>
          <p:cNvSpPr txBox="1"/>
          <p:nvPr/>
        </p:nvSpPr>
        <p:spPr>
          <a:xfrm>
            <a:off x="0" y="2944404"/>
            <a:ext cx="55513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 </a:t>
            </a:r>
            <a:r>
              <a:rPr lang="en-US" b="1">
                <a:ea typeface="+mn-lt"/>
                <a:cs typeface="+mn-lt"/>
              </a:rPr>
              <a:t>Mean Absolute Deviation</a:t>
            </a:r>
            <a:r>
              <a:rPr lang="ru-RU"/>
              <a:t> (</a:t>
            </a:r>
            <a:r>
              <a:rPr lang="en-US" b="1" i="1"/>
              <a:t>MAD</a:t>
            </a:r>
            <a:r>
              <a:rPr lang="ru-RU" b="1" i="1"/>
              <a:t>-</a:t>
            </a:r>
            <a:r>
              <a:rPr lang="ru-RU" b="1" i="1" err="1"/>
              <a:t>estimation</a:t>
            </a:r>
            <a:r>
              <a:rPr lang="ru-RU"/>
              <a:t>)</a:t>
            </a:r>
            <a:endParaRPr lang="ru-RU" b="1" i="1"/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C7E38F2D-0817-4F2F-8845-041BA467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522" y="3409015"/>
            <a:ext cx="4473575" cy="465138"/>
          </a:xfrm>
          <a:prstGeom prst="rect">
            <a:avLst/>
          </a:prstGeom>
          <a:noFill/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5F1EAF9B-EDAC-4594-AEB6-2BD25B6F4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300" y="3827662"/>
            <a:ext cx="1203325" cy="41910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B134A7-F0C8-4D17-89B7-E79665A8FA09}"/>
              </a:ext>
            </a:extLst>
          </p:cNvPr>
          <p:cNvSpPr txBox="1"/>
          <p:nvPr/>
        </p:nvSpPr>
        <p:spPr>
          <a:xfrm>
            <a:off x="1793327" y="3827662"/>
            <a:ext cx="19468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AU"/>
              <a:t> For symmetrical distributions</a:t>
            </a:r>
            <a:endParaRPr lang="en-AU">
              <a:cs typeface="Calibri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9DA59F-25DE-42DF-9418-698C5CD9E5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910"/>
          <a:stretch/>
        </p:blipFill>
        <p:spPr>
          <a:xfrm>
            <a:off x="5480052" y="954708"/>
            <a:ext cx="3070156" cy="1707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1D8090-5EDF-4F25-8BC7-9F755EAAFE24}"/>
                  </a:ext>
                </a:extLst>
              </p:cNvPr>
              <p:cNvSpPr/>
              <p:nvPr/>
            </p:nvSpPr>
            <p:spPr>
              <a:xfrm>
                <a:off x="8103311" y="1615873"/>
                <a:ext cx="5539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̅"/>
                              <m:ctrlPr>
                                <a:rPr lang="ru-RU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321D8090-5EDF-4F25-8BC7-9F755EAAF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11" y="1615873"/>
                <a:ext cx="553919" cy="369332"/>
              </a:xfrm>
              <a:prstGeom prst="rect">
                <a:avLst/>
              </a:prstGeom>
              <a:blipFill>
                <a:blip r:embed="rId6"/>
                <a:stretch>
                  <a:fillRect r="-285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816A6FB-F2BC-4401-9EC7-3E1FC1C8BCE0}"/>
                  </a:ext>
                </a:extLst>
              </p:cNvPr>
              <p:cNvSpPr/>
              <p:nvPr/>
            </p:nvSpPr>
            <p:spPr>
              <a:xfrm>
                <a:off x="8103311" y="1308590"/>
                <a:ext cx="4255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816A6FB-F2BC-4401-9EC7-3E1FC1C8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311" y="1308590"/>
                <a:ext cx="425516" cy="369332"/>
              </a:xfrm>
              <a:prstGeom prst="rect">
                <a:avLst/>
              </a:prstGeom>
              <a:blipFill>
                <a:blip r:embed="rId7"/>
                <a:stretch>
                  <a:fillRect r="-3714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C3AADC4-1D98-45F5-BF40-341D15035EED}"/>
                  </a:ext>
                </a:extLst>
              </p:cNvPr>
              <p:cNvSpPr/>
              <p:nvPr/>
            </p:nvSpPr>
            <p:spPr>
              <a:xfrm>
                <a:off x="8011768" y="1017885"/>
                <a:ext cx="8116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RV</m:t>
                      </m:r>
                      <m:r>
                        <a:rPr lang="ru-RU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ru-RU" b="1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0C3AADC4-1D98-45F5-BF40-341D15035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768" y="1017885"/>
                <a:ext cx="811634" cy="369332"/>
              </a:xfrm>
              <a:prstGeom prst="rect">
                <a:avLst/>
              </a:prstGeom>
              <a:blipFill>
                <a:blip r:embed="rId8"/>
                <a:stretch>
                  <a:fillRect r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C35806E-9DB1-4111-B230-0F106A0F6C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0052" y="3073844"/>
            <a:ext cx="3333248" cy="1798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F2801F9-D677-46E0-95D5-AE848776B0A7}"/>
                  </a:ext>
                </a:extLst>
              </p:cNvPr>
              <p:cNvSpPr/>
              <p:nvPr/>
            </p:nvSpPr>
            <p:spPr>
              <a:xfrm>
                <a:off x="8096964" y="3481676"/>
                <a:ext cx="110433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ru-R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F2801F9-D677-46E0-95D5-AE848776B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64" y="3481676"/>
                <a:ext cx="1104330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D9A736D-B9D4-40A7-99E8-419C4CC7277A}"/>
                  </a:ext>
                </a:extLst>
              </p:cNvPr>
              <p:cNvSpPr/>
              <p:nvPr/>
            </p:nvSpPr>
            <p:spPr>
              <a:xfrm>
                <a:off x="8191716" y="3190504"/>
                <a:ext cx="7169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RV</m:t>
                      </m:r>
                      <m:r>
                        <a:rPr lang="ru-RU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AD9A736D-B9D4-40A7-99E8-419C4CC72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16" y="3190504"/>
                <a:ext cx="716983" cy="338554"/>
              </a:xfrm>
              <a:prstGeom prst="rect">
                <a:avLst/>
              </a:prstGeom>
              <a:blipFill>
                <a:blip r:embed="rId11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AC9BC5E-31E4-4791-8DBE-B884F903AB6A}"/>
                  </a:ext>
                </a:extLst>
              </p:cNvPr>
              <p:cNvSpPr/>
              <p:nvPr/>
            </p:nvSpPr>
            <p:spPr>
              <a:xfrm>
                <a:off x="8191716" y="3814617"/>
                <a:ext cx="888003" cy="5791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ru-RU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ru-RU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𝑴𝑨𝑫</m:t>
                      </m:r>
                    </m:oMath>
                  </m:oMathPara>
                </a14:m>
                <a:endParaRPr lang="ru-RU" sz="1600" b="1"/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EAC9BC5E-31E4-4791-8DBE-B884F903A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716" y="3814617"/>
                <a:ext cx="888003" cy="5791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7522248-C632-4F8C-829D-1AC145CAA1FE}"/>
              </a:ext>
            </a:extLst>
          </p:cNvPr>
          <p:cNvSpPr txBox="1"/>
          <p:nvPr/>
        </p:nvSpPr>
        <p:spPr>
          <a:xfrm>
            <a:off x="56719" y="2626740"/>
            <a:ext cx="51569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Robust estimation of the deviation measure: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4AA38-78ED-4F61-9AF4-459C1337EE97}"/>
              </a:ext>
            </a:extLst>
          </p:cNvPr>
          <p:cNvSpPr txBox="1"/>
          <p:nvPr/>
        </p:nvSpPr>
        <p:spPr>
          <a:xfrm rot="-5400000">
            <a:off x="4793876" y="1610285"/>
            <a:ext cx="1371600" cy="3145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err="1">
                <a:solidFill>
                  <a:srgbClr val="000000"/>
                </a:solidFill>
              </a:rPr>
              <a:t>Random</a:t>
            </a:r>
            <a:r>
              <a:rPr lang="ru-RU" sz="1400">
                <a:solidFill>
                  <a:srgbClr val="000000"/>
                </a:solidFill>
              </a:rPr>
              <a:t> </a:t>
            </a:r>
            <a:r>
              <a:rPr lang="ru-RU" sz="1400" err="1">
                <a:solidFill>
                  <a:srgbClr val="000000"/>
                </a:solidFill>
              </a:rPr>
              <a:t>Value</a:t>
            </a:r>
            <a:r>
              <a:rPr lang="ru-RU" sz="1400">
                <a:solidFill>
                  <a:srgbClr val="000000"/>
                </a:solidFill>
              </a:rPr>
              <a:t> Y</a:t>
            </a:r>
            <a:endParaRPr lang="ru-RU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DA444-8F91-4365-87BE-3C02E9CCA50F}"/>
              </a:ext>
            </a:extLst>
          </p:cNvPr>
          <p:cNvSpPr txBox="1"/>
          <p:nvPr/>
        </p:nvSpPr>
        <p:spPr>
          <a:xfrm rot="-5400000">
            <a:off x="4901452" y="3815603"/>
            <a:ext cx="1371600" cy="3145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err="1">
                <a:solidFill>
                  <a:srgbClr val="000000"/>
                </a:solidFill>
              </a:rPr>
              <a:t>Random</a:t>
            </a:r>
            <a:r>
              <a:rPr lang="ru-RU" sz="1400">
                <a:solidFill>
                  <a:srgbClr val="000000"/>
                </a:solidFill>
              </a:rPr>
              <a:t> </a:t>
            </a:r>
            <a:r>
              <a:rPr lang="ru-RU" sz="1400" err="1">
                <a:solidFill>
                  <a:srgbClr val="000000"/>
                </a:solidFill>
              </a:rPr>
              <a:t>Value</a:t>
            </a:r>
            <a:r>
              <a:rPr lang="ru-RU" sz="1400">
                <a:solidFill>
                  <a:srgbClr val="000000"/>
                </a:solidFill>
              </a:rPr>
              <a:t> Y</a:t>
            </a:r>
            <a:endParaRPr lang="ru-RU" sz="1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51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28BE7F5A-8C57-42EF-9250-999D78896610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7C564-4566-4D3C-8FD1-A6C0E146B0AB}"/>
              </a:ext>
            </a:extLst>
          </p:cNvPr>
          <p:cNvSpPr txBox="1"/>
          <p:nvPr/>
        </p:nvSpPr>
        <p:spPr>
          <a:xfrm>
            <a:off x="0" y="83399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Interval estimates</a:t>
            </a:r>
            <a:endParaRPr lang="ru-RU" sz="2700" b="1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75A8990-A24C-45D8-9D93-35246B81DA4E}"/>
              </a:ext>
            </a:extLst>
          </p:cNvPr>
          <p:cNvSpPr/>
          <p:nvPr/>
        </p:nvSpPr>
        <p:spPr>
          <a:xfrm>
            <a:off x="-365722" y="681416"/>
            <a:ext cx="9381169" cy="22467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/>
            <a:r>
              <a:rPr lang="en-US" sz="2000" b="1" i="1">
                <a:solidFill>
                  <a:srgbClr val="FF0000"/>
                </a:solidFill>
                <a:latin typeface="Calibri"/>
                <a:cs typeface="Arial"/>
              </a:rPr>
              <a:t>     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Confidence interval </a:t>
            </a:r>
            <a:r>
              <a:rPr lang="en-US" sz="2000" b="1">
                <a:latin typeface="Calibri"/>
                <a:cs typeface="Arial"/>
              </a:rPr>
              <a:t>is a particular case for probability interval for distribution function parameter 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estimates</a:t>
            </a:r>
            <a:r>
              <a:rPr lang="en-US" sz="2000" b="1">
                <a:latin typeface="Calibri"/>
                <a:cs typeface="Arial"/>
              </a:rPr>
              <a:t>: </a:t>
            </a:r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is based on known distribution function for estimate of parameter. </a:t>
            </a:r>
            <a:endParaRPr lang="en-US" sz="2000" b="1">
              <a:latin typeface="Calibri"/>
              <a:cs typeface="Arial" pitchFamily="34" charset="0"/>
            </a:endParaRP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range  can vary from sample to sample due to its size.</a:t>
            </a:r>
          </a:p>
          <a:p>
            <a:pPr marL="342900" indent="-342900"/>
            <a:r>
              <a:rPr lang="en-US" sz="2000" b="1">
                <a:latin typeface="Calibri"/>
                <a:cs typeface="Arial"/>
              </a:rPr>
              <a:t>      - Confidence interval can be built using known and unknown parameters</a:t>
            </a:r>
            <a:endParaRPr lang="ru-RU" sz="2000" b="1">
              <a:latin typeface="Calibri"/>
              <a:cs typeface="Arial"/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1BB6BB6A-223E-4A34-B2EC-A8825E04E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87" y="3266075"/>
          <a:ext cx="453628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590800" imgH="228600" progId="Equation.3">
                  <p:embed/>
                </p:oleObj>
              </mc:Choice>
              <mc:Fallback>
                <p:oleObj name="Формула" r:id="rId3" imgW="2590800" imgH="228600" progId="Equation.3">
                  <p:embed/>
                  <p:pic>
                    <p:nvPicPr>
                      <p:cNvPr id="13" name="Object 1">
                        <a:extLst>
                          <a:ext uri="{FF2B5EF4-FFF2-40B4-BE49-F238E27FC236}">
                            <a16:creationId xmlns:a16="http://schemas.microsoft.com/office/drawing/2014/main" id="{1BB6BB6A-223E-4A34-B2EC-A8825E04E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87" y="3266075"/>
                        <a:ext cx="4536281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8">
            <a:extLst>
              <a:ext uri="{FF2B5EF4-FFF2-40B4-BE49-F238E27FC236}">
                <a16:creationId xmlns:a16="http://schemas.microsoft.com/office/drawing/2014/main" id="{5D94107C-54C5-4B99-BBF4-46D7668F9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48" y="3842841"/>
            <a:ext cx="60549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where </a:t>
            </a:r>
            <a:r>
              <a:rPr lang="el-GR" sz="2000" b="1" i="1">
                <a:solidFill>
                  <a:schemeClr val="accent1"/>
                </a:solidFill>
                <a:latin typeface="Calibri"/>
                <a:cs typeface="Arial"/>
              </a:rPr>
              <a:t>α</a:t>
            </a:r>
            <a:r>
              <a:rPr lang="en-US" sz="2000" b="1">
                <a:latin typeface="Calibri"/>
                <a:cs typeface="Arial"/>
              </a:rPr>
              <a:t> is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significance level</a:t>
            </a:r>
            <a:r>
              <a:rPr lang="en-US" sz="2000" b="1">
                <a:latin typeface="Calibri"/>
                <a:cs typeface="Arial"/>
              </a:rPr>
              <a:t>,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(1-</a:t>
            </a:r>
            <a:r>
              <a:rPr lang="el-GR" sz="2000" b="1" i="1">
                <a:solidFill>
                  <a:schemeClr val="accent1"/>
                </a:solidFill>
                <a:latin typeface="Calibri"/>
                <a:cs typeface="Arial"/>
              </a:rPr>
              <a:t>α</a:t>
            </a:r>
            <a:r>
              <a:rPr lang="en-US" sz="2000" b="1" i="1">
                <a:solidFill>
                  <a:schemeClr val="accent1"/>
                </a:solidFill>
                <a:latin typeface="Calibri"/>
                <a:cs typeface="Arial"/>
              </a:rPr>
              <a:t>) </a:t>
            </a:r>
            <a:r>
              <a:rPr lang="en-US" sz="2000" b="1">
                <a:latin typeface="Calibri"/>
                <a:cs typeface="Arial"/>
              </a:rPr>
              <a:t>is a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Arial"/>
              </a:rPr>
              <a:t>confidence level.</a:t>
            </a:r>
          </a:p>
          <a:p>
            <a:endParaRPr lang="ru-RU" sz="2000" b="1">
              <a:solidFill>
                <a:srgbClr val="C00000"/>
              </a:solidFill>
              <a:latin typeface="Calibri"/>
              <a:cs typeface="Arial" pitchFamily="34" charset="0"/>
            </a:endParaRP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1555A045-9D76-4461-856A-2BB7B3B1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925" y="4330846"/>
            <a:ext cx="63222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Arial"/>
              </a:rPr>
              <a:t>The higher the confidence level, the wider bounds of confidence interval.</a:t>
            </a:r>
          </a:p>
          <a:p>
            <a:endParaRPr lang="ru-RU" sz="2000" b="1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Key points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817424"/>
            <a:ext cx="8907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Univariate random variable</a:t>
            </a:r>
          </a:p>
          <a:p>
            <a:pPr algn="just"/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Discrete and continuous random variable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Distribution of random variable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Distribution parameters estimation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Sample mean and variance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Kernel density estimation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22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17B12F93-1C39-49C8-938E-64FBAF357D4B}"/>
              </a:ext>
            </a:extLst>
          </p:cNvPr>
          <p:cNvSpPr txBox="1">
            <a:spLocks/>
          </p:cNvSpPr>
          <p:nvPr/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9BB2B5-DDBB-4ECA-A9B9-D51CBEE8C899}" type="datetime1">
              <a:rPr lang="en-US" smtClean="0"/>
              <a:pPr/>
              <a:t>29-Mar-21</a:t>
            </a:fld>
            <a:endParaRPr lang="en-US"/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1AFAA778-2CF3-4D5B-B2B8-16D9FFF0958D}"/>
              </a:ext>
            </a:extLst>
          </p:cNvPr>
          <p:cNvSpPr txBox="1">
            <a:spLocks/>
          </p:cNvSpPr>
          <p:nvPr/>
        </p:nvSpPr>
        <p:spPr>
          <a:xfrm>
            <a:off x="6553200" y="4683919"/>
            <a:ext cx="755104" cy="357188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07063-51C6-4191-A997-7D6C2B2EAE08}"/>
              </a:ext>
            </a:extLst>
          </p:cNvPr>
          <p:cNvSpPr txBox="1"/>
          <p:nvPr/>
        </p:nvSpPr>
        <p:spPr>
          <a:xfrm>
            <a:off x="0" y="104177"/>
            <a:ext cx="66972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chemeClr val="tx2"/>
                </a:solidFill>
              </a:rPr>
              <a:t>Interval estimates</a:t>
            </a:r>
            <a:endParaRPr lang="ru-RU" sz="2700" b="1">
              <a:solidFill>
                <a:schemeClr val="tx2"/>
              </a:solidFill>
            </a:endParaRP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ED9DB6EE-2C7F-42A4-8D8B-DE24465B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4950"/>
            <a:ext cx="5925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mean</a:t>
            </a:r>
            <a:r>
              <a:rPr lang="en-US" sz="200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(</a:t>
            </a:r>
            <a:r>
              <a:rPr lang="el-GR" sz="2000" b="1">
                <a:latin typeface="Calibri"/>
                <a:cs typeface="Calibri"/>
              </a:rPr>
              <a:t>σ</a:t>
            </a:r>
            <a:r>
              <a:rPr lang="en-US" sz="2000" b="1">
                <a:latin typeface="Calibri"/>
                <a:cs typeface="Calibri"/>
              </a:rPr>
              <a:t> is a sample estimate):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C411F1C2-9361-4658-A762-FAFF86115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89" y="965960"/>
          <a:ext cx="4632722" cy="756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743200" imgH="444500" progId="Equation.3">
                  <p:embed/>
                </p:oleObj>
              </mc:Choice>
              <mc:Fallback>
                <p:oleObj name="Формула" r:id="rId3" imgW="2743200" imgH="4445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C411F1C2-9361-4658-A762-FAFF86115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89" y="965960"/>
                        <a:ext cx="4632722" cy="7560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C280AD10-9CE4-4376-B06E-E44EE68F7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5289" y="1713809"/>
          <a:ext cx="111919" cy="27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88746" imgH="152136" progId="Equation.3">
                  <p:embed/>
                </p:oleObj>
              </mc:Choice>
              <mc:Fallback>
                <p:oleObj name="Формула" r:id="rId5" imgW="88746" imgH="152136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C280AD10-9CE4-4376-B06E-E44EE68F7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289" y="1713809"/>
                        <a:ext cx="111919" cy="27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8">
            <a:extLst>
              <a:ext uri="{FF2B5EF4-FFF2-40B4-BE49-F238E27FC236}">
                <a16:creationId xmlns:a16="http://schemas.microsoft.com/office/drawing/2014/main" id="{7053F359-18CA-4C29-9110-86C5443A2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25" y="1660916"/>
            <a:ext cx="286226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sz="1500" b="1">
                <a:latin typeface="Calibri"/>
                <a:cs typeface="Calibri"/>
              </a:rPr>
              <a:t>Student  distribution</a:t>
            </a:r>
            <a:endParaRPr lang="ru-RU" sz="1500" b="1">
              <a:latin typeface="Calibri"/>
              <a:cs typeface="Calibri"/>
            </a:endParaRPr>
          </a:p>
        </p:txBody>
      </p:sp>
      <p:pic>
        <p:nvPicPr>
          <p:cNvPr id="16" name="Picture 10" descr="http://www.nsu.ru/mmf/tvims/chernova/ms/lec/img782.gif">
            <a:extLst>
              <a:ext uri="{FF2B5EF4-FFF2-40B4-BE49-F238E27FC236}">
                <a16:creationId xmlns:a16="http://schemas.microsoft.com/office/drawing/2014/main" id="{F3A9CDE6-6668-4FF4-AC64-21767C80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00749" y="964395"/>
            <a:ext cx="2200275" cy="102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6">
            <a:extLst>
              <a:ext uri="{FF2B5EF4-FFF2-40B4-BE49-F238E27FC236}">
                <a16:creationId xmlns:a16="http://schemas.microsoft.com/office/drawing/2014/main" id="{C62793FD-9EDE-421B-A901-4B6DEF00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92" y="1994610"/>
            <a:ext cx="38279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variance</a:t>
            </a:r>
            <a:r>
              <a:rPr lang="en-US" sz="2000" b="1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F2FC2627-95D4-4DF8-9A48-2A73683E5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82" y="2385346"/>
          <a:ext cx="3364706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324100" imgH="431800" progId="Equation.3">
                  <p:embed/>
                </p:oleObj>
              </mc:Choice>
              <mc:Fallback>
                <p:oleObj name="Формула" r:id="rId8" imgW="2324100" imgH="431800" progId="Equation.3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F2FC2627-95D4-4DF8-9A48-2A73683E5B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2" y="2385346"/>
                        <a:ext cx="3364706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" descr="http://commons.bcit.ca/math/faculty/david_sabo/apples/math2441/section8/onevariance/onevar2.gif">
            <a:extLst>
              <a:ext uri="{FF2B5EF4-FFF2-40B4-BE49-F238E27FC236}">
                <a16:creationId xmlns:a16="http://schemas.microsoft.com/office/drawing/2014/main" id="{56D65FB6-DA19-4F7D-82CB-D1071289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9992" y="3053957"/>
            <a:ext cx="2695026" cy="182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4C6E9385-8266-4331-8013-7E671889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8" y="3127432"/>
            <a:ext cx="47463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Confidence interval for </a:t>
            </a:r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standard deviation:</a:t>
            </a:r>
            <a:endParaRPr lang="ru-RU" sz="2000" b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683C1A7C-4EA3-4F1E-838D-CAF2A07FB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682" y="3529158"/>
          <a:ext cx="3618310" cy="73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2298700" imgH="469900" progId="Equation.3">
                  <p:embed/>
                </p:oleObj>
              </mc:Choice>
              <mc:Fallback>
                <p:oleObj name="Формула" r:id="rId11" imgW="2298700" imgH="469900" progId="Equation.3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683C1A7C-4EA3-4F1E-838D-CAF2A07FB4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82" y="3529158"/>
                        <a:ext cx="3618310" cy="735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2">
            <a:extLst>
              <a:ext uri="{FF2B5EF4-FFF2-40B4-BE49-F238E27FC236}">
                <a16:creationId xmlns:a16="http://schemas.microsoft.com/office/drawing/2014/main" id="{495B2D5A-EC10-446D-81DA-5EA06B3A9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887" y="2521111"/>
            <a:ext cx="22574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probability density: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23" name="Object 7">
            <a:extLst>
              <a:ext uri="{FF2B5EF4-FFF2-40B4-BE49-F238E27FC236}">
                <a16:creationId xmlns:a16="http://schemas.microsoft.com/office/drawing/2014/main" id="{FFF0FE7F-904B-4D92-8B48-92620CAE8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7613" y="2518172"/>
          <a:ext cx="33456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203024" imgH="253780" progId="Equation.3">
                  <p:embed/>
                </p:oleObj>
              </mc:Choice>
              <mc:Fallback>
                <p:oleObj name="Формула" r:id="rId13" imgW="203024" imgH="253780" progId="Equation.3">
                  <p:embed/>
                  <p:pic>
                    <p:nvPicPr>
                      <p:cNvPr id="23" name="Object 7">
                        <a:extLst>
                          <a:ext uri="{FF2B5EF4-FFF2-40B4-BE49-F238E27FC236}">
                            <a16:creationId xmlns:a16="http://schemas.microsoft.com/office/drawing/2014/main" id="{FFF0FE7F-904B-4D92-8B48-92620CAE8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613" y="2518172"/>
                        <a:ext cx="33456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4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Task3-4.ipynb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6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47160F1-54D0-4249-994F-80F397C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06" y="1324106"/>
            <a:ext cx="3238030" cy="2265260"/>
          </a:xfrm>
          <a:prstGeom prst="rect">
            <a:avLst/>
          </a:prstGeom>
        </p:spPr>
      </p:pic>
      <p:sp>
        <p:nvSpPr>
          <p:cNvPr id="55" name="Правая фигурная скобка 54">
            <a:extLst>
              <a:ext uri="{FF2B5EF4-FFF2-40B4-BE49-F238E27FC236}">
                <a16:creationId xmlns:a16="http://schemas.microsoft.com/office/drawing/2014/main" id="{1B70E434-36EC-4128-B13D-12D5A4ACC9F8}"/>
              </a:ext>
            </a:extLst>
          </p:cNvPr>
          <p:cNvSpPr/>
          <p:nvPr/>
        </p:nvSpPr>
        <p:spPr>
          <a:xfrm>
            <a:off x="2991039" y="1637959"/>
            <a:ext cx="145933" cy="5044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72E87437-C647-4762-B4AD-A5E96549B7A4}"/>
              </a:ext>
            </a:extLst>
          </p:cNvPr>
          <p:cNvSpPr txBox="1">
            <a:spLocks/>
          </p:cNvSpPr>
          <p:nvPr/>
        </p:nvSpPr>
        <p:spPr>
          <a:xfrm>
            <a:off x="79648" y="109626"/>
            <a:ext cx="4981319" cy="4653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>
              <a:spcBef>
                <a:spcPct val="0"/>
              </a:spcBef>
              <a:defRPr/>
            </a:pPr>
            <a:r>
              <a:rPr lang="en-US" sz="2100" b="1">
                <a:solidFill>
                  <a:schemeClr val="tx2"/>
                </a:solidFill>
                <a:latin typeface="Calibri"/>
                <a:ea typeface="+mj-ea"/>
                <a:cs typeface="+mj-cs"/>
              </a:rPr>
              <a:t>Kolmogorov test</a:t>
            </a:r>
            <a:endParaRPr lang="en-US" sz="2100" b="1">
              <a:solidFill>
                <a:schemeClr val="tx2"/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7AA12A95-C1C4-4080-A40C-A35AD2F9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812C9C4C-35EB-4D99-82ED-FA0281A0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7A6CB0D2-69FA-46F9-B693-14BC0672C5D8}"/>
              </a:ext>
            </a:extLst>
          </p:cNvPr>
          <p:cNvSpPr/>
          <p:nvPr/>
        </p:nvSpPr>
        <p:spPr>
          <a:xfrm>
            <a:off x="4481304" y="607774"/>
            <a:ext cx="3457037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000" b="1">
              <a:cs typeface="Calibri"/>
            </a:endParaRPr>
          </a:p>
          <a:p>
            <a:endParaRPr lang="en-US" sz="2000" b="1">
              <a:cs typeface="Calibri"/>
            </a:endParaRPr>
          </a:p>
          <a:p>
            <a:r>
              <a:rPr lang="en-US" sz="2000" b="1"/>
              <a:t>Estimated statistic</a:t>
            </a:r>
            <a:r>
              <a:rPr lang="ru-RU" sz="2000" b="1"/>
              <a:t>:</a:t>
            </a:r>
            <a:endParaRPr lang="ru-RU" sz="2000" b="1">
              <a:cs typeface="Calibri"/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ACA97766-525D-4690-86CF-9CBD3999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14" name="Picture 10">
            <a:extLst>
              <a:ext uri="{FF2B5EF4-FFF2-40B4-BE49-F238E27FC236}">
                <a16:creationId xmlns:a16="http://schemas.microsoft.com/office/drawing/2014/main" id="{F48881C8-71FA-42EA-B764-7716D846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75144" y="1623980"/>
            <a:ext cx="2469356" cy="308372"/>
          </a:xfrm>
          <a:prstGeom prst="rect">
            <a:avLst/>
          </a:prstGeom>
          <a:noFill/>
        </p:spPr>
      </p:pic>
      <p:sp>
        <p:nvSpPr>
          <p:cNvPr id="115" name="Rectangle 11">
            <a:extLst>
              <a:ext uri="{FF2B5EF4-FFF2-40B4-BE49-F238E27FC236}">
                <a16:creationId xmlns:a16="http://schemas.microsoft.com/office/drawing/2014/main" id="{DEB897F7-C072-4BC3-952F-FB3FECA5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63C6EE5E-B78D-4508-9FE1-B186072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2773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61A58867-D106-4815-ADBA-7263A563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684223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Rectangle 15">
            <a:extLst>
              <a:ext uri="{FF2B5EF4-FFF2-40B4-BE49-F238E27FC236}">
                <a16:creationId xmlns:a16="http://schemas.microsoft.com/office/drawing/2014/main" id="{B02E320F-1302-435B-9C6D-58E4531F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19" name="Picture 14">
            <a:extLst>
              <a:ext uri="{FF2B5EF4-FFF2-40B4-BE49-F238E27FC236}">
                <a16:creationId xmlns:a16="http://schemas.microsoft.com/office/drawing/2014/main" id="{57B8A50F-5540-4915-9EB7-B306849D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2061" y="2563874"/>
            <a:ext cx="1354931" cy="342900"/>
          </a:xfrm>
          <a:prstGeom prst="rect">
            <a:avLst/>
          </a:prstGeom>
          <a:noFill/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6F1CB41B-35E0-4EF6-954D-21B2D55F077E}"/>
              </a:ext>
            </a:extLst>
          </p:cNvPr>
          <p:cNvSpPr txBox="1"/>
          <p:nvPr/>
        </p:nvSpPr>
        <p:spPr>
          <a:xfrm>
            <a:off x="5382090" y="3100726"/>
            <a:ext cx="30861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/>
              <a:t>- </a:t>
            </a:r>
            <a:r>
              <a:rPr lang="en-US" sz="2000" b="1"/>
              <a:t>quantile of Kolmogorov distribution</a:t>
            </a:r>
            <a:endParaRPr lang="ru-RU" sz="2000" b="1">
              <a:cs typeface="Calibri"/>
            </a:endParaRPr>
          </a:p>
        </p:txBody>
      </p:sp>
      <p:sp>
        <p:nvSpPr>
          <p:cNvPr id="121" name="Rectangle 17">
            <a:extLst>
              <a:ext uri="{FF2B5EF4-FFF2-40B4-BE49-F238E27FC236}">
                <a16:creationId xmlns:a16="http://schemas.microsoft.com/office/drawing/2014/main" id="{C7F306EB-0E96-43CA-9002-1B0F9C91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2" name="Picture 16">
            <a:extLst>
              <a:ext uri="{FF2B5EF4-FFF2-40B4-BE49-F238E27FC236}">
                <a16:creationId xmlns:a16="http://schemas.microsoft.com/office/drawing/2014/main" id="{5463E997-B47A-42E0-9E0F-D777C8BA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33882" y="3117343"/>
            <a:ext cx="451247" cy="308372"/>
          </a:xfrm>
          <a:prstGeom prst="rect">
            <a:avLst/>
          </a:prstGeom>
          <a:noFill/>
        </p:spPr>
      </p:pic>
      <p:sp>
        <p:nvSpPr>
          <p:cNvPr id="123" name="Rectangle 19">
            <a:extLst>
              <a:ext uri="{FF2B5EF4-FFF2-40B4-BE49-F238E27FC236}">
                <a16:creationId xmlns:a16="http://schemas.microsoft.com/office/drawing/2014/main" id="{11356BDB-7C6C-4B49-85EE-45EDDD46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4" name="Picture 18">
            <a:extLst>
              <a:ext uri="{FF2B5EF4-FFF2-40B4-BE49-F238E27FC236}">
                <a16:creationId xmlns:a16="http://schemas.microsoft.com/office/drawing/2014/main" id="{C57DCCF8-23AD-48D2-80A3-14E079311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6485" y="1763934"/>
            <a:ext cx="285750" cy="308372"/>
          </a:xfrm>
          <a:prstGeom prst="rect">
            <a:avLst/>
          </a:prstGeom>
          <a:noFill/>
        </p:spPr>
      </p:pic>
      <p:sp>
        <p:nvSpPr>
          <p:cNvPr id="125" name="Rectangle 21">
            <a:extLst>
              <a:ext uri="{FF2B5EF4-FFF2-40B4-BE49-F238E27FC236}">
                <a16:creationId xmlns:a16="http://schemas.microsoft.com/office/drawing/2014/main" id="{8C54F515-47DC-47BA-95CC-E47EA94B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126" name="Picture 20">
            <a:extLst>
              <a:ext uri="{FF2B5EF4-FFF2-40B4-BE49-F238E27FC236}">
                <a16:creationId xmlns:a16="http://schemas.microsoft.com/office/drawing/2014/main" id="{25A56D5F-44A5-4E4E-B284-AEA19EEA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9331" y="1427842"/>
            <a:ext cx="536972" cy="336947"/>
          </a:xfrm>
          <a:prstGeom prst="rect">
            <a:avLst/>
          </a:prstGeom>
          <a:noFill/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2D9A269-9808-49EA-A533-665E24F45BAD}"/>
              </a:ext>
            </a:extLst>
          </p:cNvPr>
          <p:cNvSpPr txBox="1"/>
          <p:nvPr/>
        </p:nvSpPr>
        <p:spPr>
          <a:xfrm>
            <a:off x="2979039" y="2414515"/>
            <a:ext cx="13253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50"/>
              <a:t>Maximal difference</a:t>
            </a:r>
            <a:endParaRPr lang="ru-RU" sz="1350">
              <a:cs typeface="Calibri"/>
            </a:endParaRPr>
          </a:p>
        </p:txBody>
      </p: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D0645070-5E5B-4168-9D9F-914B237E58C7}"/>
              </a:ext>
            </a:extLst>
          </p:cNvPr>
          <p:cNvCxnSpPr/>
          <p:nvPr/>
        </p:nvCxnSpPr>
        <p:spPr>
          <a:xfrm flipV="1">
            <a:off x="3379595" y="2089570"/>
            <a:ext cx="0" cy="355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F437C6AB-836D-4E35-B872-3A54EC0B9FC5}"/>
              </a:ext>
            </a:extLst>
          </p:cNvPr>
          <p:cNvGrpSpPr/>
          <p:nvPr/>
        </p:nvGrpSpPr>
        <p:grpSpPr>
          <a:xfrm>
            <a:off x="4557148" y="2133567"/>
            <a:ext cx="3632141" cy="400110"/>
            <a:chOff x="4389918" y="2844888"/>
            <a:chExt cx="4842855" cy="53348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143B985-103A-43C9-9FC8-104AD4408235}"/>
                </a:ext>
              </a:extLst>
            </p:cNvPr>
            <p:cNvSpPr txBox="1"/>
            <p:nvPr/>
          </p:nvSpPr>
          <p:spPr>
            <a:xfrm>
              <a:off x="4389918" y="2844888"/>
              <a:ext cx="4842855" cy="5334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b="1"/>
                <a:t>Test</a:t>
              </a:r>
              <a:r>
                <a:rPr lang="ru-RU" sz="2000" b="1"/>
                <a:t> </a:t>
              </a:r>
              <a:r>
                <a:rPr lang="ru-RU" sz="2000">
                  <a:solidFill>
                    <a:schemeClr val="accent1"/>
                  </a:solidFill>
                </a:rPr>
                <a:t>(</a:t>
              </a:r>
              <a:r>
                <a:rPr lang="en-US" sz="2000" b="1" i="1">
                  <a:solidFill>
                    <a:schemeClr val="accent1"/>
                  </a:solidFill>
                </a:rPr>
                <a:t>rejection of  </a:t>
              </a:r>
              <a:r>
                <a:rPr lang="ru-RU" sz="2000">
                  <a:solidFill>
                    <a:schemeClr val="accent1"/>
                  </a:solidFill>
                </a:rPr>
                <a:t>      ):</a:t>
              </a:r>
              <a:endParaRPr lang="ru-RU" sz="2000">
                <a:solidFill>
                  <a:schemeClr val="accent1"/>
                </a:solidFill>
                <a:cs typeface="Calibri"/>
              </a:endParaRPr>
            </a:p>
          </p:txBody>
        </p:sp>
        <p:pic>
          <p:nvPicPr>
            <p:cNvPr id="131" name="Picture 12">
              <a:extLst>
                <a:ext uri="{FF2B5EF4-FFF2-40B4-BE49-F238E27FC236}">
                  <a16:creationId xmlns:a16="http://schemas.microsoft.com/office/drawing/2014/main" id="{CB48B615-1B53-4357-83D5-34139AB09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009717" y="2909080"/>
              <a:ext cx="312737" cy="373063"/>
            </a:xfrm>
            <a:prstGeom prst="rect">
              <a:avLst/>
            </a:prstGeom>
            <a:noFill/>
          </p:spPr>
        </p:pic>
      </p:grp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1A828434-F749-450F-842C-74FAFFDEF630}"/>
              </a:ext>
            </a:extLst>
          </p:cNvPr>
          <p:cNvCxnSpPr/>
          <p:nvPr/>
        </p:nvCxnSpPr>
        <p:spPr>
          <a:xfrm flipH="1" flipV="1">
            <a:off x="2529932" y="2250650"/>
            <a:ext cx="267037" cy="1638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C94A53B-E844-4CD3-AB36-2E86E05200AF}"/>
              </a:ext>
            </a:extLst>
          </p:cNvPr>
          <p:cNvSpPr txBox="1"/>
          <p:nvPr/>
        </p:nvSpPr>
        <p:spPr>
          <a:xfrm>
            <a:off x="1592992" y="1830009"/>
            <a:ext cx="1325357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50"/>
              <a:t>Theoretical distribution</a:t>
            </a:r>
            <a:endParaRPr lang="ru-RU" sz="1350">
              <a:cs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9DCED14-AF0E-4C22-8FAB-42D2471D250E}"/>
              </a:ext>
            </a:extLst>
          </p:cNvPr>
          <p:cNvSpPr/>
          <p:nvPr/>
        </p:nvSpPr>
        <p:spPr>
          <a:xfrm>
            <a:off x="1475056" y="877990"/>
            <a:ext cx="2584747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Goodness of fit testing</a:t>
            </a:r>
            <a:endParaRPr lang="en-US" sz="2000" b="1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877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E7DC8F5-144B-47BB-BBC4-BB660AA43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151" y="1108174"/>
            <a:ext cx="2877146" cy="2105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850958-F975-44E2-9727-6B3A3AB0FF2E}"/>
              </a:ext>
            </a:extLst>
          </p:cNvPr>
          <p:cNvSpPr txBox="1"/>
          <p:nvPr/>
        </p:nvSpPr>
        <p:spPr>
          <a:xfrm>
            <a:off x="1146575" y="3045593"/>
            <a:ext cx="28759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/>
              <a:t>Random variable </a:t>
            </a:r>
            <a:r>
              <a:rPr lang="en-US" sz="1600" i="1"/>
              <a:t>x</a:t>
            </a:r>
            <a:endParaRPr lang="ru-RU" sz="1600" i="1">
              <a:cs typeface="Calibri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0CFBF1A-72C0-4AEB-8FFD-3BE2A41FF6A1}"/>
              </a:ext>
            </a:extLst>
          </p:cNvPr>
          <p:cNvCxnSpPr>
            <a:cxnSpLocks/>
          </p:cNvCxnSpPr>
          <p:nvPr/>
        </p:nvCxnSpPr>
        <p:spPr>
          <a:xfrm>
            <a:off x="1403250" y="1416871"/>
            <a:ext cx="143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46">
            <a:extLst>
              <a:ext uri="{FF2B5EF4-FFF2-40B4-BE49-F238E27FC236}">
                <a16:creationId xmlns:a16="http://schemas.microsoft.com/office/drawing/2014/main" id="{ED9B2A55-7E99-44B0-91F0-E575AED0E93A}"/>
              </a:ext>
            </a:extLst>
          </p:cNvPr>
          <p:cNvGrpSpPr/>
          <p:nvPr/>
        </p:nvGrpSpPr>
        <p:grpSpPr>
          <a:xfrm>
            <a:off x="1693554" y="1237393"/>
            <a:ext cx="1999247" cy="1769963"/>
            <a:chOff x="1490873" y="806881"/>
            <a:chExt cx="3554216" cy="3146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D32148-5488-4EC8-ADF8-560FDA26232E}"/>
                    </a:ext>
                  </a:extLst>
                </p:cNvPr>
                <p:cNvSpPr txBox="1"/>
                <p:nvPr/>
              </p:nvSpPr>
              <p:spPr>
                <a:xfrm>
                  <a:off x="3446519" y="1251800"/>
                  <a:ext cx="1598570" cy="646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  <m:sup>
                            <m:r>
                              <a:rPr lang="ru-RU" sz="9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900" b="1" i="1">
                            <a:latin typeface="Cambria Math" panose="02040503050406030204" pitchFamily="18" charset="0"/>
                          </a:rPr>
                          <m:t>𝒏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9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9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en-US" sz="9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9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oMath>
                    </m:oMathPara>
                  </a14:m>
                  <a:endParaRPr lang="ru-RU" sz="900" b="1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CD32148-5488-4EC8-ADF8-560FDA262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519" y="1251800"/>
                  <a:ext cx="1598570" cy="646674"/>
                </a:xfrm>
                <a:prstGeom prst="rect">
                  <a:avLst/>
                </a:prstGeom>
                <a:blipFill>
                  <a:blip r:embed="rId3"/>
                  <a:stretch>
                    <a:fillRect t="-135000" r="-70270" b="-198333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Группа 40">
              <a:extLst>
                <a:ext uri="{FF2B5EF4-FFF2-40B4-BE49-F238E27FC236}">
                  <a16:creationId xmlns:a16="http://schemas.microsoft.com/office/drawing/2014/main" id="{805389A5-99B1-4B6F-9FE7-6124044F9B4D}"/>
                </a:ext>
              </a:extLst>
            </p:cNvPr>
            <p:cNvGrpSpPr/>
            <p:nvPr/>
          </p:nvGrpSpPr>
          <p:grpSpPr>
            <a:xfrm>
              <a:off x="1490873" y="806881"/>
              <a:ext cx="2919904" cy="3146601"/>
              <a:chOff x="1490873" y="806881"/>
              <a:chExt cx="2919904" cy="3146601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CFBD5E38-2127-443C-AEDA-78B9F535C96C}"/>
                  </a:ext>
                </a:extLst>
              </p:cNvPr>
              <p:cNvSpPr/>
              <p:nvPr/>
            </p:nvSpPr>
            <p:spPr>
              <a:xfrm>
                <a:off x="3100318" y="806881"/>
                <a:ext cx="109608" cy="2069657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AA6D6B10-BA46-4EB2-B9C2-35D6A3E8D079}"/>
                  </a:ext>
                </a:extLst>
              </p:cNvPr>
              <p:cNvSpPr/>
              <p:nvPr/>
            </p:nvSpPr>
            <p:spPr>
              <a:xfrm>
                <a:off x="2891555" y="1591980"/>
                <a:ext cx="130251" cy="104406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E252048B-F488-42BA-83A6-21B8AF399C15}"/>
                  </a:ext>
                </a:extLst>
              </p:cNvPr>
              <p:cNvSpPr/>
              <p:nvPr/>
            </p:nvSpPr>
            <p:spPr>
              <a:xfrm>
                <a:off x="3291204" y="2094783"/>
                <a:ext cx="109450" cy="629152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DC358EDE-E05C-421A-8240-825C333D700B}"/>
                  </a:ext>
                </a:extLst>
              </p:cNvPr>
              <p:cNvSpPr/>
              <p:nvPr/>
            </p:nvSpPr>
            <p:spPr>
              <a:xfrm>
                <a:off x="3484486" y="2877343"/>
                <a:ext cx="130251" cy="601663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294620E-76B2-4961-AB2D-9389A69A2CAC}"/>
                  </a:ext>
                </a:extLst>
              </p:cNvPr>
              <p:cNvSpPr/>
              <p:nvPr/>
            </p:nvSpPr>
            <p:spPr>
              <a:xfrm>
                <a:off x="3683496" y="3357563"/>
                <a:ext cx="130251" cy="541148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DC22992A-0D38-4E39-8EAA-61273068F29B}"/>
                  </a:ext>
                </a:extLst>
              </p:cNvPr>
              <p:cNvSpPr/>
              <p:nvPr/>
            </p:nvSpPr>
            <p:spPr>
              <a:xfrm>
                <a:off x="3882506" y="3633788"/>
                <a:ext cx="130251" cy="31969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CE364BBB-738F-4968-9429-8207B1687F1C}"/>
                  </a:ext>
                </a:extLst>
              </p:cNvPr>
              <p:cNvSpPr/>
              <p:nvPr/>
            </p:nvSpPr>
            <p:spPr>
              <a:xfrm>
                <a:off x="4081516" y="3881438"/>
                <a:ext cx="130251" cy="7204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71A33180-8BC8-43C2-BD5B-14D0D1800EAB}"/>
                  </a:ext>
                </a:extLst>
              </p:cNvPr>
              <p:cNvSpPr/>
              <p:nvPr/>
            </p:nvSpPr>
            <p:spPr>
              <a:xfrm>
                <a:off x="4280526" y="3881436"/>
                <a:ext cx="130251" cy="72045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0DD2B78F-CF9A-4312-BB8C-E262355162C0}"/>
                  </a:ext>
                </a:extLst>
              </p:cNvPr>
              <p:cNvSpPr/>
              <p:nvPr/>
            </p:nvSpPr>
            <p:spPr>
              <a:xfrm>
                <a:off x="2692896" y="2924761"/>
                <a:ext cx="130251" cy="247064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182A2095-9B8D-4255-B6DF-DF0058F3D1A3}"/>
                  </a:ext>
                </a:extLst>
              </p:cNvPr>
              <p:cNvSpPr/>
              <p:nvPr/>
            </p:nvSpPr>
            <p:spPr>
              <a:xfrm>
                <a:off x="2490489" y="3276600"/>
                <a:ext cx="130251" cy="560198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F27397E7-D0B0-4B94-AA3A-33E7B1ACA9D5}"/>
                  </a:ext>
                </a:extLst>
              </p:cNvPr>
              <p:cNvSpPr/>
              <p:nvPr/>
            </p:nvSpPr>
            <p:spPr>
              <a:xfrm>
                <a:off x="2288084" y="3717130"/>
                <a:ext cx="130251" cy="236351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602B4DED-490F-4916-9939-661D7C8376EB}"/>
                  </a:ext>
                </a:extLst>
              </p:cNvPr>
              <p:cNvSpPr/>
              <p:nvPr/>
            </p:nvSpPr>
            <p:spPr>
              <a:xfrm>
                <a:off x="2089074" y="3793332"/>
                <a:ext cx="130251" cy="160150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D4C7FD0-1A89-49C8-92C2-F6876731755E}"/>
                  </a:ext>
                </a:extLst>
              </p:cNvPr>
              <p:cNvSpPr/>
              <p:nvPr/>
            </p:nvSpPr>
            <p:spPr>
              <a:xfrm>
                <a:off x="1890064" y="3907762"/>
                <a:ext cx="130251" cy="45719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4D134C2D-CA51-40A3-8318-B7463A249652}"/>
                  </a:ext>
                </a:extLst>
              </p:cNvPr>
              <p:cNvSpPr/>
              <p:nvPr/>
            </p:nvSpPr>
            <p:spPr>
              <a:xfrm>
                <a:off x="1490873" y="3907762"/>
                <a:ext cx="130251" cy="45719"/>
              </a:xfrm>
              <a:prstGeom prst="rect">
                <a:avLst/>
              </a:prstGeom>
              <a:solidFill>
                <a:srgbClr val="A9D18E">
                  <a:alpha val="34902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sz="1013"/>
              </a:p>
            </p:txBody>
          </p:sp>
        </p:grpSp>
      </p:grpSp>
      <p:grpSp>
        <p:nvGrpSpPr>
          <p:cNvPr id="36" name="Группа 45">
            <a:extLst>
              <a:ext uri="{FF2B5EF4-FFF2-40B4-BE49-F238E27FC236}">
                <a16:creationId xmlns:a16="http://schemas.microsoft.com/office/drawing/2014/main" id="{91876456-7B7F-4977-B5B9-3870D94C36A3}"/>
              </a:ext>
            </a:extLst>
          </p:cNvPr>
          <p:cNvGrpSpPr/>
          <p:nvPr/>
        </p:nvGrpSpPr>
        <p:grpSpPr>
          <a:xfrm>
            <a:off x="2718994" y="1796877"/>
            <a:ext cx="337528" cy="538980"/>
            <a:chOff x="3454138" y="2189936"/>
            <a:chExt cx="600049" cy="9581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CE329000-AA90-4ACD-A255-19D2FE40B1FD}"/>
                    </a:ext>
                  </a:extLst>
                </p:cNvPr>
                <p:cNvSpPr/>
                <p:nvPr/>
              </p:nvSpPr>
              <p:spPr>
                <a:xfrm>
                  <a:off x="3454138" y="2189936"/>
                  <a:ext cx="600049" cy="4412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1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13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013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ru-RU" sz="1013"/>
                </a:p>
              </p:txBody>
            </p:sp>
          </mc:Choice>
          <mc:Fallback xmlns="">
            <p:sp>
              <p:nvSpPr>
                <p:cNvPr id="37" name="Прямоугольник 36">
                  <a:extLst>
                    <a:ext uri="{FF2B5EF4-FFF2-40B4-BE49-F238E27FC236}">
                      <a16:creationId xmlns:a16="http://schemas.microsoft.com/office/drawing/2014/main" id="{CE329000-AA90-4ACD-A255-19D2FE40B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4138" y="2189936"/>
                  <a:ext cx="600049" cy="4412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Правая фигурная скобка 37">
              <a:extLst>
                <a:ext uri="{FF2B5EF4-FFF2-40B4-BE49-F238E27FC236}">
                  <a16:creationId xmlns:a16="http://schemas.microsoft.com/office/drawing/2014/main" id="{35ADF589-F62E-4973-90C5-CB98F56030BE}"/>
                </a:ext>
              </a:extLst>
            </p:cNvPr>
            <p:cNvSpPr/>
            <p:nvPr/>
          </p:nvSpPr>
          <p:spPr>
            <a:xfrm>
              <a:off x="3468511" y="2526356"/>
              <a:ext cx="66995" cy="621766"/>
            </a:xfrm>
            <a:prstGeom prst="rightBrace">
              <a:avLst>
                <a:gd name="adj1" fmla="val 52064"/>
                <a:gd name="adj2" fmla="val 50000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13"/>
            </a:p>
          </p:txBody>
        </p:sp>
      </p:grp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F8205F8C-2E44-4CB0-8D68-E251B8B8552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19132" y="1733368"/>
            <a:ext cx="288156" cy="2250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ru-RU" sz="1350">
                <a:noFill/>
              </a:rPr>
              <a:t> 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4A8B190-E10A-41FC-BA77-0FD49DE97DFD}"/>
              </a:ext>
            </a:extLst>
          </p:cNvPr>
          <p:cNvCxnSpPr>
            <a:cxnSpLocks/>
          </p:cNvCxnSpPr>
          <p:nvPr/>
        </p:nvCxnSpPr>
        <p:spPr>
          <a:xfrm flipV="1">
            <a:off x="1991365" y="2266297"/>
            <a:ext cx="337739" cy="19658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A23E55B2-A1EF-4EDC-829E-C3A820AAEF6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8312" y="1936758"/>
            <a:ext cx="298976" cy="225062"/>
          </a:xfrm>
          <a:prstGeom prst="rect">
            <a:avLst/>
          </a:prstGeom>
          <a:blipFill>
            <a:blip r:embed="rId6"/>
            <a:stretch>
              <a:fillRect b="-2041"/>
            </a:stretch>
          </a:blipFill>
        </p:spPr>
        <p:txBody>
          <a:bodyPr/>
          <a:lstStyle/>
          <a:p>
            <a:r>
              <a:rPr lang="ru-RU" sz="1350">
                <a:noFill/>
              </a:rPr>
              <a:t> </a:t>
            </a:r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521AC874-2C37-4900-A1BB-862929B36164}"/>
              </a:ext>
            </a:extLst>
          </p:cNvPr>
          <p:cNvCxnSpPr>
            <a:cxnSpLocks/>
          </p:cNvCxnSpPr>
          <p:nvPr/>
        </p:nvCxnSpPr>
        <p:spPr>
          <a:xfrm flipV="1">
            <a:off x="2004619" y="2714514"/>
            <a:ext cx="137366" cy="46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">
            <a:extLst>
              <a:ext uri="{FF2B5EF4-FFF2-40B4-BE49-F238E27FC236}">
                <a16:creationId xmlns:a16="http://schemas.microsoft.com/office/drawing/2014/main" id="{FCACA526-5E62-4F86-B129-7D72F333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A66D44C8-5D37-456B-B050-0F68A4FD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0113" y="1539750"/>
            <a:ext cx="2120504" cy="840581"/>
          </a:xfrm>
          <a:prstGeom prst="rect">
            <a:avLst/>
          </a:prstGeom>
          <a:noFill/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C944BE24-82F7-418B-80FD-E46F55D2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51968" y="2766564"/>
            <a:ext cx="1016794" cy="320279"/>
          </a:xfrm>
          <a:prstGeom prst="rect">
            <a:avLst/>
          </a:prstGeom>
          <a:noFill/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F274E940-105F-4396-AE02-FCABD23D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F25B9E76-9BC0-47F6-9EF6-10099F5A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44982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2">
            <a:extLst>
              <a:ext uri="{FF2B5EF4-FFF2-40B4-BE49-F238E27FC236}">
                <a16:creationId xmlns:a16="http://schemas.microsoft.com/office/drawing/2014/main" id="{1C2135A7-A49B-4CF6-A8D5-30FA01EF9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65261"/>
            <a:ext cx="4802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indent="338138"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id="{4D1D567E-3E79-40C2-8218-8382627B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022486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ru-RU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6B55B06-9543-432B-9F1B-BAD86E49355F}"/>
              </a:ext>
            </a:extLst>
          </p:cNvPr>
          <p:cNvSpPr txBox="1">
            <a:spLocks/>
          </p:cNvSpPr>
          <p:nvPr/>
        </p:nvSpPr>
        <p:spPr>
          <a:xfrm>
            <a:off x="123053" y="73455"/>
            <a:ext cx="4981319" cy="46536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>
              <a:spcBef>
                <a:spcPct val="0"/>
              </a:spcBef>
              <a:defRPr/>
            </a:pPr>
            <a:r>
              <a:rPr lang="en-US" sz="2100" b="1">
                <a:solidFill>
                  <a:schemeClr val="tx2"/>
                </a:solidFill>
                <a:latin typeface="Arial"/>
                <a:ea typeface="+mj-ea"/>
                <a:cs typeface="Arial"/>
              </a:rPr>
              <a:t>Pearson’s test</a:t>
            </a: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1060825C-1D8A-4198-89AB-7993F523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A3418692-C716-4C40-82EA-0C2487EE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3864" y="1180019"/>
            <a:ext cx="514350" cy="3369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E97335-CE25-4EF2-886F-6A6914EA7AFD}"/>
              </a:ext>
            </a:extLst>
          </p:cNvPr>
          <p:cNvSpPr txBox="1"/>
          <p:nvPr/>
        </p:nvSpPr>
        <p:spPr>
          <a:xfrm>
            <a:off x="4707831" y="3311304"/>
            <a:ext cx="405503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000" b="1">
                <a:solidFill>
                  <a:schemeClr val="tx2"/>
                </a:solidFill>
              </a:rPr>
              <a:t>-</a:t>
            </a:r>
            <a:r>
              <a:rPr lang="en-US" sz="2000" b="1">
                <a:solidFill>
                  <a:schemeClr val="tx2"/>
                </a:solidFill>
              </a:rPr>
              <a:t> quantile of               distribution </a:t>
            </a:r>
            <a:endParaRPr lang="ru-RU" sz="2000" b="1">
              <a:solidFill>
                <a:schemeClr val="tx2"/>
              </a:solidFill>
              <a:cs typeface="Calibri"/>
            </a:endParaRPr>
          </a:p>
        </p:txBody>
      </p:sp>
      <p:pic>
        <p:nvPicPr>
          <p:cNvPr id="60" name="Picture 16">
            <a:extLst>
              <a:ext uri="{FF2B5EF4-FFF2-40B4-BE49-F238E27FC236}">
                <a16:creationId xmlns:a16="http://schemas.microsoft.com/office/drawing/2014/main" id="{98CA6D1C-53F2-4FEF-AA52-7A205987D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48853" y="3378668"/>
            <a:ext cx="451247" cy="308372"/>
          </a:xfrm>
          <a:prstGeom prst="rect">
            <a:avLst/>
          </a:prstGeom>
          <a:noFill/>
        </p:spPr>
      </p:pic>
      <p:sp>
        <p:nvSpPr>
          <p:cNvPr id="62" name="Rectangle 2">
            <a:extLst>
              <a:ext uri="{FF2B5EF4-FFF2-40B4-BE49-F238E27FC236}">
                <a16:creationId xmlns:a16="http://schemas.microsoft.com/office/drawing/2014/main" id="{D2FB5286-26DF-440B-B001-56D8166B7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/>
          </a:p>
        </p:txBody>
      </p:sp>
      <p:pic>
        <p:nvPicPr>
          <p:cNvPr id="63" name="Picture 1">
            <a:extLst>
              <a:ext uri="{FF2B5EF4-FFF2-40B4-BE49-F238E27FC236}">
                <a16:creationId xmlns:a16="http://schemas.microsoft.com/office/drawing/2014/main" id="{AE410C01-E4C3-44E9-B77E-1881F74C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67614" y="3353208"/>
            <a:ext cx="485775" cy="320279"/>
          </a:xfrm>
          <a:prstGeom prst="rect">
            <a:avLst/>
          </a:prstGeom>
          <a:noFill/>
        </p:spPr>
      </p:pic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07B8259C-8189-4041-99B7-FA9E7AF61C5D}"/>
              </a:ext>
            </a:extLst>
          </p:cNvPr>
          <p:cNvSpPr/>
          <p:nvPr/>
        </p:nvSpPr>
        <p:spPr>
          <a:xfrm>
            <a:off x="1117978" y="682072"/>
            <a:ext cx="4430700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</a:rPr>
              <a:t>Goodness of fit testing for grouped data</a:t>
            </a:r>
            <a:endParaRPr lang="en-US" sz="2000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6E08346B-935B-4F4B-9BBF-75DAA17CE13A}"/>
              </a:ext>
            </a:extLst>
          </p:cNvPr>
          <p:cNvSpPr/>
          <p:nvPr/>
        </p:nvSpPr>
        <p:spPr>
          <a:xfrm>
            <a:off x="4139952" y="577751"/>
            <a:ext cx="3457037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endParaRPr lang="en-US" sz="2000" b="1">
              <a:solidFill>
                <a:schemeClr val="tx2"/>
              </a:solidFill>
              <a:cs typeface="Calibri"/>
            </a:endParaRPr>
          </a:p>
          <a:p>
            <a:endParaRPr lang="en-US" sz="2000" b="1">
              <a:solidFill>
                <a:schemeClr val="tx2"/>
              </a:solidFill>
              <a:cs typeface="Calibri"/>
            </a:endParaRPr>
          </a:p>
          <a:p>
            <a:r>
              <a:rPr lang="en-US" sz="2000" b="1">
                <a:solidFill>
                  <a:schemeClr val="tx2"/>
                </a:solidFill>
              </a:rPr>
              <a:t>Estimated statistic</a:t>
            </a:r>
            <a:r>
              <a:rPr lang="ru-RU" sz="2000" b="1">
                <a:solidFill>
                  <a:schemeClr val="tx2"/>
                </a:solidFill>
              </a:rPr>
              <a:t>:</a:t>
            </a:r>
            <a:endParaRPr lang="ru-RU" sz="2000" b="1">
              <a:solidFill>
                <a:schemeClr val="tx2"/>
              </a:solidFill>
              <a:cs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5872BA-7499-4875-9F15-9470FEC95C73}"/>
              </a:ext>
            </a:extLst>
          </p:cNvPr>
          <p:cNvSpPr txBox="1"/>
          <p:nvPr/>
        </p:nvSpPr>
        <p:spPr>
          <a:xfrm>
            <a:off x="4163847" y="2382117"/>
            <a:ext cx="332266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Test</a:t>
            </a:r>
            <a:r>
              <a:rPr lang="ru-RU" sz="2000" b="1">
                <a:solidFill>
                  <a:srgbClr val="000000"/>
                </a:solidFill>
              </a:rPr>
              <a:t> (</a:t>
            </a:r>
            <a:r>
              <a:rPr lang="en-US" sz="2000" b="1" i="1">
                <a:solidFill>
                  <a:srgbClr val="FF0000"/>
                </a:solidFill>
              </a:rPr>
              <a:t>rejection of  </a:t>
            </a:r>
            <a:r>
              <a:rPr lang="ru-RU" sz="2000" b="1">
                <a:solidFill>
                  <a:srgbClr val="000000"/>
                </a:solidFill>
              </a:rPr>
              <a:t>      ):</a:t>
            </a:r>
            <a:endParaRPr lang="ru-RU" sz="2000" b="1">
              <a:solidFill>
                <a:srgbClr val="000000"/>
              </a:solidFill>
              <a:cs typeface="Calibri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:a16="http://schemas.microsoft.com/office/drawing/2014/main" id="{F5D0762C-06D0-4A97-8798-AF3CEB10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4698" y="2445688"/>
            <a:ext cx="234554" cy="2797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59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Learning objectives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817424"/>
            <a:ext cx="8907294" cy="389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examples of one-dimensional random variables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 at least three differences between discrete random variables from continuous ones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examples of discrete random variables and continuous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(calculate) parameters of one-dimensional distributions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5000"/>
              </a:lnSpc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will be able to </a:t>
            </a:r>
            <a:r>
              <a:rPr lang="en-U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Python code that estimates (calculates) the sample mean, deviation, and confidence intervals of a one-dimensional random variable, and draws a kernel estimate for that random variable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0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Revising basics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71379" y="1335136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the link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https://forms.gle/FaxQx7zz8zKbdKFL8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in the first and last name and then answer the questions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an individual work. You have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minutes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4F60249-6167-4551-99CE-ADF75F9ACE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78025"/>
            <a:ext cx="5292725" cy="85725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Random variables</a:t>
            </a:r>
            <a:endParaRPr lang="en-US" b="0" dirty="0">
              <a:ea typeface="+mj-lt"/>
              <a:cs typeface="+mj-lt"/>
            </a:endParaRPr>
          </a:p>
          <a:p>
            <a:pPr algn="ctr"/>
            <a:endParaRPr lang="en-US" altLang="ru-RU" b="1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030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23F73-CE66-4B7D-AD95-7E73ABB3559F}"/>
              </a:ext>
            </a:extLst>
          </p:cNvPr>
          <p:cNvSpPr txBox="1"/>
          <p:nvPr/>
        </p:nvSpPr>
        <p:spPr>
          <a:xfrm>
            <a:off x="90427" y="73879"/>
            <a:ext cx="771245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/>
              <a:t>Random</a:t>
            </a:r>
            <a:r>
              <a:rPr lang="en-US" sz="2400" b="1">
                <a:ea typeface="+mn-lt"/>
                <a:cs typeface="+mn-lt"/>
              </a:rPr>
              <a:t> variable</a:t>
            </a:r>
            <a:endParaRPr lang="en-US" sz="2400" b="1">
              <a:cs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3024FE-4979-47B2-9AD7-8C1D3FE9092D}"/>
              </a:ext>
            </a:extLst>
          </p:cNvPr>
          <p:cNvSpPr/>
          <p:nvPr/>
        </p:nvSpPr>
        <p:spPr>
          <a:xfrm>
            <a:off x="144756" y="741746"/>
            <a:ext cx="685802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Discrete random variable</a:t>
            </a:r>
            <a:r>
              <a:rPr lang="en-US" sz="2000" b="1" i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– a variable that can take on only  </a:t>
            </a:r>
          </a:p>
          <a:p>
            <a:r>
              <a:rPr lang="en-US" sz="2000" b="1">
                <a:latin typeface="Calibri"/>
                <a:cs typeface="Calibri"/>
              </a:rPr>
              <a:t>specific values or countable set of values   </a:t>
            </a:r>
            <a:endParaRPr lang="ru-RU" sz="20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09606-58CA-416C-93DA-00C827DB1BDE}"/>
              </a:ext>
            </a:extLst>
          </p:cNvPr>
          <p:cNvSpPr txBox="1"/>
          <p:nvPr/>
        </p:nvSpPr>
        <p:spPr>
          <a:xfrm>
            <a:off x="91893" y="1431124"/>
            <a:ext cx="632226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Probability law</a:t>
            </a:r>
            <a:r>
              <a:rPr lang="en-US" sz="20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>
                <a:latin typeface="Calibri"/>
                <a:cs typeface="Calibri"/>
              </a:rPr>
              <a:t>– it is relation between certain value of random variable and it’s probability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F7C5F87-D25F-483B-AFA7-2222A49A03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1703" y="2279784"/>
          <a:ext cx="3161132" cy="45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587500" imgH="228600" progId="Equation.3">
                  <p:embed/>
                </p:oleObj>
              </mc:Choice>
              <mc:Fallback>
                <p:oleObj name="Формула" r:id="rId3" imgW="1587500" imgH="228600" progId="Equation.3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id="{8F7C5F87-D25F-483B-AFA7-2222A49A0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703" y="2279784"/>
                        <a:ext cx="3161132" cy="452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79BC34-48C2-40E7-8187-7FE6F9A99EF4}"/>
              </a:ext>
            </a:extLst>
          </p:cNvPr>
          <p:cNvSpPr/>
          <p:nvPr/>
        </p:nvSpPr>
        <p:spPr>
          <a:xfrm>
            <a:off x="1672121" y="2827245"/>
            <a:ext cx="5947214" cy="21067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u="sng">
                <a:solidFill>
                  <a:schemeClr val="accent1"/>
                </a:solidFill>
                <a:latin typeface="Calibri"/>
                <a:cs typeface="Calibri"/>
              </a:rPr>
              <a:t>Examples of discrete probability distributions: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alibri"/>
                <a:cs typeface="Calibri"/>
              </a:rPr>
              <a:t>- Binomial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alibri"/>
                <a:cs typeface="Calibri"/>
              </a:rPr>
              <a:t>- Hypergeometric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alibri"/>
                <a:cs typeface="Calibri"/>
              </a:rPr>
              <a:t>- Multinomial probability distribution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alibri"/>
                <a:cs typeface="Calibri"/>
              </a:rPr>
              <a:t>- Negative binomial distribution</a:t>
            </a:r>
          </a:p>
          <a:p>
            <a:pPr>
              <a:lnSpc>
                <a:spcPct val="110000"/>
              </a:lnSpc>
            </a:pPr>
            <a:r>
              <a:rPr lang="en-US" sz="2000" b="1">
                <a:latin typeface="Calibri"/>
                <a:cs typeface="Calibri"/>
              </a:rPr>
              <a:t>- 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65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9">
            <a:extLst>
              <a:ext uri="{FF2B5EF4-FFF2-40B4-BE49-F238E27FC236}">
                <a16:creationId xmlns:a16="http://schemas.microsoft.com/office/drawing/2014/main" id="{8A345357-BC69-4A00-9218-75775ADF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5" name="Rectangle 11">
            <a:extLst>
              <a:ext uri="{FF2B5EF4-FFF2-40B4-BE49-F238E27FC236}">
                <a16:creationId xmlns:a16="http://schemas.microsoft.com/office/drawing/2014/main" id="{919BFCA4-9239-443B-934C-70430BEA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2140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6" name="Rectangle 2">
            <a:extLst>
              <a:ext uri="{FF2B5EF4-FFF2-40B4-BE49-F238E27FC236}">
                <a16:creationId xmlns:a16="http://schemas.microsoft.com/office/drawing/2014/main" id="{AC96112D-3CB9-4669-BD67-F5CE2F76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97F9B6C2-4F15-4A1C-9EA5-B3329114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50041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15368" name="Rectangle 6">
            <a:extLst>
              <a:ext uri="{FF2B5EF4-FFF2-40B4-BE49-F238E27FC236}">
                <a16:creationId xmlns:a16="http://schemas.microsoft.com/office/drawing/2014/main" id="{8D93C248-F4E2-43D4-88DC-D1067AC8D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164284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144C66"/>
              </a:buClr>
              <a:buFont typeface="Wingdings" panose="05000000000000000000" pitchFamily="2" charset="2"/>
              <a:buChar char="ü"/>
              <a:defRPr sz="24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Blip>
                <a:blip r:embed="rId2"/>
              </a:buBlip>
              <a:defRPr sz="20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103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334AA-E8DB-4DBC-918D-525064408087}"/>
              </a:ext>
            </a:extLst>
          </p:cNvPr>
          <p:cNvSpPr txBox="1"/>
          <p:nvPr/>
        </p:nvSpPr>
        <p:spPr>
          <a:xfrm>
            <a:off x="25356" y="96137"/>
            <a:ext cx="6697289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Random variable</a:t>
            </a:r>
            <a:endParaRPr lang="en-US" sz="2400">
              <a:ea typeface="+mn-lt"/>
              <a:cs typeface="+mn-lt"/>
            </a:endParaRPr>
          </a:p>
          <a:p>
            <a:endParaRPr lang="en-US" sz="2800" b="1">
              <a:cs typeface="Calibri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5DB76EE-9C27-4838-9087-9F50138E0371}"/>
              </a:ext>
            </a:extLst>
          </p:cNvPr>
          <p:cNvSpPr/>
          <p:nvPr/>
        </p:nvSpPr>
        <p:spPr>
          <a:xfrm>
            <a:off x="70474" y="610965"/>
            <a:ext cx="6054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Continuous random variable </a:t>
            </a:r>
            <a:r>
              <a:rPr lang="en-US" sz="2000" b="1" i="1">
                <a:solidFill>
                  <a:srgbClr val="0070C0"/>
                </a:solidFill>
                <a:latin typeface="Calibri"/>
                <a:cs typeface="Calibri"/>
              </a:rPr>
              <a:t>-</a:t>
            </a:r>
            <a:r>
              <a:rPr lang="en-US" sz="2000">
                <a:latin typeface="Calibri"/>
                <a:cs typeface="Calibri"/>
              </a:rPr>
              <a:t> </a:t>
            </a:r>
            <a:r>
              <a:rPr lang="en-US" sz="2000" b="1">
                <a:latin typeface="Calibri"/>
                <a:cs typeface="Calibri"/>
              </a:rPr>
              <a:t>a variable that can take on any value in a specified range</a:t>
            </a:r>
            <a:endParaRPr lang="ru-RU" sz="2000" b="1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581B1-597C-427A-9068-3C606676A205}"/>
              </a:ext>
            </a:extLst>
          </p:cNvPr>
          <p:cNvSpPr txBox="1"/>
          <p:nvPr/>
        </p:nvSpPr>
        <p:spPr>
          <a:xfrm>
            <a:off x="70474" y="1254847"/>
            <a:ext cx="828837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Calibri"/>
                <a:cs typeface="Calibri"/>
              </a:rPr>
              <a:t>Probability distribution function (cumulative) </a:t>
            </a:r>
            <a:r>
              <a:rPr lang="en-US" sz="2000" b="1">
                <a:latin typeface="Calibri"/>
                <a:cs typeface="Calibri"/>
              </a:rPr>
              <a:t>– probability that  random outcome      takes on a value less than x</a:t>
            </a:r>
            <a:endParaRPr lang="ru-RU" sz="2000" b="1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8A88321-1CF1-4830-8F2F-BE99F069E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848" y="1489638"/>
          <a:ext cx="232172" cy="52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26835" imgH="202936" progId="Equation.3">
                  <p:embed/>
                </p:oleObj>
              </mc:Choice>
              <mc:Fallback>
                <p:oleObj name="Формула" r:id="rId3" imgW="126835" imgH="202936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E8A88321-1CF1-4830-8F2F-BE99F069E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848" y="1489638"/>
                        <a:ext cx="232172" cy="52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48E75A7-EDE8-4AFF-A974-F7DE32AAE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716" y="2011343"/>
          <a:ext cx="3112294" cy="511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1459866" imgH="241195" progId="Equation.3">
                  <p:embed/>
                </p:oleObj>
              </mc:Choice>
              <mc:Fallback>
                <p:oleObj name="Формула" r:id="rId5" imgW="1459866" imgH="241195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748E75A7-EDE8-4AFF-A974-F7DE32AAE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16" y="2011343"/>
                        <a:ext cx="3112294" cy="5119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3347CD-FA53-4245-85A5-A1583C8A4DA9}"/>
              </a:ext>
            </a:extLst>
          </p:cNvPr>
          <p:cNvSpPr txBox="1"/>
          <p:nvPr/>
        </p:nvSpPr>
        <p:spPr>
          <a:xfrm>
            <a:off x="159771" y="2574782"/>
            <a:ext cx="6215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Calibri"/>
                <a:cs typeface="Calibri"/>
              </a:rPr>
              <a:t>* Strictly speaking               is defined for discrete random variables, </a:t>
            </a:r>
          </a:p>
          <a:p>
            <a:r>
              <a:rPr lang="en-US" sz="1500">
                <a:latin typeface="Calibri"/>
                <a:cs typeface="Calibri"/>
              </a:rPr>
              <a:t>  BUT </a:t>
            </a:r>
            <a:endParaRPr lang="ru-RU" sz="1500">
              <a:latin typeface="Calibri"/>
              <a:cs typeface="Calibri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33B303B-E2E0-4224-A2FB-629B93823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0231" y="2570810"/>
          <a:ext cx="642942" cy="39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393529" imgH="241195" progId="Equation.3">
                  <p:embed/>
                </p:oleObj>
              </mc:Choice>
              <mc:Fallback>
                <p:oleObj name="Формула" r:id="rId7" imgW="393529" imgH="241195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B33B303B-E2E0-4224-A2FB-629B93823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231" y="2570810"/>
                        <a:ext cx="642942" cy="39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C6E95451-C8BD-4731-AA26-9F4857FEE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158" y="2784146"/>
          <a:ext cx="995357" cy="344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583947" imgH="203112" progId="Equation.3">
                  <p:embed/>
                </p:oleObj>
              </mc:Choice>
              <mc:Fallback>
                <p:oleObj name="Формула" r:id="rId9" imgW="583947" imgH="203112" progId="Equation.3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C6E95451-C8BD-4731-AA26-9F4857FEE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8" y="2784146"/>
                        <a:ext cx="995357" cy="344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19B6DB2-7EE9-4F3B-8857-CC811335D104}"/>
              </a:ext>
            </a:extLst>
          </p:cNvPr>
          <p:cNvSpPr/>
          <p:nvPr/>
        </p:nvSpPr>
        <p:spPr>
          <a:xfrm>
            <a:off x="122172" y="3168634"/>
            <a:ext cx="4389728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000" b="1">
                <a:solidFill>
                  <a:schemeClr val="accent1"/>
                </a:solidFill>
                <a:latin typeface="Calibri"/>
                <a:cs typeface="Calibri"/>
              </a:rPr>
              <a:t>Distribution function properties (main):</a:t>
            </a:r>
            <a:endParaRPr lang="ru-RU" sz="200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6DB2B-D9DE-4D8F-A8F5-B197B0428655}"/>
              </a:ext>
            </a:extLst>
          </p:cNvPr>
          <p:cNvSpPr txBox="1"/>
          <p:nvPr/>
        </p:nvSpPr>
        <p:spPr>
          <a:xfrm>
            <a:off x="204890" y="3596321"/>
            <a:ext cx="5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1.</a:t>
            </a:r>
            <a:endParaRPr lang="ru-RU" b="1">
              <a:latin typeface="Calibri"/>
              <a:cs typeface="Calibri"/>
            </a:endParaRP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5013433-097F-48C6-9014-8FEC1BD42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881" y="3595969"/>
          <a:ext cx="1346588" cy="397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812447" imgH="241195" progId="Equation.3">
                  <p:embed/>
                </p:oleObj>
              </mc:Choice>
              <mc:Fallback>
                <p:oleObj name="Формула" r:id="rId11" imgW="812447" imgH="241195" progId="Equation.3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35013433-097F-48C6-9014-8FEC1BD42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81" y="3595969"/>
                        <a:ext cx="1346588" cy="3979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5DF16E2-5720-4AF8-919B-3A2788C6B05F}"/>
              </a:ext>
            </a:extLst>
          </p:cNvPr>
          <p:cNvSpPr txBox="1"/>
          <p:nvPr/>
        </p:nvSpPr>
        <p:spPr>
          <a:xfrm>
            <a:off x="2285994" y="3594102"/>
            <a:ext cx="53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2.</a:t>
            </a:r>
            <a:endParaRPr lang="ru-RU" b="1">
              <a:latin typeface="Calibri"/>
              <a:cs typeface="Calibri"/>
            </a:endParaRP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E6F7CFCF-8F23-40BA-9A9D-55A0643A5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5502" y="3624970"/>
          <a:ext cx="2801545" cy="33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676400" imgH="203200" progId="Equation.3">
                  <p:embed/>
                </p:oleObj>
              </mc:Choice>
              <mc:Fallback>
                <p:oleObj name="Формула" r:id="rId13" imgW="1676400" imgH="203200" progId="Equation.3">
                  <p:embed/>
                  <p:pic>
                    <p:nvPicPr>
                      <p:cNvPr id="27" name="Object 8">
                        <a:extLst>
                          <a:ext uri="{FF2B5EF4-FFF2-40B4-BE49-F238E27FC236}">
                            <a16:creationId xmlns:a16="http://schemas.microsoft.com/office/drawing/2014/main" id="{E6F7CFCF-8F23-40BA-9A9D-55A0643A5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502" y="3624970"/>
                        <a:ext cx="2801545" cy="3379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5961F49-EFDF-4A4C-BBD3-0A86F13ECEC7}"/>
              </a:ext>
            </a:extLst>
          </p:cNvPr>
          <p:cNvSpPr txBox="1"/>
          <p:nvPr/>
        </p:nvSpPr>
        <p:spPr>
          <a:xfrm>
            <a:off x="3269325" y="2089544"/>
            <a:ext cx="32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*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378854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Practice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18353" y="957558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you give me examples of discrete random variables and continuous ones from the real life?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ED2C816-239A-43B6-A022-7664A9C5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29971"/>
              </p:ext>
            </p:extLst>
          </p:nvPr>
        </p:nvGraphicFramePr>
        <p:xfrm>
          <a:off x="1542188" y="185110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6703546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6647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Discrete random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Continuous random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5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1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6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D1EAF28-AD41-4C48-9121-6166A62E8693}"/>
              </a:ext>
            </a:extLst>
          </p:cNvPr>
          <p:cNvSpPr/>
          <p:nvPr/>
        </p:nvSpPr>
        <p:spPr>
          <a:xfrm>
            <a:off x="66857" y="4289796"/>
            <a:ext cx="2910320" cy="7512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-2636"/>
            <a:ext cx="8229600" cy="620483"/>
          </a:xfrm>
        </p:spPr>
        <p:txBody>
          <a:bodyPr>
            <a:normAutofit/>
          </a:bodyPr>
          <a:lstStyle/>
          <a:p>
            <a:r>
              <a:rPr lang="en-US" sz="2800" dirty="0"/>
              <a:t>Example in Python</a:t>
            </a:r>
            <a:endParaRPr lang="ru-RU" sz="2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51E3541-F333-4FCB-A3E8-478059196BD0}"/>
              </a:ext>
            </a:extLst>
          </p:cNvPr>
          <p:cNvSpPr/>
          <p:nvPr/>
        </p:nvSpPr>
        <p:spPr>
          <a:xfrm>
            <a:off x="184826" y="1939193"/>
            <a:ext cx="8907294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file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Data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Modeling.ipynb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https://drive.google.com/drive/folders/1d6hf8bymtBtZnFvEF32Pu2jVm8xcr38H?usp=sharing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5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teacher instructions and run parts of the program code with 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75928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5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EEC79F31901C040BCE42F4F514A07DC" ma:contentTypeVersion="4" ma:contentTypeDescription="Создание документа." ma:contentTypeScope="" ma:versionID="dade2e2a313217adc448879a6bf96cf2">
  <xsd:schema xmlns:xsd="http://www.w3.org/2001/XMLSchema" xmlns:xs="http://www.w3.org/2001/XMLSchema" xmlns:p="http://schemas.microsoft.com/office/2006/metadata/properties" xmlns:ns3="aa2d9960-e810-4ccd-96b2-1c540851f87e" targetNamespace="http://schemas.microsoft.com/office/2006/metadata/properties" ma:root="true" ma:fieldsID="eab730629d69b1f30e82f4487f179761" ns3:_="">
    <xsd:import namespace="aa2d9960-e810-4ccd-96b2-1c540851f8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2d9960-e810-4ccd-96b2-1c540851f8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457E81-DCDA-432E-9713-EB8CC49A55BE}">
  <ds:schemaRefs>
    <ds:schemaRef ds:uri="aa2d9960-e810-4ccd-96b2-1c540851f8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6D32D3-840C-46D3-8921-1D60B0620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E0CC88-9E48-4ED4-9D1B-26A0B4E66AE2}">
  <ds:schemaRefs>
    <ds:schemaRef ds:uri="aa2d9960-e810-4ccd-96b2-1c540851f8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1136</Words>
  <Application>Microsoft Office PowerPoint</Application>
  <PresentationFormat>Экран (16:9)</PresentationFormat>
  <Paragraphs>217</Paragraphs>
  <Slides>23</Slides>
  <Notes>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5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Muller Black</vt:lpstr>
      <vt:lpstr>Symbol</vt:lpstr>
      <vt:lpstr>1_Cover</vt:lpstr>
      <vt:lpstr>2_Cover</vt:lpstr>
      <vt:lpstr>4_Cover</vt:lpstr>
      <vt:lpstr>5_Cover</vt:lpstr>
      <vt:lpstr>3_Cover</vt:lpstr>
      <vt:lpstr>Формула</vt:lpstr>
      <vt:lpstr>Уравнение</vt:lpstr>
      <vt:lpstr>  Analysis of univariate random variables Workshop 1 </vt:lpstr>
      <vt:lpstr>Key points</vt:lpstr>
      <vt:lpstr>Learning objectives</vt:lpstr>
      <vt:lpstr>Revising basics</vt:lpstr>
      <vt:lpstr>Random variables </vt:lpstr>
      <vt:lpstr>Презентация PowerPoint</vt:lpstr>
      <vt:lpstr>Презентация PowerPoint</vt:lpstr>
      <vt:lpstr>Practice</vt:lpstr>
      <vt:lpstr>Example in Python</vt:lpstr>
      <vt:lpstr>Function and distribution density</vt:lpstr>
      <vt:lpstr>Презентация PowerPoint</vt:lpstr>
      <vt:lpstr>Useful model: Gaussian distribution</vt:lpstr>
      <vt:lpstr>Презентация PowerPoint</vt:lpstr>
      <vt:lpstr>Презентация PowerPoint</vt:lpstr>
      <vt:lpstr>Example in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Example in Python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предсказательной модели риска кредитной сделки по профилям транзакционной активности клиента</dc:title>
  <dc:creator>anna</dc:creator>
  <cp:lastModifiedBy>Деева Ирина Юрьевна</cp:lastModifiedBy>
  <cp:revision>18</cp:revision>
  <dcterms:created xsi:type="dcterms:W3CDTF">2014-06-27T12:30:22Z</dcterms:created>
  <dcterms:modified xsi:type="dcterms:W3CDTF">2021-03-29T10:18:01Z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0x010100BEEC79F31901C040BCE42F4F514A07DC</vt:lpwstr>
  </property>
</Properties>
</file>