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8EB884-5807-4339-8B19-8706CE7F58ED}" type="doc">
      <dgm:prSet loTypeId="urn:microsoft.com/office/officeart/2005/8/layout/hierarchy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0873382-C163-4CD3-9BDE-25733157427A}">
      <dgm:prSet phldrT="[Text]" custT="1"/>
      <dgm:spPr/>
      <dgm:t>
        <a:bodyPr/>
        <a:lstStyle/>
        <a:p>
          <a:r>
            <a:rPr lang="en-US" sz="1800" b="1" i="0" dirty="0"/>
            <a:t>Women in the Global Super Rich</a:t>
          </a:r>
        </a:p>
        <a:p>
          <a:r>
            <a:rPr lang="en-US" sz="1800" b="0" i="0" dirty="0"/>
            <a:t>With E. Ischinsky </a:t>
          </a:r>
        </a:p>
        <a:p>
          <a:r>
            <a:rPr lang="en-US" sz="1800" b="0" i="0" dirty="0"/>
            <a:t>(Australian Fem. Studies 2023)</a:t>
          </a:r>
          <a:endParaRPr lang="en-US" sz="1100" dirty="0"/>
        </a:p>
      </dgm:t>
    </dgm:pt>
    <dgm:pt modelId="{2AEC3D02-E027-4813-851A-184B341E5F71}" type="parTrans" cxnId="{A1D34318-5915-4A1F-90BC-843D55A45BAF}">
      <dgm:prSet/>
      <dgm:spPr/>
      <dgm:t>
        <a:bodyPr/>
        <a:lstStyle/>
        <a:p>
          <a:endParaRPr lang="en-US"/>
        </a:p>
      </dgm:t>
    </dgm:pt>
    <dgm:pt modelId="{6E20D060-B47B-4670-A56B-F46061A22757}" type="sibTrans" cxnId="{A1D34318-5915-4A1F-90BC-843D55A45BAF}">
      <dgm:prSet/>
      <dgm:spPr/>
      <dgm:t>
        <a:bodyPr/>
        <a:lstStyle/>
        <a:p>
          <a:endParaRPr lang="en-US"/>
        </a:p>
      </dgm:t>
    </dgm:pt>
    <dgm:pt modelId="{E71BA1F6-7EC5-4777-BF88-71E1E274D403}">
      <dgm:prSet phldrT="[Text]" custT="1"/>
      <dgm:spPr/>
      <dgm:t>
        <a:bodyPr/>
        <a:lstStyle/>
        <a:p>
          <a:r>
            <a:rPr lang="en-US" sz="1800" b="1" i="0" dirty="0"/>
            <a:t>How can the social sciences benefit from knowledge graphs? </a:t>
          </a:r>
        </a:p>
        <a:p>
          <a:r>
            <a:rPr lang="en-US" sz="1800" b="0" i="0" dirty="0"/>
            <a:t>With F. Pradel</a:t>
          </a:r>
        </a:p>
      </dgm:t>
    </dgm:pt>
    <dgm:pt modelId="{832DB76B-DD6E-499E-979B-9705C0333ADA}" type="parTrans" cxnId="{23AEC401-222C-4A69-BC58-C9398496D30B}">
      <dgm:prSet/>
      <dgm:spPr/>
      <dgm:t>
        <a:bodyPr/>
        <a:lstStyle/>
        <a:p>
          <a:endParaRPr lang="en-US"/>
        </a:p>
      </dgm:t>
    </dgm:pt>
    <dgm:pt modelId="{1EC20AD5-AA2D-46E6-AB64-8B814DC48F07}" type="sibTrans" cxnId="{23AEC401-222C-4A69-BC58-C9398496D30B}">
      <dgm:prSet/>
      <dgm:spPr/>
      <dgm:t>
        <a:bodyPr/>
        <a:lstStyle/>
        <a:p>
          <a:endParaRPr lang="en-US"/>
        </a:p>
      </dgm:t>
    </dgm:pt>
    <dgm:pt modelId="{1CAAFFBA-F55D-48D6-854F-E947485211FA}">
      <dgm:prSet phldrT="[Text]" custT="1"/>
      <dgm:spPr>
        <a:solidFill>
          <a:srgbClr val="8B0000"/>
        </a:solidFill>
      </dgm:spPr>
      <dgm:t>
        <a:bodyPr/>
        <a:lstStyle/>
        <a:p>
          <a:r>
            <a:rPr lang="en-US" sz="2200" dirty="0"/>
            <a:t>Germany’s</a:t>
          </a:r>
        </a:p>
        <a:p>
          <a:r>
            <a:rPr lang="en-US" sz="2200" dirty="0"/>
            <a:t> superrich</a:t>
          </a:r>
        </a:p>
        <a:p>
          <a:r>
            <a:rPr lang="en-US" sz="2200" dirty="0"/>
            <a:t> 1912 &amp; 2019</a:t>
          </a:r>
        </a:p>
      </dgm:t>
    </dgm:pt>
    <dgm:pt modelId="{7A110369-6CC1-404D-8308-1235A2EE79EF}" type="parTrans" cxnId="{6162C08E-3CBC-4279-9269-BB152CD899C8}">
      <dgm:prSet/>
      <dgm:spPr/>
      <dgm:t>
        <a:bodyPr/>
        <a:lstStyle/>
        <a:p>
          <a:endParaRPr lang="en-US"/>
        </a:p>
      </dgm:t>
    </dgm:pt>
    <dgm:pt modelId="{B0C7BAAD-219F-4AC3-B9EA-5E56DEF2EC85}" type="sibTrans" cxnId="{6162C08E-3CBC-4279-9269-BB152CD899C8}">
      <dgm:prSet/>
      <dgm:spPr/>
      <dgm:t>
        <a:bodyPr/>
        <a:lstStyle/>
        <a:p>
          <a:endParaRPr lang="en-US"/>
        </a:p>
      </dgm:t>
    </dgm:pt>
    <dgm:pt modelId="{A3AF5612-D3EE-4BBA-8F65-3D02341ECCE7}">
      <dgm:prSet phldrT="[Text]" custT="1"/>
      <dgm:spPr/>
      <dgm:t>
        <a:bodyPr/>
        <a:lstStyle/>
        <a:p>
          <a:r>
            <a:rPr lang="en-US" sz="1800" b="1" dirty="0"/>
            <a:t>Geographies of the rich </a:t>
          </a:r>
        </a:p>
        <a:p>
          <a:r>
            <a:rPr lang="en-US" sz="1800" dirty="0"/>
            <a:t>With Eva M. Gajek</a:t>
          </a:r>
        </a:p>
      </dgm:t>
    </dgm:pt>
    <dgm:pt modelId="{9C4DBAFF-8DFF-4DB4-AC69-351B47387DF5}" type="parTrans" cxnId="{DAF1AB0C-3B3A-497D-B674-18E2750ABB2B}">
      <dgm:prSet/>
      <dgm:spPr/>
      <dgm:t>
        <a:bodyPr/>
        <a:lstStyle/>
        <a:p>
          <a:endParaRPr lang="en-US"/>
        </a:p>
      </dgm:t>
    </dgm:pt>
    <dgm:pt modelId="{1A5699EF-1CBC-4818-9F32-731188BBCB2A}" type="sibTrans" cxnId="{DAF1AB0C-3B3A-497D-B674-18E2750ABB2B}">
      <dgm:prSet/>
      <dgm:spPr/>
      <dgm:t>
        <a:bodyPr/>
        <a:lstStyle/>
        <a:p>
          <a:endParaRPr lang="en-US"/>
        </a:p>
      </dgm:t>
    </dgm:pt>
    <dgm:pt modelId="{6D810338-E4D4-4F69-8C20-048417747AA4}">
      <dgm:prSet phldrT="[Text]" custT="1"/>
      <dgm:spPr>
        <a:solidFill>
          <a:srgbClr val="8B0000">
            <a:alpha val="90000"/>
          </a:srgbClr>
        </a:solidFill>
      </dgm:spPr>
      <dgm:t>
        <a:bodyPr/>
        <a:lstStyle/>
        <a:p>
          <a:r>
            <a:rPr lang="en-GB" sz="1800" b="1" i="0" dirty="0">
              <a:solidFill>
                <a:schemeClr val="bg1"/>
              </a:solidFill>
            </a:rPr>
            <a:t>Dynasties of wealth:  The preservation of wealth within families</a:t>
          </a:r>
          <a:endParaRPr lang="en-US" sz="1800" b="1" i="0" dirty="0">
            <a:solidFill>
              <a:schemeClr val="bg1"/>
            </a:solidFill>
          </a:endParaRPr>
        </a:p>
      </dgm:t>
    </dgm:pt>
    <dgm:pt modelId="{47E05422-0D86-4026-B799-BCB812160044}" type="parTrans" cxnId="{F5F21282-65E6-45D6-8C3B-30A44FD42A2A}">
      <dgm:prSet/>
      <dgm:spPr/>
      <dgm:t>
        <a:bodyPr/>
        <a:lstStyle/>
        <a:p>
          <a:endParaRPr lang="en-US"/>
        </a:p>
      </dgm:t>
    </dgm:pt>
    <dgm:pt modelId="{E5E45698-409B-4904-B93C-F4D6BFEE6BDB}" type="sibTrans" cxnId="{F5F21282-65E6-45D6-8C3B-30A44FD42A2A}">
      <dgm:prSet/>
      <dgm:spPr/>
      <dgm:t>
        <a:bodyPr/>
        <a:lstStyle/>
        <a:p>
          <a:endParaRPr lang="en-US"/>
        </a:p>
      </dgm:t>
    </dgm:pt>
    <dgm:pt modelId="{B2D5B85A-E50C-48A0-8A31-0421E8B54776}">
      <dgm:prSet phldrT="[Text]" custT="1"/>
      <dgm:spPr/>
      <dgm:t>
        <a:bodyPr/>
        <a:lstStyle/>
        <a:p>
          <a:r>
            <a:rPr lang="en-US" sz="1800" b="1" dirty="0"/>
            <a:t>Educational </a:t>
          </a:r>
          <a:r>
            <a:rPr lang="en-US" sz="1800" b="1" dirty="0" err="1"/>
            <a:t>Backgound</a:t>
          </a:r>
          <a:r>
            <a:rPr lang="en-US" sz="1800" b="1" dirty="0"/>
            <a:t> of the World’s Billionaires</a:t>
          </a:r>
        </a:p>
        <a:p>
          <a:r>
            <a:rPr lang="en-US" sz="1800" dirty="0"/>
            <a:t>With K. Lillie &amp; C. De Alwis</a:t>
          </a:r>
        </a:p>
      </dgm:t>
    </dgm:pt>
    <dgm:pt modelId="{0D1B7AE3-CFFE-4BAE-967D-E48076A8DE75}" type="parTrans" cxnId="{36FF24D2-F49E-4E46-B534-FA4CC32213CF}">
      <dgm:prSet/>
      <dgm:spPr/>
      <dgm:t>
        <a:bodyPr/>
        <a:lstStyle/>
        <a:p>
          <a:endParaRPr lang="en-US"/>
        </a:p>
      </dgm:t>
    </dgm:pt>
    <dgm:pt modelId="{8D875F75-DF77-4F52-9A95-5D1767ABBC73}" type="sibTrans" cxnId="{36FF24D2-F49E-4E46-B534-FA4CC32213CF}">
      <dgm:prSet/>
      <dgm:spPr/>
      <dgm:t>
        <a:bodyPr/>
        <a:lstStyle/>
        <a:p>
          <a:endParaRPr lang="en-US"/>
        </a:p>
      </dgm:t>
    </dgm:pt>
    <dgm:pt modelId="{3085C3B0-3583-4306-A9CA-E52A517E659C}">
      <dgm:prSet phldrT="[Text]" custT="1"/>
      <dgm:spPr/>
      <dgm:t>
        <a:bodyPr/>
        <a:lstStyle/>
        <a:p>
          <a:r>
            <a:rPr lang="en-US" sz="1800" b="1" i="0" dirty="0"/>
            <a:t>Top wealth and its historical origins</a:t>
          </a:r>
        </a:p>
        <a:p>
          <a:r>
            <a:rPr lang="en-US" sz="1800" b="0" i="0" dirty="0"/>
            <a:t>With E. Ischinsky</a:t>
          </a:r>
        </a:p>
        <a:p>
          <a:r>
            <a:rPr lang="en-US" sz="1800" b="0" i="0" dirty="0"/>
            <a:t>(Socius 2023)</a:t>
          </a:r>
          <a:endParaRPr lang="en-US" sz="1800" dirty="0"/>
        </a:p>
      </dgm:t>
    </dgm:pt>
    <dgm:pt modelId="{115E7E5C-4F3F-46A9-85B3-37EE36FA75D8}" type="parTrans" cxnId="{F2896889-CC3A-4239-86CE-A65192B862C5}">
      <dgm:prSet/>
      <dgm:spPr/>
      <dgm:t>
        <a:bodyPr/>
        <a:lstStyle/>
        <a:p>
          <a:endParaRPr lang="en-GB"/>
        </a:p>
      </dgm:t>
    </dgm:pt>
    <dgm:pt modelId="{CE9D7A6D-CE62-4516-B5BF-5BA14FD5C8AE}" type="sibTrans" cxnId="{F2896889-CC3A-4239-86CE-A65192B862C5}">
      <dgm:prSet/>
      <dgm:spPr/>
      <dgm:t>
        <a:bodyPr/>
        <a:lstStyle/>
        <a:p>
          <a:endParaRPr lang="en-GB"/>
        </a:p>
      </dgm:t>
    </dgm:pt>
    <dgm:pt modelId="{BAB58BBE-0D35-438D-BB4F-D25ED0EFE276}">
      <dgm:prSet phldrT="[Text]" custT="1"/>
      <dgm:spPr>
        <a:solidFill>
          <a:srgbClr val="8B0000"/>
        </a:solidFill>
      </dgm:spPr>
      <dgm:t>
        <a:bodyPr/>
        <a:lstStyle/>
        <a:p>
          <a:r>
            <a:rPr lang="en-US" sz="2200" dirty="0"/>
            <a:t>World’s</a:t>
          </a:r>
        </a:p>
        <a:p>
          <a:r>
            <a:rPr lang="en-US" sz="2200" dirty="0"/>
            <a:t> billionaires</a:t>
          </a:r>
        </a:p>
        <a:p>
          <a:r>
            <a:rPr lang="en-US" sz="2200" dirty="0"/>
            <a:t>2010-2023</a:t>
          </a:r>
        </a:p>
      </dgm:t>
    </dgm:pt>
    <dgm:pt modelId="{0FDDE40A-4465-4DC4-AFCD-97A55F452842}" type="sibTrans" cxnId="{36613FB8-65D5-44DE-8314-37411B31948D}">
      <dgm:prSet/>
      <dgm:spPr/>
      <dgm:t>
        <a:bodyPr/>
        <a:lstStyle/>
        <a:p>
          <a:endParaRPr lang="en-US"/>
        </a:p>
      </dgm:t>
    </dgm:pt>
    <dgm:pt modelId="{831A22F2-CD5B-4A7D-A71E-C730A404A09B}" type="parTrans" cxnId="{36613FB8-65D5-44DE-8314-37411B31948D}">
      <dgm:prSet/>
      <dgm:spPr/>
      <dgm:t>
        <a:bodyPr/>
        <a:lstStyle/>
        <a:p>
          <a:endParaRPr lang="en-US"/>
        </a:p>
      </dgm:t>
    </dgm:pt>
    <dgm:pt modelId="{282A8592-EAD6-4849-85A6-E2FE1D671AA9}" type="pres">
      <dgm:prSet presAssocID="{458EB884-5807-4339-8B19-8706CE7F58E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1F08CF-EE4A-434E-B55E-948BE1FAEE41}" type="pres">
      <dgm:prSet presAssocID="{BAB58BBE-0D35-438D-BB4F-D25ED0EFE276}" presName="root" presStyleCnt="0"/>
      <dgm:spPr/>
    </dgm:pt>
    <dgm:pt modelId="{1ED01661-92E5-47E4-90DD-AA8D7AEC56E6}" type="pres">
      <dgm:prSet presAssocID="{BAB58BBE-0D35-438D-BB4F-D25ED0EFE276}" presName="rootComposite" presStyleCnt="0"/>
      <dgm:spPr/>
    </dgm:pt>
    <dgm:pt modelId="{76A8F686-18A1-4D54-8735-24561CD567A8}" type="pres">
      <dgm:prSet presAssocID="{BAB58BBE-0D35-438D-BB4F-D25ED0EFE276}" presName="rootText" presStyleLbl="node1" presStyleIdx="0" presStyleCnt="2" custScaleX="412515" custScaleY="298967"/>
      <dgm:spPr/>
    </dgm:pt>
    <dgm:pt modelId="{2ECAE5A6-24EE-426C-ACE7-47BDDF52F013}" type="pres">
      <dgm:prSet presAssocID="{BAB58BBE-0D35-438D-BB4F-D25ED0EFE276}" presName="rootConnector" presStyleLbl="node1" presStyleIdx="0" presStyleCnt="2"/>
      <dgm:spPr/>
    </dgm:pt>
    <dgm:pt modelId="{F96846A1-0555-4C31-B7BA-F5B9A2B178B9}" type="pres">
      <dgm:prSet presAssocID="{BAB58BBE-0D35-438D-BB4F-D25ED0EFE276}" presName="childShape" presStyleCnt="0"/>
      <dgm:spPr/>
    </dgm:pt>
    <dgm:pt modelId="{B0901935-9F5C-4D7B-9BF8-187F4A384EC2}" type="pres">
      <dgm:prSet presAssocID="{2AEC3D02-E027-4813-851A-184B341E5F71}" presName="Name13" presStyleLbl="parChTrans1D2" presStyleIdx="0" presStyleCnt="6"/>
      <dgm:spPr/>
    </dgm:pt>
    <dgm:pt modelId="{CCF46ED1-D0B4-42EC-A76D-62CECC306E5A}" type="pres">
      <dgm:prSet presAssocID="{30873382-C163-4CD3-9BDE-25733157427A}" presName="childText" presStyleLbl="bgAcc1" presStyleIdx="0" presStyleCnt="6" custScaleX="458138" custScaleY="279636">
        <dgm:presLayoutVars>
          <dgm:bulletEnabled val="1"/>
        </dgm:presLayoutVars>
      </dgm:prSet>
      <dgm:spPr/>
    </dgm:pt>
    <dgm:pt modelId="{47A33570-9552-4C73-96E4-E3D9C1CAAD98}" type="pres">
      <dgm:prSet presAssocID="{832DB76B-DD6E-499E-979B-9705C0333ADA}" presName="Name13" presStyleLbl="parChTrans1D2" presStyleIdx="1" presStyleCnt="6"/>
      <dgm:spPr/>
    </dgm:pt>
    <dgm:pt modelId="{96CD2DDD-FE91-4C45-AE4C-4F1257EA0C6E}" type="pres">
      <dgm:prSet presAssocID="{E71BA1F6-7EC5-4777-BF88-71E1E274D403}" presName="childText" presStyleLbl="bgAcc1" presStyleIdx="1" presStyleCnt="6" custScaleX="458138" custScaleY="348517">
        <dgm:presLayoutVars>
          <dgm:bulletEnabled val="1"/>
        </dgm:presLayoutVars>
      </dgm:prSet>
      <dgm:spPr/>
    </dgm:pt>
    <dgm:pt modelId="{9BB052D9-E277-4997-ACEB-9A3392B2D1F0}" type="pres">
      <dgm:prSet presAssocID="{0D1B7AE3-CFFE-4BAE-967D-E48076A8DE75}" presName="Name13" presStyleLbl="parChTrans1D2" presStyleIdx="2" presStyleCnt="6"/>
      <dgm:spPr/>
    </dgm:pt>
    <dgm:pt modelId="{3C4AE6DB-C6E1-4DD9-8C66-8B1E2537819B}" type="pres">
      <dgm:prSet presAssocID="{B2D5B85A-E50C-48A0-8A31-0421E8B54776}" presName="childText" presStyleLbl="bgAcc1" presStyleIdx="2" presStyleCnt="6" custScaleX="458138" custScaleY="300629">
        <dgm:presLayoutVars>
          <dgm:bulletEnabled val="1"/>
        </dgm:presLayoutVars>
      </dgm:prSet>
      <dgm:spPr/>
    </dgm:pt>
    <dgm:pt modelId="{1407350C-654F-46BC-959D-B8577B1E1057}" type="pres">
      <dgm:prSet presAssocID="{1CAAFFBA-F55D-48D6-854F-E947485211FA}" presName="root" presStyleCnt="0"/>
      <dgm:spPr/>
    </dgm:pt>
    <dgm:pt modelId="{F0D5EC96-BC20-4ED4-BF39-A0D497E881BB}" type="pres">
      <dgm:prSet presAssocID="{1CAAFFBA-F55D-48D6-854F-E947485211FA}" presName="rootComposite" presStyleCnt="0"/>
      <dgm:spPr/>
    </dgm:pt>
    <dgm:pt modelId="{7AB4888C-5D9C-43A0-883A-DC2C96E23BB6}" type="pres">
      <dgm:prSet presAssocID="{1CAAFFBA-F55D-48D6-854F-E947485211FA}" presName="rootText" presStyleLbl="node1" presStyleIdx="1" presStyleCnt="2" custScaleX="412515" custScaleY="298967" custLinFactNeighborX="15243"/>
      <dgm:spPr/>
    </dgm:pt>
    <dgm:pt modelId="{AF63774E-ADCE-4157-80E9-38DC7897D4FC}" type="pres">
      <dgm:prSet presAssocID="{1CAAFFBA-F55D-48D6-854F-E947485211FA}" presName="rootConnector" presStyleLbl="node1" presStyleIdx="1" presStyleCnt="2"/>
      <dgm:spPr/>
    </dgm:pt>
    <dgm:pt modelId="{0EB9D7E0-5BC4-4A2C-B8A8-C060BA2A6887}" type="pres">
      <dgm:prSet presAssocID="{1CAAFFBA-F55D-48D6-854F-E947485211FA}" presName="childShape" presStyleCnt="0"/>
      <dgm:spPr/>
    </dgm:pt>
    <dgm:pt modelId="{A222F241-5ACA-4928-AEC2-BB6C8853B4D5}" type="pres">
      <dgm:prSet presAssocID="{9C4DBAFF-8DFF-4DB4-AC69-351B47387DF5}" presName="Name13" presStyleLbl="parChTrans1D2" presStyleIdx="3" presStyleCnt="6"/>
      <dgm:spPr/>
    </dgm:pt>
    <dgm:pt modelId="{DF5816D4-D916-4052-BADB-5F8D913C7750}" type="pres">
      <dgm:prSet presAssocID="{A3AF5612-D3EE-4BBA-8F65-3D02341ECCE7}" presName="childText" presStyleLbl="bgAcc1" presStyleIdx="3" presStyleCnt="6" custScaleX="383049" custScaleY="274197">
        <dgm:presLayoutVars>
          <dgm:bulletEnabled val="1"/>
        </dgm:presLayoutVars>
      </dgm:prSet>
      <dgm:spPr/>
    </dgm:pt>
    <dgm:pt modelId="{481CF3FD-8E7C-41DC-828C-14DFDEAAC629}" type="pres">
      <dgm:prSet presAssocID="{115E7E5C-4F3F-46A9-85B3-37EE36FA75D8}" presName="Name13" presStyleLbl="parChTrans1D2" presStyleIdx="4" presStyleCnt="6"/>
      <dgm:spPr/>
    </dgm:pt>
    <dgm:pt modelId="{8605C05B-D6A1-44A9-A916-A35E6A23A8B5}" type="pres">
      <dgm:prSet presAssocID="{3085C3B0-3583-4306-A9CA-E52A517E659C}" presName="childText" presStyleLbl="bgAcc1" presStyleIdx="4" presStyleCnt="6" custScaleX="393935" custScaleY="367319">
        <dgm:presLayoutVars>
          <dgm:bulletEnabled val="1"/>
        </dgm:presLayoutVars>
      </dgm:prSet>
      <dgm:spPr/>
    </dgm:pt>
    <dgm:pt modelId="{02FD4708-3EEE-4F58-BA21-33775ED99076}" type="pres">
      <dgm:prSet presAssocID="{47E05422-0D86-4026-B799-BCB812160044}" presName="Name13" presStyleLbl="parChTrans1D2" presStyleIdx="5" presStyleCnt="6"/>
      <dgm:spPr/>
    </dgm:pt>
    <dgm:pt modelId="{54FE9459-FB49-4BE2-AED1-064E0940BCB5}" type="pres">
      <dgm:prSet presAssocID="{6D810338-E4D4-4F69-8C20-048417747AA4}" presName="childText" presStyleLbl="bgAcc1" presStyleIdx="5" presStyleCnt="6" custScaleX="388821" custScaleY="287267">
        <dgm:presLayoutVars>
          <dgm:bulletEnabled val="1"/>
        </dgm:presLayoutVars>
      </dgm:prSet>
      <dgm:spPr/>
    </dgm:pt>
  </dgm:ptLst>
  <dgm:cxnLst>
    <dgm:cxn modelId="{23AEC401-222C-4A69-BC58-C9398496D30B}" srcId="{BAB58BBE-0D35-438D-BB4F-D25ED0EFE276}" destId="{E71BA1F6-7EC5-4777-BF88-71E1E274D403}" srcOrd="1" destOrd="0" parTransId="{832DB76B-DD6E-499E-979B-9705C0333ADA}" sibTransId="{1EC20AD5-AA2D-46E6-AB64-8B814DC48F07}"/>
    <dgm:cxn modelId="{DAF1AB0C-3B3A-497D-B674-18E2750ABB2B}" srcId="{1CAAFFBA-F55D-48D6-854F-E947485211FA}" destId="{A3AF5612-D3EE-4BBA-8F65-3D02341ECCE7}" srcOrd="0" destOrd="0" parTransId="{9C4DBAFF-8DFF-4DB4-AC69-351B47387DF5}" sibTransId="{1A5699EF-1CBC-4818-9F32-731188BBCB2A}"/>
    <dgm:cxn modelId="{7BA3570E-BC6D-47E0-ABE5-E758F2302692}" type="presOf" srcId="{1CAAFFBA-F55D-48D6-854F-E947485211FA}" destId="{7AB4888C-5D9C-43A0-883A-DC2C96E23BB6}" srcOrd="0" destOrd="0" presId="urn:microsoft.com/office/officeart/2005/8/layout/hierarchy3"/>
    <dgm:cxn modelId="{A1D34318-5915-4A1F-90BC-843D55A45BAF}" srcId="{BAB58BBE-0D35-438D-BB4F-D25ED0EFE276}" destId="{30873382-C163-4CD3-9BDE-25733157427A}" srcOrd="0" destOrd="0" parTransId="{2AEC3D02-E027-4813-851A-184B341E5F71}" sibTransId="{6E20D060-B47B-4670-A56B-F46061A22757}"/>
    <dgm:cxn modelId="{57009523-F229-408E-A738-EEAAFF1F58A4}" type="presOf" srcId="{115E7E5C-4F3F-46A9-85B3-37EE36FA75D8}" destId="{481CF3FD-8E7C-41DC-828C-14DFDEAAC629}" srcOrd="0" destOrd="0" presId="urn:microsoft.com/office/officeart/2005/8/layout/hierarchy3"/>
    <dgm:cxn modelId="{A53CB323-EF0A-4772-94EE-D07654DB7D66}" type="presOf" srcId="{458EB884-5807-4339-8B19-8706CE7F58ED}" destId="{282A8592-EAD6-4849-85A6-E2FE1D671AA9}" srcOrd="0" destOrd="0" presId="urn:microsoft.com/office/officeart/2005/8/layout/hierarchy3"/>
    <dgm:cxn modelId="{58CEE12D-2EC2-4E0B-98CE-B045C3482FD5}" type="presOf" srcId="{6D810338-E4D4-4F69-8C20-048417747AA4}" destId="{54FE9459-FB49-4BE2-AED1-064E0940BCB5}" srcOrd="0" destOrd="0" presId="urn:microsoft.com/office/officeart/2005/8/layout/hierarchy3"/>
    <dgm:cxn modelId="{152CF960-C2D3-4B18-AE4E-3EFA7460F457}" type="presOf" srcId="{2AEC3D02-E027-4813-851A-184B341E5F71}" destId="{B0901935-9F5C-4D7B-9BF8-187F4A384EC2}" srcOrd="0" destOrd="0" presId="urn:microsoft.com/office/officeart/2005/8/layout/hierarchy3"/>
    <dgm:cxn modelId="{F64CDD65-891D-4AA4-B422-73528E614050}" type="presOf" srcId="{30873382-C163-4CD3-9BDE-25733157427A}" destId="{CCF46ED1-D0B4-42EC-A76D-62CECC306E5A}" srcOrd="0" destOrd="0" presId="urn:microsoft.com/office/officeart/2005/8/layout/hierarchy3"/>
    <dgm:cxn modelId="{6DB94C47-8414-42E3-AC89-9E069BAAF2DB}" type="presOf" srcId="{BAB58BBE-0D35-438D-BB4F-D25ED0EFE276}" destId="{2ECAE5A6-24EE-426C-ACE7-47BDDF52F013}" srcOrd="1" destOrd="0" presId="urn:microsoft.com/office/officeart/2005/8/layout/hierarchy3"/>
    <dgm:cxn modelId="{425DC448-7E0C-468E-AEF0-DECB96E36A1D}" type="presOf" srcId="{832DB76B-DD6E-499E-979B-9705C0333ADA}" destId="{47A33570-9552-4C73-96E4-E3D9C1CAAD98}" srcOrd="0" destOrd="0" presId="urn:microsoft.com/office/officeart/2005/8/layout/hierarchy3"/>
    <dgm:cxn modelId="{80DC7C6E-B6E1-494E-A217-749E992DBB3B}" type="presOf" srcId="{B2D5B85A-E50C-48A0-8A31-0421E8B54776}" destId="{3C4AE6DB-C6E1-4DD9-8C66-8B1E2537819B}" srcOrd="0" destOrd="0" presId="urn:microsoft.com/office/officeart/2005/8/layout/hierarchy3"/>
    <dgm:cxn modelId="{CF618F6E-EA7F-4F35-BF29-01ADC0B30A2B}" type="presOf" srcId="{9C4DBAFF-8DFF-4DB4-AC69-351B47387DF5}" destId="{A222F241-5ACA-4928-AEC2-BB6C8853B4D5}" srcOrd="0" destOrd="0" presId="urn:microsoft.com/office/officeart/2005/8/layout/hierarchy3"/>
    <dgm:cxn modelId="{B442C76F-43F0-4423-94D8-B12E6FA2C5ED}" type="presOf" srcId="{3085C3B0-3583-4306-A9CA-E52A517E659C}" destId="{8605C05B-D6A1-44A9-A916-A35E6A23A8B5}" srcOrd="0" destOrd="0" presId="urn:microsoft.com/office/officeart/2005/8/layout/hierarchy3"/>
    <dgm:cxn modelId="{2261487D-418D-4EAC-8225-EF72A5AA9790}" type="presOf" srcId="{0D1B7AE3-CFFE-4BAE-967D-E48076A8DE75}" destId="{9BB052D9-E277-4997-ACEB-9A3392B2D1F0}" srcOrd="0" destOrd="0" presId="urn:microsoft.com/office/officeart/2005/8/layout/hierarchy3"/>
    <dgm:cxn modelId="{F5F21282-65E6-45D6-8C3B-30A44FD42A2A}" srcId="{1CAAFFBA-F55D-48D6-854F-E947485211FA}" destId="{6D810338-E4D4-4F69-8C20-048417747AA4}" srcOrd="2" destOrd="0" parTransId="{47E05422-0D86-4026-B799-BCB812160044}" sibTransId="{E5E45698-409B-4904-B93C-F4D6BFEE6BDB}"/>
    <dgm:cxn modelId="{F2896889-CC3A-4239-86CE-A65192B862C5}" srcId="{1CAAFFBA-F55D-48D6-854F-E947485211FA}" destId="{3085C3B0-3583-4306-A9CA-E52A517E659C}" srcOrd="1" destOrd="0" parTransId="{115E7E5C-4F3F-46A9-85B3-37EE36FA75D8}" sibTransId="{CE9D7A6D-CE62-4516-B5BF-5BA14FD5C8AE}"/>
    <dgm:cxn modelId="{FF61A68A-7AE4-460D-9DDA-82B6A4199735}" type="presOf" srcId="{BAB58BBE-0D35-438D-BB4F-D25ED0EFE276}" destId="{76A8F686-18A1-4D54-8735-24561CD567A8}" srcOrd="0" destOrd="0" presId="urn:microsoft.com/office/officeart/2005/8/layout/hierarchy3"/>
    <dgm:cxn modelId="{6162C08E-3CBC-4279-9269-BB152CD899C8}" srcId="{458EB884-5807-4339-8B19-8706CE7F58ED}" destId="{1CAAFFBA-F55D-48D6-854F-E947485211FA}" srcOrd="1" destOrd="0" parTransId="{7A110369-6CC1-404D-8308-1235A2EE79EF}" sibTransId="{B0C7BAAD-219F-4AC3-B9EA-5E56DEF2EC85}"/>
    <dgm:cxn modelId="{B87A2E9A-185F-4F05-AAE0-A5AA3BE0D03C}" type="presOf" srcId="{47E05422-0D86-4026-B799-BCB812160044}" destId="{02FD4708-3EEE-4F58-BA21-33775ED99076}" srcOrd="0" destOrd="0" presId="urn:microsoft.com/office/officeart/2005/8/layout/hierarchy3"/>
    <dgm:cxn modelId="{36613FB8-65D5-44DE-8314-37411B31948D}" srcId="{458EB884-5807-4339-8B19-8706CE7F58ED}" destId="{BAB58BBE-0D35-438D-BB4F-D25ED0EFE276}" srcOrd="0" destOrd="0" parTransId="{831A22F2-CD5B-4A7D-A71E-C730A404A09B}" sibTransId="{0FDDE40A-4465-4DC4-AFCD-97A55F452842}"/>
    <dgm:cxn modelId="{E924E5B8-B8E3-4038-985C-D343D35F5F8E}" type="presOf" srcId="{A3AF5612-D3EE-4BBA-8F65-3D02341ECCE7}" destId="{DF5816D4-D916-4052-BADB-5F8D913C7750}" srcOrd="0" destOrd="0" presId="urn:microsoft.com/office/officeart/2005/8/layout/hierarchy3"/>
    <dgm:cxn modelId="{9E304AC7-D178-47AD-8885-E57B251E9EEA}" type="presOf" srcId="{1CAAFFBA-F55D-48D6-854F-E947485211FA}" destId="{AF63774E-ADCE-4157-80E9-38DC7897D4FC}" srcOrd="1" destOrd="0" presId="urn:microsoft.com/office/officeart/2005/8/layout/hierarchy3"/>
    <dgm:cxn modelId="{36FF24D2-F49E-4E46-B534-FA4CC32213CF}" srcId="{BAB58BBE-0D35-438D-BB4F-D25ED0EFE276}" destId="{B2D5B85A-E50C-48A0-8A31-0421E8B54776}" srcOrd="2" destOrd="0" parTransId="{0D1B7AE3-CFFE-4BAE-967D-E48076A8DE75}" sibTransId="{8D875F75-DF77-4F52-9A95-5D1767ABBC73}"/>
    <dgm:cxn modelId="{BD1360DC-408F-40E1-ABA7-5216666CE030}" type="presOf" srcId="{E71BA1F6-7EC5-4777-BF88-71E1E274D403}" destId="{96CD2DDD-FE91-4C45-AE4C-4F1257EA0C6E}" srcOrd="0" destOrd="0" presId="urn:microsoft.com/office/officeart/2005/8/layout/hierarchy3"/>
    <dgm:cxn modelId="{166D21B8-16D7-4832-8554-E5F9B87274F2}" type="presParOf" srcId="{282A8592-EAD6-4849-85A6-E2FE1D671AA9}" destId="{931F08CF-EE4A-434E-B55E-948BE1FAEE41}" srcOrd="0" destOrd="0" presId="urn:microsoft.com/office/officeart/2005/8/layout/hierarchy3"/>
    <dgm:cxn modelId="{729B640B-8B1E-405D-BA4B-C2D529433AE4}" type="presParOf" srcId="{931F08CF-EE4A-434E-B55E-948BE1FAEE41}" destId="{1ED01661-92E5-47E4-90DD-AA8D7AEC56E6}" srcOrd="0" destOrd="0" presId="urn:microsoft.com/office/officeart/2005/8/layout/hierarchy3"/>
    <dgm:cxn modelId="{25649483-EFE5-4D40-A08F-6DAC4622FF95}" type="presParOf" srcId="{1ED01661-92E5-47E4-90DD-AA8D7AEC56E6}" destId="{76A8F686-18A1-4D54-8735-24561CD567A8}" srcOrd="0" destOrd="0" presId="urn:microsoft.com/office/officeart/2005/8/layout/hierarchy3"/>
    <dgm:cxn modelId="{F8C9BDFD-515B-422E-8BFD-A47A2448A310}" type="presParOf" srcId="{1ED01661-92E5-47E4-90DD-AA8D7AEC56E6}" destId="{2ECAE5A6-24EE-426C-ACE7-47BDDF52F013}" srcOrd="1" destOrd="0" presId="urn:microsoft.com/office/officeart/2005/8/layout/hierarchy3"/>
    <dgm:cxn modelId="{ACE93555-B1A2-498F-8214-F15F7AE335B0}" type="presParOf" srcId="{931F08CF-EE4A-434E-B55E-948BE1FAEE41}" destId="{F96846A1-0555-4C31-B7BA-F5B9A2B178B9}" srcOrd="1" destOrd="0" presId="urn:microsoft.com/office/officeart/2005/8/layout/hierarchy3"/>
    <dgm:cxn modelId="{656E64CA-CA34-4B53-87D8-4F73847E236B}" type="presParOf" srcId="{F96846A1-0555-4C31-B7BA-F5B9A2B178B9}" destId="{B0901935-9F5C-4D7B-9BF8-187F4A384EC2}" srcOrd="0" destOrd="0" presId="urn:microsoft.com/office/officeart/2005/8/layout/hierarchy3"/>
    <dgm:cxn modelId="{E07A2877-DC17-45E1-BB6D-00DD689218C2}" type="presParOf" srcId="{F96846A1-0555-4C31-B7BA-F5B9A2B178B9}" destId="{CCF46ED1-D0B4-42EC-A76D-62CECC306E5A}" srcOrd="1" destOrd="0" presId="urn:microsoft.com/office/officeart/2005/8/layout/hierarchy3"/>
    <dgm:cxn modelId="{9FBC83A9-1B56-48F4-932C-DED32C6AE518}" type="presParOf" srcId="{F96846A1-0555-4C31-B7BA-F5B9A2B178B9}" destId="{47A33570-9552-4C73-96E4-E3D9C1CAAD98}" srcOrd="2" destOrd="0" presId="urn:microsoft.com/office/officeart/2005/8/layout/hierarchy3"/>
    <dgm:cxn modelId="{2D8E76AB-657A-43DB-80B6-9CEC4223948D}" type="presParOf" srcId="{F96846A1-0555-4C31-B7BA-F5B9A2B178B9}" destId="{96CD2DDD-FE91-4C45-AE4C-4F1257EA0C6E}" srcOrd="3" destOrd="0" presId="urn:microsoft.com/office/officeart/2005/8/layout/hierarchy3"/>
    <dgm:cxn modelId="{CF66A00D-32C8-4349-81E6-F906B0E7E34C}" type="presParOf" srcId="{F96846A1-0555-4C31-B7BA-F5B9A2B178B9}" destId="{9BB052D9-E277-4997-ACEB-9A3392B2D1F0}" srcOrd="4" destOrd="0" presId="urn:microsoft.com/office/officeart/2005/8/layout/hierarchy3"/>
    <dgm:cxn modelId="{DBA4C882-C57C-4F4C-8E02-F30478639337}" type="presParOf" srcId="{F96846A1-0555-4C31-B7BA-F5B9A2B178B9}" destId="{3C4AE6DB-C6E1-4DD9-8C66-8B1E2537819B}" srcOrd="5" destOrd="0" presId="urn:microsoft.com/office/officeart/2005/8/layout/hierarchy3"/>
    <dgm:cxn modelId="{53B8E83B-9E3D-4343-A765-3676CEC21379}" type="presParOf" srcId="{282A8592-EAD6-4849-85A6-E2FE1D671AA9}" destId="{1407350C-654F-46BC-959D-B8577B1E1057}" srcOrd="1" destOrd="0" presId="urn:microsoft.com/office/officeart/2005/8/layout/hierarchy3"/>
    <dgm:cxn modelId="{7EA6671B-DD48-46A1-B45C-F8E6BAD0F527}" type="presParOf" srcId="{1407350C-654F-46BC-959D-B8577B1E1057}" destId="{F0D5EC96-BC20-4ED4-BF39-A0D497E881BB}" srcOrd="0" destOrd="0" presId="urn:microsoft.com/office/officeart/2005/8/layout/hierarchy3"/>
    <dgm:cxn modelId="{1FFD186A-05FF-410A-B087-B13942AFAB11}" type="presParOf" srcId="{F0D5EC96-BC20-4ED4-BF39-A0D497E881BB}" destId="{7AB4888C-5D9C-43A0-883A-DC2C96E23BB6}" srcOrd="0" destOrd="0" presId="urn:microsoft.com/office/officeart/2005/8/layout/hierarchy3"/>
    <dgm:cxn modelId="{7C43CD6C-863A-4808-BD38-6885E727838C}" type="presParOf" srcId="{F0D5EC96-BC20-4ED4-BF39-A0D497E881BB}" destId="{AF63774E-ADCE-4157-80E9-38DC7897D4FC}" srcOrd="1" destOrd="0" presId="urn:microsoft.com/office/officeart/2005/8/layout/hierarchy3"/>
    <dgm:cxn modelId="{9133B35A-7BC9-41B6-89DA-893D1C8CB154}" type="presParOf" srcId="{1407350C-654F-46BC-959D-B8577B1E1057}" destId="{0EB9D7E0-5BC4-4A2C-B8A8-C060BA2A6887}" srcOrd="1" destOrd="0" presId="urn:microsoft.com/office/officeart/2005/8/layout/hierarchy3"/>
    <dgm:cxn modelId="{CC7FFB92-6D02-493E-B136-957C082B7B35}" type="presParOf" srcId="{0EB9D7E0-5BC4-4A2C-B8A8-C060BA2A6887}" destId="{A222F241-5ACA-4928-AEC2-BB6C8853B4D5}" srcOrd="0" destOrd="0" presId="urn:microsoft.com/office/officeart/2005/8/layout/hierarchy3"/>
    <dgm:cxn modelId="{69C11FB4-5794-46D6-A7A5-6820EC339D68}" type="presParOf" srcId="{0EB9D7E0-5BC4-4A2C-B8A8-C060BA2A6887}" destId="{DF5816D4-D916-4052-BADB-5F8D913C7750}" srcOrd="1" destOrd="0" presId="urn:microsoft.com/office/officeart/2005/8/layout/hierarchy3"/>
    <dgm:cxn modelId="{F04852FB-D535-45C5-A8EF-26C6DD4DCFD2}" type="presParOf" srcId="{0EB9D7E0-5BC4-4A2C-B8A8-C060BA2A6887}" destId="{481CF3FD-8E7C-41DC-828C-14DFDEAAC629}" srcOrd="2" destOrd="0" presId="urn:microsoft.com/office/officeart/2005/8/layout/hierarchy3"/>
    <dgm:cxn modelId="{8E595F16-5B23-4940-9159-75C2CFC210BB}" type="presParOf" srcId="{0EB9D7E0-5BC4-4A2C-B8A8-C060BA2A6887}" destId="{8605C05B-D6A1-44A9-A916-A35E6A23A8B5}" srcOrd="3" destOrd="0" presId="urn:microsoft.com/office/officeart/2005/8/layout/hierarchy3"/>
    <dgm:cxn modelId="{591CE6EB-4B8F-4DCC-B523-2E711EE40112}" type="presParOf" srcId="{0EB9D7E0-5BC4-4A2C-B8A8-C060BA2A6887}" destId="{02FD4708-3EEE-4F58-BA21-33775ED99076}" srcOrd="4" destOrd="0" presId="urn:microsoft.com/office/officeart/2005/8/layout/hierarchy3"/>
    <dgm:cxn modelId="{AC3CB0F7-D982-4CA3-9E1D-B0BE2212CB15}" type="presParOf" srcId="{0EB9D7E0-5BC4-4A2C-B8A8-C060BA2A6887}" destId="{54FE9459-FB49-4BE2-AED1-064E0940BCB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8F686-18A1-4D54-8735-24561CD567A8}">
      <dsp:nvSpPr>
        <dsp:cNvPr id="0" name=""/>
        <dsp:cNvSpPr/>
      </dsp:nvSpPr>
      <dsp:spPr>
        <a:xfrm>
          <a:off x="2918" y="375254"/>
          <a:ext cx="3733148" cy="1352784"/>
        </a:xfrm>
        <a:prstGeom prst="roundRect">
          <a:avLst>
            <a:gd name="adj" fmla="val 10000"/>
          </a:avLst>
        </a:prstGeom>
        <a:solidFill>
          <a:srgbClr val="8B0000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World’s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billionaires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2010-2023</a:t>
          </a:r>
        </a:p>
      </dsp:txBody>
      <dsp:txXfrm>
        <a:off x="42540" y="414876"/>
        <a:ext cx="3653904" cy="1273540"/>
      </dsp:txXfrm>
    </dsp:sp>
    <dsp:sp modelId="{B0901935-9F5C-4D7B-9BF8-187F4A384EC2}">
      <dsp:nvSpPr>
        <dsp:cNvPr id="0" name=""/>
        <dsp:cNvSpPr/>
      </dsp:nvSpPr>
      <dsp:spPr>
        <a:xfrm>
          <a:off x="376233" y="1728039"/>
          <a:ext cx="373314" cy="745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5779"/>
              </a:lnTo>
              <a:lnTo>
                <a:pt x="373314" y="745779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46ED1-D0B4-42EC-A76D-62CECC306E5A}">
      <dsp:nvSpPr>
        <dsp:cNvPr id="0" name=""/>
        <dsp:cNvSpPr/>
      </dsp:nvSpPr>
      <dsp:spPr>
        <a:xfrm>
          <a:off x="749548" y="1841160"/>
          <a:ext cx="3316819" cy="126531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Women in the Global Super Rich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With E. Ischinsky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(Australian Fem. Studies 2023)</a:t>
          </a:r>
          <a:endParaRPr lang="en-US" sz="1100" kern="1200" dirty="0"/>
        </a:p>
      </dsp:txBody>
      <dsp:txXfrm>
        <a:off x="786608" y="1878220"/>
        <a:ext cx="3242699" cy="1191194"/>
      </dsp:txXfrm>
    </dsp:sp>
    <dsp:sp modelId="{47A33570-9552-4C73-96E4-E3D9C1CAAD98}">
      <dsp:nvSpPr>
        <dsp:cNvPr id="0" name=""/>
        <dsp:cNvSpPr/>
      </dsp:nvSpPr>
      <dsp:spPr>
        <a:xfrm>
          <a:off x="376233" y="1728039"/>
          <a:ext cx="373314" cy="2280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0054"/>
              </a:lnTo>
              <a:lnTo>
                <a:pt x="373314" y="2280054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D2DDD-FE91-4C45-AE4C-4F1257EA0C6E}">
      <dsp:nvSpPr>
        <dsp:cNvPr id="0" name=""/>
        <dsp:cNvSpPr/>
      </dsp:nvSpPr>
      <dsp:spPr>
        <a:xfrm>
          <a:off x="749548" y="3219597"/>
          <a:ext cx="3316819" cy="15769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How can the social sciences benefit from knowledge graphs? 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With F. Pradel</a:t>
          </a:r>
        </a:p>
      </dsp:txBody>
      <dsp:txXfrm>
        <a:off x="795736" y="3265785"/>
        <a:ext cx="3224443" cy="1484615"/>
      </dsp:txXfrm>
    </dsp:sp>
    <dsp:sp modelId="{9BB052D9-E277-4997-ACEB-9A3392B2D1F0}">
      <dsp:nvSpPr>
        <dsp:cNvPr id="0" name=""/>
        <dsp:cNvSpPr/>
      </dsp:nvSpPr>
      <dsp:spPr>
        <a:xfrm>
          <a:off x="376233" y="1728039"/>
          <a:ext cx="373314" cy="3861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1824"/>
              </a:lnTo>
              <a:lnTo>
                <a:pt x="373314" y="3861824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AE6DB-C6E1-4DD9-8C66-8B1E2537819B}">
      <dsp:nvSpPr>
        <dsp:cNvPr id="0" name=""/>
        <dsp:cNvSpPr/>
      </dsp:nvSpPr>
      <dsp:spPr>
        <a:xfrm>
          <a:off x="749548" y="4909710"/>
          <a:ext cx="3316819" cy="136030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Educational </a:t>
          </a:r>
          <a:r>
            <a:rPr lang="en-US" sz="1800" b="1" kern="1200" dirty="0" err="1"/>
            <a:t>Backgound</a:t>
          </a:r>
          <a:r>
            <a:rPr lang="en-US" sz="1800" b="1" kern="1200" dirty="0"/>
            <a:t> of the World’s Billionaires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With K. Lillie &amp; C. De Alwis</a:t>
          </a:r>
        </a:p>
      </dsp:txBody>
      <dsp:txXfrm>
        <a:off x="789390" y="4949552"/>
        <a:ext cx="3237135" cy="1280621"/>
      </dsp:txXfrm>
    </dsp:sp>
    <dsp:sp modelId="{7AB4888C-5D9C-43A0-883A-DC2C96E23BB6}">
      <dsp:nvSpPr>
        <dsp:cNvPr id="0" name=""/>
        <dsp:cNvSpPr/>
      </dsp:nvSpPr>
      <dsp:spPr>
        <a:xfrm>
          <a:off x="3965228" y="375254"/>
          <a:ext cx="3733148" cy="1352784"/>
        </a:xfrm>
        <a:prstGeom prst="roundRect">
          <a:avLst>
            <a:gd name="adj" fmla="val 10000"/>
          </a:avLst>
        </a:prstGeom>
        <a:solidFill>
          <a:srgbClr val="8B0000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Germany’s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superrich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1912 &amp; 2019</a:t>
          </a:r>
        </a:p>
      </dsp:txBody>
      <dsp:txXfrm>
        <a:off x="4004850" y="414876"/>
        <a:ext cx="3653904" cy="1273540"/>
      </dsp:txXfrm>
    </dsp:sp>
    <dsp:sp modelId="{A222F241-5ACA-4928-AEC2-BB6C8853B4D5}">
      <dsp:nvSpPr>
        <dsp:cNvPr id="0" name=""/>
        <dsp:cNvSpPr/>
      </dsp:nvSpPr>
      <dsp:spPr>
        <a:xfrm>
          <a:off x="4338543" y="1728039"/>
          <a:ext cx="370396" cy="7334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3473"/>
              </a:lnTo>
              <a:lnTo>
                <a:pt x="370396" y="733473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816D4-D916-4052-BADB-5F8D913C7750}">
      <dsp:nvSpPr>
        <dsp:cNvPr id="0" name=""/>
        <dsp:cNvSpPr/>
      </dsp:nvSpPr>
      <dsp:spPr>
        <a:xfrm>
          <a:off x="4708939" y="1841160"/>
          <a:ext cx="2773191" cy="12407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Geographies of the rich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With Eva M. Gajek</a:t>
          </a:r>
        </a:p>
      </dsp:txBody>
      <dsp:txXfrm>
        <a:off x="4745278" y="1877499"/>
        <a:ext cx="2700513" cy="1168026"/>
      </dsp:txXfrm>
    </dsp:sp>
    <dsp:sp modelId="{481CF3FD-8E7C-41DC-828C-14DFDEAAC629}">
      <dsp:nvSpPr>
        <dsp:cNvPr id="0" name=""/>
        <dsp:cNvSpPr/>
      </dsp:nvSpPr>
      <dsp:spPr>
        <a:xfrm>
          <a:off x="4338543" y="1728039"/>
          <a:ext cx="370396" cy="2297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7981"/>
              </a:lnTo>
              <a:lnTo>
                <a:pt x="370396" y="2297981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5C05B-D6A1-44A9-A916-A35E6A23A8B5}">
      <dsp:nvSpPr>
        <dsp:cNvPr id="0" name=""/>
        <dsp:cNvSpPr/>
      </dsp:nvSpPr>
      <dsp:spPr>
        <a:xfrm>
          <a:off x="4708939" y="3194986"/>
          <a:ext cx="2852003" cy="166206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Top wealth and its historical origins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With E. Ischinsky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(Socius 2023)</a:t>
          </a:r>
          <a:endParaRPr lang="en-US" sz="1800" kern="1200" dirty="0"/>
        </a:p>
      </dsp:txBody>
      <dsp:txXfrm>
        <a:off x="4757619" y="3243666"/>
        <a:ext cx="2754643" cy="1564708"/>
      </dsp:txXfrm>
    </dsp:sp>
    <dsp:sp modelId="{02FD4708-3EEE-4F58-BA21-33775ED99076}">
      <dsp:nvSpPr>
        <dsp:cNvPr id="0" name=""/>
        <dsp:cNvSpPr/>
      </dsp:nvSpPr>
      <dsp:spPr>
        <a:xfrm>
          <a:off x="4338543" y="1728039"/>
          <a:ext cx="370396" cy="3892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2059"/>
              </a:lnTo>
              <a:lnTo>
                <a:pt x="370396" y="3892059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E9459-FB49-4BE2-AED1-064E0940BCB5}">
      <dsp:nvSpPr>
        <dsp:cNvPr id="0" name=""/>
        <dsp:cNvSpPr/>
      </dsp:nvSpPr>
      <dsp:spPr>
        <a:xfrm>
          <a:off x="4708939" y="4970176"/>
          <a:ext cx="2814979" cy="1299844"/>
        </a:xfrm>
        <a:prstGeom prst="roundRect">
          <a:avLst>
            <a:gd name="adj" fmla="val 10000"/>
          </a:avLst>
        </a:prstGeom>
        <a:solidFill>
          <a:srgbClr val="8B0000">
            <a:alpha val="90000"/>
          </a:srgb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>
              <a:solidFill>
                <a:schemeClr val="bg1"/>
              </a:solidFill>
            </a:rPr>
            <a:t>Dynasties of wealth:  The preservation of wealth within families</a:t>
          </a:r>
          <a:endParaRPr lang="en-US" sz="1800" b="1" i="0" kern="1200" dirty="0">
            <a:solidFill>
              <a:schemeClr val="bg1"/>
            </a:solidFill>
          </a:endParaRPr>
        </a:p>
      </dsp:txBody>
      <dsp:txXfrm>
        <a:off x="4747010" y="5008247"/>
        <a:ext cx="2738837" cy="1223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7A14-BAF0-4D0C-C256-FA16077C6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49285-035A-7751-CA30-EE05E1364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8BE7E-8820-767A-67F0-4C3D42B7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3DB2-9570-4554-8179-7F845F09A537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F6026-A99D-8FB7-61C4-B3E6E8B5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EDCB8-3C79-6751-B089-02E712F6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48F7-8D04-4935-8046-A3A78F07F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31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E87D-41F4-5A1C-0EF3-7CB1D39E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C3FC7-77FD-D3DF-DF1D-7F15FF07C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B5868-2C46-04EC-CC54-68EEB67E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3DB2-9570-4554-8179-7F845F09A537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BE1A9-773C-D010-E13B-E2B9171B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6C2E3-F06F-39A2-492C-FAF6F736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48F7-8D04-4935-8046-A3A78F07F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38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C8986-B69C-8747-5DFA-666B36A0A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B9A0F-A3ED-F4F5-95CE-9B267E964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2947-5014-5A3A-29F2-BD0CF013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3DB2-9570-4554-8179-7F845F09A537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84B1E-2634-BC6F-820C-99C94131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FE822-B5A3-B0A6-150B-F4A729AA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48F7-8D04-4935-8046-A3A78F07F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10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BBFE-0427-6EBD-BB69-695168E7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B9D9B-8DD1-78E5-85AB-203B154FB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9382A-FCB1-459F-1B4A-D4F82AA4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3DB2-9570-4554-8179-7F845F09A537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051FF-40BD-C05C-D0AF-D8612504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C309B-E6E0-0054-BE6B-6C1674D0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48F7-8D04-4935-8046-A3A78F07F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83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8FBC-E400-F4D1-DF7A-C8490219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34D54-758C-09B3-B62B-EDB197F5C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9E444-737C-7BAC-7D07-EAB94872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3DB2-9570-4554-8179-7F845F09A537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6030A-659E-DF0F-3C74-0E8404A4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BF078-AB2F-99C9-A2F0-EE6DF7D7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48F7-8D04-4935-8046-A3A78F07F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5A05-F602-A769-F779-9BE65583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6A48-E81E-8455-4E81-E27B136C9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CF7F0-270A-FE02-D6AA-06EBF43AB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8D03C-6208-1466-6796-667C1D0D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3DB2-9570-4554-8179-7F845F09A537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B0B0E-5F4B-3F1B-E978-88C718AC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ED038-0A0F-3E96-7863-F2533638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48F7-8D04-4935-8046-A3A78F07F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66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5B26-76E5-DC61-A2AE-1ABDB1BE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59FCF-753A-E1BA-57FF-F0688EFA8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3C589-0A26-7A98-A51E-E48EC1D68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48786-643A-D3F3-81D4-F52D02D89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988F0-DE30-5FD4-0DE6-C0DC0237F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A71DF-B0EB-3C9D-C602-BA66D279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3DB2-9570-4554-8179-7F845F09A537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01AA7-6AB6-AA2C-8A22-5558A8DF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49551-A23E-7686-5CE7-BBE0134A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48F7-8D04-4935-8046-A3A78F07F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99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626A-1FFE-D195-07DD-DC2EB35D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E7945-C008-8A07-A833-71586F94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3DB2-9570-4554-8179-7F845F09A537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A9D14-3609-C9F0-D502-FB1D50FF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DAA05-61D5-69E2-F4A0-936A9062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48F7-8D04-4935-8046-A3A78F07F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98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6D410-B26B-D2D3-1949-80573B80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3DB2-9570-4554-8179-7F845F09A537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AC5DF-6422-A9FE-CAD3-39486761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2854E-5CDA-422D-6FB8-E9FCB08D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48F7-8D04-4935-8046-A3A78F07F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7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F9E7-6995-E789-BDC6-2FB14ACF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F3BF-0EE6-81E4-2D4E-22FFD3747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27478-CB47-946C-8D54-00E5F0DDB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382FA-F5FB-20D1-6BDF-B02F77A2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3DB2-9570-4554-8179-7F845F09A537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83A1E-2589-2C27-A708-470E8869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2FBFF-78E8-AA96-F698-0B393C7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48F7-8D04-4935-8046-A3A78F07F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17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EB60-2870-36ED-184E-7A54A7EB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510C8-63A3-D926-566F-8E2D32F2A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EA607-D083-4473-1B26-52E2F01DD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5D3B7-BF1A-92F8-DD0D-1A58EAE5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3DB2-9570-4554-8179-7F845F09A537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9DE08-7F44-A2D5-0C15-3356DE86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07D1-0EEA-3B6F-0377-2A38A451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48F7-8D04-4935-8046-A3A78F07F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55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160A1-C166-AE86-A354-82C786E8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4CF4A-03EE-7BDE-08E4-446C16B5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AEABE-96C2-ABE2-0A80-DBC574432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0E3DB2-9570-4554-8179-7F845F09A537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A2827-9F61-6D1C-8D60-95613BAD3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64B0D-C08A-1DAA-F498-6398D77CF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0F48F7-8D04-4935-8046-A3A78F07F2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41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Inhaltsplatzhalter 6">
            <a:extLst>
              <a:ext uri="{FF2B5EF4-FFF2-40B4-BE49-F238E27FC236}">
                <a16:creationId xmlns:a16="http://schemas.microsoft.com/office/drawing/2014/main" id="{5B918149-A8EC-56E7-7BB9-073474FCEC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083940"/>
              </p:ext>
            </p:extLst>
          </p:nvPr>
        </p:nvGraphicFramePr>
        <p:xfrm>
          <a:off x="143691" y="212725"/>
          <a:ext cx="7698377" cy="664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79E467E-BFC9-21D2-9F94-08C0EB266A1F}"/>
              </a:ext>
            </a:extLst>
          </p:cNvPr>
          <p:cNvGrpSpPr/>
          <p:nvPr/>
        </p:nvGrpSpPr>
        <p:grpSpPr>
          <a:xfrm>
            <a:off x="7989896" y="595917"/>
            <a:ext cx="3733148" cy="1352784"/>
            <a:chOff x="3965228" y="375254"/>
            <a:chExt cx="3733148" cy="135278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BA8049D-AF0D-DBAA-135F-8A15D39338EF}"/>
                </a:ext>
              </a:extLst>
            </p:cNvPr>
            <p:cNvSpPr/>
            <p:nvPr/>
          </p:nvSpPr>
          <p:spPr>
            <a:xfrm>
              <a:off x="3965228" y="375254"/>
              <a:ext cx="3733148" cy="1352784"/>
            </a:xfrm>
            <a:prstGeom prst="roundRect">
              <a:avLst>
                <a:gd name="adj" fmla="val 10000"/>
              </a:avLst>
            </a:prstGeom>
            <a:solidFill>
              <a:srgbClr val="8B0000"/>
            </a:solidFill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B7C5EC3E-3A4C-C7A1-6E17-3C47C688DCF9}"/>
                </a:ext>
              </a:extLst>
            </p:cNvPr>
            <p:cNvSpPr txBox="1"/>
            <p:nvPr/>
          </p:nvSpPr>
          <p:spPr>
            <a:xfrm>
              <a:off x="4004850" y="414876"/>
              <a:ext cx="3653904" cy="12735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German</a:t>
              </a:r>
            </a:p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 inheritance and gift tax data</a:t>
              </a:r>
            </a:p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 2007-2020</a:t>
              </a:r>
            </a:p>
          </p:txBody>
        </p:sp>
      </p:grpSp>
      <p:sp>
        <p:nvSpPr>
          <p:cNvPr id="7" name="Straight Connector 5">
            <a:extLst>
              <a:ext uri="{FF2B5EF4-FFF2-40B4-BE49-F238E27FC236}">
                <a16:creationId xmlns:a16="http://schemas.microsoft.com/office/drawing/2014/main" id="{B3E791E8-D57F-A111-6237-8C8D6F17EC59}"/>
              </a:ext>
            </a:extLst>
          </p:cNvPr>
          <p:cNvSpPr/>
          <p:nvPr/>
        </p:nvSpPr>
        <p:spPr>
          <a:xfrm>
            <a:off x="8363211" y="1948702"/>
            <a:ext cx="370396" cy="73347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733473"/>
                </a:lnTo>
                <a:lnTo>
                  <a:pt x="370396" y="733473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35FAD6-85E2-FC16-A107-81AA672810F6}"/>
              </a:ext>
            </a:extLst>
          </p:cNvPr>
          <p:cNvGrpSpPr/>
          <p:nvPr/>
        </p:nvGrpSpPr>
        <p:grpSpPr>
          <a:xfrm>
            <a:off x="8733607" y="2061823"/>
            <a:ext cx="2773191" cy="1240704"/>
            <a:chOff x="4708939" y="1841160"/>
            <a:chExt cx="2773191" cy="124070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802F3FF-5734-A759-2242-CA340328232F}"/>
                </a:ext>
              </a:extLst>
            </p:cNvPr>
            <p:cNvSpPr/>
            <p:nvPr/>
          </p:nvSpPr>
          <p:spPr>
            <a:xfrm>
              <a:off x="4708939" y="1841160"/>
              <a:ext cx="2773191" cy="124070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: Rounded Corners 7">
              <a:extLst>
                <a:ext uri="{FF2B5EF4-FFF2-40B4-BE49-F238E27FC236}">
                  <a16:creationId xmlns:a16="http://schemas.microsoft.com/office/drawing/2014/main" id="{F43F6304-7DDE-48B1-B3E3-772BE6595EB8}"/>
                </a:ext>
              </a:extLst>
            </p:cNvPr>
            <p:cNvSpPr txBox="1"/>
            <p:nvPr/>
          </p:nvSpPr>
          <p:spPr>
            <a:xfrm>
              <a:off x="4745278" y="1877499"/>
              <a:ext cx="2700513" cy="11680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22860" rIns="3429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b="1" kern="1200" dirty="0"/>
                <a:t>The gender (tax) gap in parental transfers</a:t>
              </a:r>
              <a:r>
                <a:rPr lang="en-US" sz="1800" b="1" kern="1200" dirty="0"/>
                <a:t> 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With M. Schechtl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(SER 2025)</a:t>
              </a:r>
              <a:endParaRPr lang="en-US" sz="18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B3D670-222C-46CE-5002-BEA5F105EE4D}"/>
              </a:ext>
            </a:extLst>
          </p:cNvPr>
          <p:cNvGrpSpPr/>
          <p:nvPr/>
        </p:nvGrpSpPr>
        <p:grpSpPr>
          <a:xfrm>
            <a:off x="8712712" y="3571271"/>
            <a:ext cx="2814979" cy="1909329"/>
            <a:chOff x="4708939" y="4970175"/>
            <a:chExt cx="2814979" cy="233228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0E29A42-484C-AB09-8B8C-7FFA038ACA16}"/>
                </a:ext>
              </a:extLst>
            </p:cNvPr>
            <p:cNvSpPr/>
            <p:nvPr/>
          </p:nvSpPr>
          <p:spPr>
            <a:xfrm>
              <a:off x="4708939" y="4970175"/>
              <a:ext cx="2814979" cy="2332281"/>
            </a:xfrm>
            <a:prstGeom prst="roundRect">
              <a:avLst>
                <a:gd name="adj" fmla="val 10000"/>
              </a:avLst>
            </a:prstGeom>
            <a:solidFill>
              <a:schemeClr val="bg2">
                <a:alpha val="90000"/>
              </a:schemeClr>
            </a:solidFill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4926E04-8628-85E6-EB8A-F398290CF2D2}"/>
                </a:ext>
              </a:extLst>
            </p:cNvPr>
            <p:cNvSpPr txBox="1"/>
            <p:nvPr/>
          </p:nvSpPr>
          <p:spPr>
            <a:xfrm>
              <a:off x="4747011" y="5467547"/>
              <a:ext cx="2738837" cy="1728468"/>
            </a:xfrm>
            <a:prstGeom prst="rect">
              <a:avLst/>
            </a:prstGeom>
            <a:solidFill>
              <a:schemeClr val="bg2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290" tIns="22860" rIns="34290" bIns="22860" numCol="1" spcCol="1270" anchor="ctr" anchorCtr="0">
              <a:noAutofit/>
            </a:bodyPr>
            <a:lstStyle/>
            <a:p>
              <a:pPr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b="1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Aptos" panose="02110004020202020204"/>
                </a:rPr>
                <a:t>Unequal Estate Division for Wealth Perpetuation: Portfolios, Primogeniture, and Patrilineality</a:t>
              </a:r>
            </a:p>
            <a:p>
              <a:pPr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Aptos" panose="02110004020202020204"/>
                </a:rPr>
                <a:t>With M. Schechtl and N.A. Trinh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b="1" i="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Straight Connector 3">
            <a:extLst>
              <a:ext uri="{FF2B5EF4-FFF2-40B4-BE49-F238E27FC236}">
                <a16:creationId xmlns:a16="http://schemas.microsoft.com/office/drawing/2014/main" id="{061B1550-B3A7-6785-E480-293EA9B4D1BD}"/>
              </a:ext>
            </a:extLst>
          </p:cNvPr>
          <p:cNvSpPr/>
          <p:nvPr/>
        </p:nvSpPr>
        <p:spPr>
          <a:xfrm>
            <a:off x="8363211" y="1909079"/>
            <a:ext cx="370396" cy="229798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297981"/>
                </a:lnTo>
                <a:lnTo>
                  <a:pt x="370396" y="2297981"/>
                </a:lnTo>
              </a:path>
            </a:pathLst>
          </a:custGeom>
          <a:noFill/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71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Daria Tisch</dc:creator>
  <cp:lastModifiedBy>Daria Tisch</cp:lastModifiedBy>
  <cp:revision>3</cp:revision>
  <dcterms:created xsi:type="dcterms:W3CDTF">2025-04-07T08:16:21Z</dcterms:created>
  <dcterms:modified xsi:type="dcterms:W3CDTF">2025-04-07T09:28:44Z</dcterms:modified>
</cp:coreProperties>
</file>