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4689" r:id="rId1"/>
  </p:sldMasterIdLst>
  <p:notesMasterIdLst>
    <p:notesMasterId r:id="rId2"/>
  </p:notesMasterIdLst>
  <p:handoutMasterIdLst>
    <p:handoutMasterId r:id="rId3"/>
  </p:handoutMasterIdLst>
  <p:sldIdLst>
    <p:sldId id="261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87370"/>
  </p:normalViewPr>
  <p:slideViewPr>
    <p:cSldViewPr>
      <p:cViewPr varScale="1">
        <p:scale>
          <a:sx n="96" d="100"/>
          <a:sy n="96" d="100"/>
        </p:scale>
        <p:origin x="0" y="0"/>
      </p:cViewPr>
    </p:cSldViewPr>
  </p:slideViewPr>
  <p:notesViewPr>
    <p:cSldViewPr>
      <p:cViewPr varScale="1">
        <p:scale>
          <a:sx n="83" d="100"/>
          <a:sy n="83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notesMaster" Target="notesMasters/notesMaster1.xml" /><Relationship Id="rId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409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99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17B615-C876-4B87-997A-F321F976F354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A61B1A65-64BC-437A-9A50-70B19ABDD84B}" type="slidenum">
              <a:rPr lang="en-US" altLang="en-US" sz="1200">
                <a:latin typeface="Calibri" pitchFamily="34" charset="0"/>
              </a:rPr>
              <a:t>*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07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5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5F84B5-E5E8-4C35-824D-0929C2A45FB2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</p:sp>
      <p:sp>
        <p:nvSpPr>
          <p:cNvPr id="307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Second level</a:t>
            </a: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Third level</a:t>
            </a: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Fourth level</a:t>
            </a: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Fifth level</a:t>
            </a:r>
          </a:p>
        </p:txBody>
      </p:sp>
      <p:sp>
        <p:nvSpPr>
          <p:cNvPr id="307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DE23CA0A-7B1F-4FB9-8AAE-832372041B38}" type="slidenum">
              <a:rPr lang="en-US" altLang="en-US" sz="1200"/>
              <a:t>*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6" name="Slide Image Placeholder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6147" name="Notes Placeholder 2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1pPr>
            <a:lvl2pPr marL="4572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2pPr>
            <a:lvl3pPr marL="9144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3pPr>
            <a:lvl4pPr marL="13716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4pPr>
            <a:lvl5pPr marL="18288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5pPr>
          </a:lstStyle>
          <a:p>
            <a:pPr marL="0" lvl="0" indent="0"/>
            <a:r>
              <a:rPr lang="en-US" altLang="en-US" b="1">
                <a:latin typeface="Arial" pitchFamily="34" charset="0"/>
                <a:ea typeface="Arial" pitchFamily="34" charset="0"/>
              </a:rPr>
              <a:t>Figure 3. </a:t>
            </a:r>
            <a:r>
              <a:rPr lang="en-US" altLang="en-US">
                <a:latin typeface="Arial" pitchFamily="34" charset="0"/>
                <a:ea typeface="Arial" pitchFamily="34" charset="0"/>
              </a:rPr>
              <a:t>Total Survey Error Components Linked to Steps in the Measurement and Representational Inference Process (Groves et al. 2004).
</a:t>
            </a:r>
            <a:endParaRPr lang="en-US" altLang="en-US">
              <a:latin typeface="Arial" pitchFamily="34" charset="0"/>
              <a:ea typeface="Arial" pitchFamily="34" charset="0"/>
            </a:endParaRPr>
          </a:p>
          <a:p>
            <a:pPr marL="0" lvl="0" indent="0"/>
            <a:r>
              <a:rPr lang="en-US" altLang="en-US">
                <a:latin typeface="Arial" pitchFamily="34" charset="0"/>
                <a:ea typeface="Arial" pitchFamily="34" charset="0"/>
              </a:rPr>
              <a:t>Unless provided in the caption above, the following copyright applies to the content of this slide: © The Author 2011. Published by Oxford University Press on behalf of the American Association for Public Opinion Research. All rights reserved. For permissions, please e-mail: journals.permissions@oup.com</a:t>
            </a:r>
            <a:endParaRPr lang="en-US" altLang="en-US">
              <a:latin typeface="Arial" pitchFamily="34" charset="0"/>
              <a:ea typeface="Arial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7F8146A6-90DC-422D-B7FB-B7C9DDBBEDB3}" type="slidenum">
              <a:rPr lang="en-US" altLang="en-US" sz="1200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Title and Content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731"/>
            <a:ext cx="8229600" cy="44418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25450"/>
            <a:ext cx="6108853" cy="6127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eaLnBrk="0" hangingPunct="0">
              <a:defRPr sz="10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Date Placeholder 3"/>
          <p:cNvSpPr txBox="1"/>
          <p:nvPr/>
        </p:nvSpPr>
        <p:spPr bwMode="auto">
          <a:xfrm>
            <a:off x="19050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19812" cy="6127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tIns="0" rIns="0" bIns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1112"/>
            <a:ext cx="8229600" cy="4441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algn="l" eaLnBrk="1" hangingPunct="1">
              <a:spcAft>
                <a:spcPts val="600"/>
              </a:spcAft>
              <a:defRPr sz="800">
                <a:solidFill>
                  <a:srgbClr val="2A2A2A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1030" name="Straight Connector 8"/>
          <p:cNvCxnSpPr/>
          <p:nvPr/>
        </p:nvCxnSpPr>
        <p:spPr>
          <a:xfrm>
            <a:off x="0" y="5994400"/>
            <a:ext cx="9144000" cy="0"/>
          </a:xfrm>
          <a:prstGeom prst="line">
            <a:avLst/>
          </a:prstGeom>
          <a:noFill/>
          <a:ln w="6350">
            <a:solidFill>
              <a:srgbClr val="CFD5E4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</p:sldLayoutIdLst>
  <p:transition/>
  <p:timing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600" b="1" i="0" u="none" kern="1200" baseline="0">
          <a:solidFill>
            <a:schemeClr val="tx1"/>
          </a:solidFill>
          <a:effectLst/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9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6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11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doi.org/10.1093/poq/nfq065" TargetMode="External" /><Relationship Id="rId4" Type="http://schemas.openxmlformats.org/officeDocument/2006/relationships/image" Target="../media/image1.png" /><Relationship Id="rId5" Type="http://schemas.openxmlformats.org/officeDocument/2006/relationships/image" Target="../media/image2.gif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2" name="Footer Placeholder 3"/>
          <p:cNvSpPr>
            <a:spLocks noGrp="1"/>
          </p:cNvSpPr>
          <p:nvPr>
            <p:ph type="ft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180000" tIns="0" rIns="180000" bIns="0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000" i="1">
                <a:solidFill>
                  <a:srgbClr val="333333"/>
                </a:solidFill>
              </a:rPr>
              <a:t>Public Opin Q</a:t>
            </a:r>
            <a:r>
              <a:rPr lang="en-US" altLang="en-US" sz="1000">
                <a:solidFill>
                  <a:srgbClr val="333333"/>
                </a:solidFill>
              </a:rPr>
              <a:t>, Volume 74, Issue 5, 2010, Pages 849–879, </a:t>
            </a:r>
            <a:r>
              <a:rPr lang="en-US" altLang="en-US" sz="1000">
                <a:solidFill>
                  <a:srgbClr val="333333"/>
                </a:solidFill>
                <a:hlinkClick r:id="rId3"/>
              </a:rPr>
              <a:t>https://doi.org/10.1093/poq/nfq065</a:t>
            </a:r>
            <a:endParaRPr lang="en-US" altLang="en-US" sz="1000">
              <a:solidFill>
                <a:srgbClr val="333333"/>
              </a:solidFill>
            </a:endParaRPr>
          </a:p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800">
                <a:solidFill>
                  <a:srgbClr val="2A2A2A"/>
                </a:solidFill>
              </a:rPr>
              <a:t>The content of this slide may be subject to copyright: please see the slide notes for details.</a:t>
            </a:r>
            <a:endParaRPr lang="en-US" altLang="en-US" sz="800">
              <a:solidFill>
                <a:srgbClr val="333333"/>
              </a:solidFill>
            </a:endParaRP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08700" cy="612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rPr lang="en-US" altLang="en-US"/>
              <a:t>Figure 3. </a:t>
            </a:r>
            <a:r>
              <a:rPr lang="en-US" altLang="en-US" b="0"/>
              <a:t>Total Survey Error Components Linked to Steps in the Measurement and Representational Inference Process ...</a:t>
            </a:r>
            <a:endParaRPr lang="en-US" altLang="en-US" b="0"/>
          </a:p>
        </p:txBody>
      </p:sp>
      <p:pic>
        <p:nvPicPr>
          <p:cNvPr id="5124" name="Picture 4" descr="Oxford University Pres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162" y="6294438"/>
            <a:ext cx="1058862" cy="244475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512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1600200" y="1371600"/>
            <a:ext cx="5943600" cy="3458094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01.14"/>
  <p:tag name="AS_TITLE" val="Aspose.Slides for .NET 4.0"/>
  <p:tag name="AS_VERSION" val="19.1"/>
</p:tagLst>
</file>

<file path=ppt/theme/theme1.xml><?xml version="1.0" encoding="utf-8"?>
<a:theme xmlns:r="http://schemas.openxmlformats.org/officeDocument/2006/relationships" xmlns:a="http://schemas.openxmlformats.org/drawingml/2006/main" name="13_Office Theme">
  <a:themeElements>
    <a:clrScheme name="1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Theme">
      <a:majorFont>
        <a:latin typeface="Times New Roman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1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1</Notes>
  <TotalTime>3343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13_Office Theme</vt:lpstr>
      <vt:lpstr>Figure 3. Total Survey Error Components Linked to Steps in the Measurement and Representational Inference Process ...</vt:lpstr>
    </vt:vector>
  </TitlesOfParts>
  <LinksUpToDate>0</LinksUpToDate>
  <SharedDoc>0</SharedDoc>
  <HyperlinksChanged>0</HyperlinksChanged>
  <Application>Aspose.Slides for .NET</Application>
  <AppVersion>19.0100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Oxford University Press Figure</dc:title>
  <cp:lastModifiedBy>Kelly Richardson</cp:lastModifiedBy>
  <cp:revision>164</cp:revision>
  <dcterms:created xsi:type="dcterms:W3CDTF">2015-12-31T14:57:12Z</dcterms:created>
  <dcterms:modified xsi:type="dcterms:W3CDTF">2024-12-16T09:22:30Z</dcterms:modified>
</cp:coreProperties>
</file>