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69" r:id="rId11"/>
    <p:sldId id="270" r:id="rId12"/>
    <p:sldId id="271" r:id="rId13"/>
    <p:sldId id="264" r:id="rId14"/>
    <p:sldId id="265" r:id="rId15"/>
    <p:sldId id="257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6639-9A36-4E8A-BFB3-7D1951E6E557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3B8C-1BFC-4195-8AB2-DAF948B90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98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6639-9A36-4E8A-BFB3-7D1951E6E557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3B8C-1BFC-4195-8AB2-DAF948B90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35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6639-9A36-4E8A-BFB3-7D1951E6E557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3B8C-1BFC-4195-8AB2-DAF948B90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48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6639-9A36-4E8A-BFB3-7D1951E6E557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3B8C-1BFC-4195-8AB2-DAF948B90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10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6639-9A36-4E8A-BFB3-7D1951E6E557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3B8C-1BFC-4195-8AB2-DAF948B90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88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6639-9A36-4E8A-BFB3-7D1951E6E557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3B8C-1BFC-4195-8AB2-DAF948B90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55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6639-9A36-4E8A-BFB3-7D1951E6E557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3B8C-1BFC-4195-8AB2-DAF948B90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98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6639-9A36-4E8A-BFB3-7D1951E6E557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3B8C-1BFC-4195-8AB2-DAF948B90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2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6639-9A36-4E8A-BFB3-7D1951E6E557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3B8C-1BFC-4195-8AB2-DAF948B90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8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6639-9A36-4E8A-BFB3-7D1951E6E557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3B8C-1BFC-4195-8AB2-DAF948B90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02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6639-9A36-4E8A-BFB3-7D1951E6E557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3B8C-1BFC-4195-8AB2-DAF948B90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43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06639-9A36-4E8A-BFB3-7D1951E6E557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3B8C-1BFC-4195-8AB2-DAF948B90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84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94E3F-2CEB-4303-AABD-506BCB228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Презентация проекта по дисциплине </a:t>
            </a:r>
            <a:br>
              <a:rPr lang="ru-RU" b="1" dirty="0"/>
            </a:br>
            <a:r>
              <a:rPr lang="ru-RU" b="1" dirty="0"/>
              <a:t>«Учебная практика»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7F1003-D506-4EE7-A77E-267AD4E16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255097"/>
          </a:xfrm>
        </p:spPr>
        <p:txBody>
          <a:bodyPr>
            <a:noAutofit/>
          </a:bodyPr>
          <a:lstStyle/>
          <a:p>
            <a:r>
              <a:rPr lang="ru-RU" sz="2800" b="1" dirty="0"/>
              <a:t>По теме: </a:t>
            </a:r>
          </a:p>
          <a:p>
            <a:r>
              <a:rPr lang="ru-RU" sz="2800" b="1" dirty="0"/>
              <a:t>«Инструменты анализа производительности программ </a:t>
            </a:r>
            <a:r>
              <a:rPr lang="en-US" sz="2800" b="1" dirty="0"/>
              <a:t>C++</a:t>
            </a:r>
            <a:r>
              <a:rPr lang="ru-RU" sz="2800" b="1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D2B52-71E7-43AE-8C66-E5FF6BC1C293}"/>
              </a:ext>
            </a:extLst>
          </p:cNvPr>
          <p:cNvSpPr txBox="1"/>
          <p:nvPr/>
        </p:nvSpPr>
        <p:spPr>
          <a:xfrm>
            <a:off x="953729" y="5273972"/>
            <a:ext cx="3736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Работу выполнили: студенты </a:t>
            </a:r>
            <a:r>
              <a:rPr lang="ru-RU" dirty="0" err="1"/>
              <a:t>КемГУ</a:t>
            </a:r>
            <a:r>
              <a:rPr lang="ru-RU" dirty="0"/>
              <a:t> </a:t>
            </a:r>
          </a:p>
          <a:p>
            <a:r>
              <a:rPr lang="ru-RU" dirty="0"/>
              <a:t>Царикова Дарья</a:t>
            </a:r>
          </a:p>
          <a:p>
            <a:r>
              <a:rPr lang="ru-RU" dirty="0"/>
              <a:t>Андрющенко Иван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6595A-AE4E-4E94-85BB-185B50F2CA00}"/>
              </a:ext>
            </a:extLst>
          </p:cNvPr>
          <p:cNvSpPr txBox="1"/>
          <p:nvPr/>
        </p:nvSpPr>
        <p:spPr>
          <a:xfrm>
            <a:off x="1524000" y="267513"/>
            <a:ext cx="9341020" cy="170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ФГБОУ ВО «Кемеровский государственный университет»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ЮНЕСКО по информационным вычислительным технологиям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118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3A7596F-D1D2-40F1-ABD5-40D57025D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23" y="515792"/>
            <a:ext cx="11169445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Ниже представлена проверка сданных лабораторных работ этого семестра.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Приводятся из-за того, что на их основе строился код приложения.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Рисунок 4">
            <a:extLst>
              <a:ext uri="{FF2B5EF4-FFF2-40B4-BE49-F238E27FC236}">
                <a16:creationId xmlns:a16="http://schemas.microsoft.com/office/drawing/2014/main" id="{E91D5E0B-AABB-4C16-8C8E-73D16BEC2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35" y="2608673"/>
            <a:ext cx="6528620" cy="23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DC9E5255-D659-4CC1-9808-4FE905C2D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00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10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4DEA5CE-887D-45E7-8581-3DB01826C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523" y="457200"/>
            <a:ext cx="1111347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Ниже приведена результаты неотлаженной функции решения Системы линейных алгебраических уравнений.</a:t>
            </a:r>
            <a:endParaRPr kumimoji="0" lang="ru-RU" altLang="ru-RU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Рисунок 6">
            <a:extLst>
              <a:ext uri="{FF2B5EF4-FFF2-40B4-BE49-F238E27FC236}">
                <a16:creationId xmlns:a16="http://schemas.microsoft.com/office/drawing/2014/main" id="{204B540D-4BBD-421E-98B8-72E2E7629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690" y="1761715"/>
            <a:ext cx="7295536" cy="207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34560257-D952-409E-BFFF-50DBE20F2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70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A560C2-5C68-4420-ADBA-E1849A2C70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13885" y="3840571"/>
            <a:ext cx="6112592" cy="245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1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F309A2A-32AC-494E-818B-1C6E7D53D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79" y="901164"/>
            <a:ext cx="4698236" cy="554424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06FDB2-5301-42DB-8438-994A56779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558" y="900336"/>
            <a:ext cx="4686325" cy="5545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D59654-473E-4DBC-A1DE-B8B8899EBD12}"/>
              </a:ext>
            </a:extLst>
          </p:cNvPr>
          <p:cNvSpPr txBox="1"/>
          <p:nvPr/>
        </p:nvSpPr>
        <p:spPr>
          <a:xfrm>
            <a:off x="1555241" y="315561"/>
            <a:ext cx="9670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Ниже представлен один из результатов нашей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358973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1B2513-3E81-417C-BDD2-17793505DFF4}"/>
              </a:ext>
            </a:extLst>
          </p:cNvPr>
          <p:cNvSpPr txBox="1"/>
          <p:nvPr/>
        </p:nvSpPr>
        <p:spPr>
          <a:xfrm>
            <a:off x="938980" y="179249"/>
            <a:ext cx="10314039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i="0" dirty="0">
                <a:solidFill>
                  <a:srgbClr val="000000"/>
                </a:solidFill>
                <a:effectLst/>
              </a:rPr>
              <a:t>Сделаем выводы:</a:t>
            </a: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yandex-sans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yandex-sans"/>
              </a:rPr>
              <a:t>Время обработки исходного кода зависит от: веса файла с кодом, количества файлов исходного кода, того какой раз запускается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yandex-sans"/>
              </a:rPr>
              <a:t>анализодного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yandex-sans"/>
              </a:rPr>
              <a:t> и того же файла.</a:t>
            </a:r>
          </a:p>
          <a:p>
            <a:pPr algn="l"/>
            <a:endParaRPr lang="ru-RU" sz="2400" b="0" i="0" dirty="0">
              <a:solidFill>
                <a:srgbClr val="000000"/>
              </a:solidFill>
              <a:effectLst/>
              <a:latin typeface="yandex-sans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yandex-sans"/>
              </a:rPr>
              <a:t>Программный код может работать корректно, если отсутствуют грубые нарушения логики языка C++.</a:t>
            </a:r>
          </a:p>
          <a:p>
            <a:pPr algn="l"/>
            <a:endParaRPr lang="ru-RU" sz="2400" b="0" i="0" dirty="0">
              <a:solidFill>
                <a:srgbClr val="000000"/>
              </a:solidFill>
              <a:effectLst/>
              <a:latin typeface="yandex-sans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yandex-sans"/>
              </a:rPr>
              <a:t>Если сравнивать среду разработки Visual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yandex-sans"/>
              </a:rPr>
              <a:t>studio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yandex-sans"/>
              </a:rPr>
              <a:t> 2019 и ПО анализа производительности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yandex-sans"/>
              </a:rPr>
              <a:t>CppCheck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yandex-sans"/>
              </a:rPr>
              <a:t> 2.3, то первая более низкого уровня доступа к программного кода. К тому же используется запуск кода и тест в процессе работы приложения. Данная функция позволяет произвести более точный анализ.</a:t>
            </a:r>
          </a:p>
          <a:p>
            <a:pPr algn="l"/>
            <a:endParaRPr lang="ru-RU" sz="2400" b="0" i="0" dirty="0">
              <a:solidFill>
                <a:srgbClr val="000000"/>
              </a:solidFill>
              <a:effectLst/>
              <a:latin typeface="yandex-sans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yandex-sans"/>
              </a:rPr>
              <a:t>Также из плюсов среды разработки является формирование наглядного отчёта.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091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6DCA42-C535-4495-BC2B-24C1F41A1B78}"/>
              </a:ext>
            </a:extLst>
          </p:cNvPr>
          <p:cNvSpPr txBox="1"/>
          <p:nvPr/>
        </p:nvSpPr>
        <p:spPr>
          <a:xfrm>
            <a:off x="1376517" y="658761"/>
            <a:ext cx="1014688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Удалось реализовать:</a:t>
            </a:r>
          </a:p>
          <a:p>
            <a:endParaRPr lang="ru-RU" sz="3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Полностью удалось реализовать цели связанные с теоретической частью исследования;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Удалось реализовать не одно, а 2 приложения калькулятор;</a:t>
            </a:r>
          </a:p>
          <a:p>
            <a:endParaRPr lang="ru-RU" sz="2800" dirty="0"/>
          </a:p>
          <a:p>
            <a:r>
              <a:rPr lang="ru-RU" sz="3200" b="1" dirty="0"/>
              <a:t>Не удалось реализовать:</a:t>
            </a:r>
          </a:p>
          <a:p>
            <a:endParaRPr lang="ru-RU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Не удалось реализовать функции матричного вычисления и решения СЛАУ</a:t>
            </a:r>
          </a:p>
        </p:txBody>
      </p:sp>
    </p:spTree>
    <p:extLst>
      <p:ext uri="{BB962C8B-B14F-4D97-AF65-F5344CB8AC3E}">
        <p14:creationId xmlns:p14="http://schemas.microsoft.com/office/powerpoint/2010/main" val="3997109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0BB292-EFB3-421F-8078-7AA5D08411CA}"/>
              </a:ext>
            </a:extLst>
          </p:cNvPr>
          <p:cNvSpPr txBox="1"/>
          <p:nvPr/>
        </p:nvSpPr>
        <p:spPr>
          <a:xfrm>
            <a:off x="687211" y="180225"/>
            <a:ext cx="10817577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400" b="1" i="0" dirty="0">
                <a:solidFill>
                  <a:srgbClr val="000000"/>
                </a:solidFill>
                <a:effectLst/>
                <a:latin typeface="yandex-sans"/>
              </a:rPr>
              <a:t>Список используемой литературы:</a:t>
            </a:r>
          </a:p>
          <a:p>
            <a:pPr algn="l"/>
            <a:endParaRPr lang="ru-RU" sz="2800" b="0" i="0" dirty="0">
              <a:solidFill>
                <a:srgbClr val="000000"/>
              </a:solidFill>
              <a:effectLst/>
              <a:latin typeface="yandex-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yandex-sans"/>
              </a:rPr>
              <a:t>http://cppcheck.sourceforge.net/</a:t>
            </a:r>
          </a:p>
          <a:p>
            <a:pPr algn="l"/>
            <a:endParaRPr lang="ru-RU" sz="2800" b="0" i="0" dirty="0">
              <a:solidFill>
                <a:schemeClr val="accent1">
                  <a:lumMod val="50000"/>
                </a:schemeClr>
              </a:solidFill>
              <a:effectLst/>
              <a:latin typeface="yandex-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yandex-sans"/>
              </a:rPr>
              <a:t>https://eax.me/c-static-analysis/</a:t>
            </a:r>
          </a:p>
          <a:p>
            <a:pPr algn="l"/>
            <a:endParaRPr lang="ru-RU" sz="2800" b="0" i="0" dirty="0">
              <a:solidFill>
                <a:schemeClr val="accent1">
                  <a:lumMod val="50000"/>
                </a:schemeClr>
              </a:solidFill>
              <a:effectLst/>
              <a:latin typeface="yandex-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yandex-sans"/>
              </a:rPr>
              <a:t>https://scan.coverity.com/</a:t>
            </a:r>
          </a:p>
          <a:p>
            <a:pPr algn="l"/>
            <a:endParaRPr lang="ru-RU" sz="2800" b="0" i="0" dirty="0">
              <a:solidFill>
                <a:schemeClr val="accent1">
                  <a:lumMod val="50000"/>
                </a:schemeClr>
              </a:solidFill>
              <a:effectLst/>
              <a:latin typeface="yandex-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yandex-sans"/>
              </a:rPr>
              <a:t>https://docs.microsoft.com/ru-ru/cpp/windows/walkthrough-creating-</a:t>
            </a:r>
          </a:p>
          <a:p>
            <a:pPr algn="l"/>
            <a:r>
              <a:rPr lang="ru-RU" sz="28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yandex-sans"/>
              </a:rPr>
              <a:t>windows-desktop-applications-cpp?view</a:t>
            </a:r>
            <a:r>
              <a:rPr lang="ru-RU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yandex-sans"/>
              </a:rPr>
              <a:t>=</a:t>
            </a:r>
            <a:r>
              <a:rPr lang="ru-RU" sz="28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yandex-sans"/>
              </a:rPr>
              <a:t>msvc</a:t>
            </a:r>
            <a:r>
              <a:rPr lang="ru-RU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yandex-sans"/>
              </a:rPr>
              <a:t>-</a:t>
            </a:r>
          </a:p>
          <a:p>
            <a:pPr algn="l"/>
            <a:r>
              <a:rPr lang="ru-RU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yandex-sans"/>
              </a:rPr>
              <a:t>160&amp;viewFallbackFrom=vs-2019</a:t>
            </a:r>
          </a:p>
          <a:p>
            <a:pPr algn="l"/>
            <a:endParaRPr lang="ru-RU" sz="2800" b="0" i="0" dirty="0">
              <a:solidFill>
                <a:schemeClr val="accent1">
                  <a:lumMod val="50000"/>
                </a:schemeClr>
              </a:solidFill>
              <a:effectLst/>
              <a:latin typeface="yandex-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yandex-sans"/>
              </a:rPr>
              <a:t>https://docs.microsoft.com/ru-ru/visualstudio/profiling/profiling-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8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yandex-sans"/>
              </a:rPr>
              <a:t>feature-tour?view</a:t>
            </a:r>
            <a:r>
              <a:rPr lang="ru-RU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yandex-sans"/>
              </a:rPr>
              <a:t>=vs-2019</a:t>
            </a: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916922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8C6DED-D696-4EA5-AF4B-5C5D3CA5195A}"/>
              </a:ext>
            </a:extLst>
          </p:cNvPr>
          <p:cNvSpPr txBox="1"/>
          <p:nvPr/>
        </p:nvSpPr>
        <p:spPr>
          <a:xfrm>
            <a:off x="2831691" y="2585884"/>
            <a:ext cx="6781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6191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2CA04E-366A-40F5-8D4C-4E4B34ABA1CC}"/>
              </a:ext>
            </a:extLst>
          </p:cNvPr>
          <p:cNvSpPr txBox="1"/>
          <p:nvPr/>
        </p:nvSpPr>
        <p:spPr>
          <a:xfrm>
            <a:off x="963561" y="668594"/>
            <a:ext cx="103926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/>
              <a:t>Введение</a:t>
            </a:r>
          </a:p>
          <a:p>
            <a:endParaRPr lang="ru-RU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3600" dirty="0"/>
              <a:t>Сегодня вы поближе познакомитесь с несколькими инструментами «быстрого» анализа производительности программ </a:t>
            </a:r>
            <a:r>
              <a:rPr lang="en-US" sz="3600" dirty="0"/>
              <a:t>C++</a:t>
            </a:r>
            <a:r>
              <a:rPr lang="ru-RU" sz="3600" dirty="0"/>
              <a:t>, или узнаете о них;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3600" dirty="0"/>
              <a:t>Разберём  что это, для чего нужно;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3600" dirty="0"/>
              <a:t>Увидите результаты нашей практической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85979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772AE3-97F6-438F-B9DB-01A07EF38D3E}"/>
              </a:ext>
            </a:extLst>
          </p:cNvPr>
          <p:cNvSpPr txBox="1"/>
          <p:nvPr/>
        </p:nvSpPr>
        <p:spPr>
          <a:xfrm>
            <a:off x="1130711" y="678427"/>
            <a:ext cx="473914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/>
              <a:t>Цели проекта:</a:t>
            </a:r>
          </a:p>
          <a:p>
            <a:pPr algn="l"/>
            <a:r>
              <a:rPr lang="ru-RU" sz="3200" b="0" i="0" dirty="0">
                <a:solidFill>
                  <a:srgbClr val="000000"/>
                </a:solidFill>
                <a:effectLst/>
                <a:latin typeface="yandex-sans"/>
              </a:rPr>
              <a:t>Создать рабочее приложение используя ПО для анализа</a:t>
            </a:r>
          </a:p>
          <a:p>
            <a:pPr algn="l"/>
            <a:r>
              <a:rPr lang="ru-RU" sz="3200" b="0" i="0" dirty="0">
                <a:solidFill>
                  <a:srgbClr val="000000"/>
                </a:solidFill>
                <a:effectLst/>
                <a:latin typeface="yandex-sans"/>
              </a:rPr>
              <a:t>производительности программ на языке С++. </a:t>
            </a:r>
            <a:endParaRPr lang="ru-RU" dirty="0"/>
          </a:p>
        </p:txBody>
      </p:sp>
      <p:pic>
        <p:nvPicPr>
          <p:cNvPr id="3" name="Объект 5">
            <a:extLst>
              <a:ext uri="{FF2B5EF4-FFF2-40B4-BE49-F238E27FC236}">
                <a16:creationId xmlns:a16="http://schemas.microsoft.com/office/drawing/2014/main" id="{9F276E51-1B00-4677-8D45-E41F1C100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144" y="1179354"/>
            <a:ext cx="5030078" cy="425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6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85AF0-C82F-4574-85F2-80851F8AEC60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512424" cy="1224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/>
              <a:t>Задачи проекта</a:t>
            </a:r>
            <a:endParaRPr lang="ru-RU" b="1" dirty="0"/>
          </a:p>
        </p:txBody>
      </p:sp>
      <p:pic>
        <p:nvPicPr>
          <p:cNvPr id="3" name="Объект 5">
            <a:extLst>
              <a:ext uri="{FF2B5EF4-FFF2-40B4-BE49-F238E27FC236}">
                <a16:creationId xmlns:a16="http://schemas.microsoft.com/office/drawing/2014/main" id="{12E6942C-4A79-4D42-98DC-FAB904C20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358" y="1681655"/>
            <a:ext cx="3392987" cy="4179395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DAC27AC-070A-4D97-B62C-73D189CF1AA3}"/>
              </a:ext>
            </a:extLst>
          </p:cNvPr>
          <p:cNvSpPr txBox="1">
            <a:spLocks/>
          </p:cNvSpPr>
          <p:nvPr/>
        </p:nvSpPr>
        <p:spPr>
          <a:xfrm>
            <a:off x="839787" y="1681655"/>
            <a:ext cx="4990741" cy="418733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>
                <a:solidFill>
                  <a:srgbClr val="002060"/>
                </a:solidFill>
              </a:rPr>
              <a:t>Закрепить понимание основных принципов командной работы;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3200">
                <a:solidFill>
                  <a:srgbClr val="002060"/>
                </a:solidFill>
              </a:rPr>
              <a:t>Создать рабочее ПО;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3200">
                <a:solidFill>
                  <a:srgbClr val="002060"/>
                </a:solidFill>
              </a:rPr>
              <a:t>Проанализировать тематику работы;</a:t>
            </a:r>
          </a:p>
          <a:p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4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6D82E62-1FF3-4791-B903-839E88DC3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62420"/>
              </p:ext>
            </p:extLst>
          </p:nvPr>
        </p:nvGraphicFramePr>
        <p:xfrm>
          <a:off x="815591" y="2240230"/>
          <a:ext cx="10560817" cy="2532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7179">
                  <a:extLst>
                    <a:ext uri="{9D8B030D-6E8A-4147-A177-3AD203B41FA5}">
                      <a16:colId xmlns:a16="http://schemas.microsoft.com/office/drawing/2014/main" val="943673451"/>
                    </a:ext>
                  </a:extLst>
                </a:gridCol>
                <a:gridCol w="1386358">
                  <a:extLst>
                    <a:ext uri="{9D8B030D-6E8A-4147-A177-3AD203B41FA5}">
                      <a16:colId xmlns:a16="http://schemas.microsoft.com/office/drawing/2014/main" val="2535930313"/>
                    </a:ext>
                  </a:extLst>
                </a:gridCol>
                <a:gridCol w="1319775">
                  <a:extLst>
                    <a:ext uri="{9D8B030D-6E8A-4147-A177-3AD203B41FA5}">
                      <a16:colId xmlns:a16="http://schemas.microsoft.com/office/drawing/2014/main" val="3146460714"/>
                    </a:ext>
                  </a:extLst>
                </a:gridCol>
                <a:gridCol w="1195753">
                  <a:extLst>
                    <a:ext uri="{9D8B030D-6E8A-4147-A177-3AD203B41FA5}">
                      <a16:colId xmlns:a16="http://schemas.microsoft.com/office/drawing/2014/main" val="113145044"/>
                    </a:ext>
                  </a:extLst>
                </a:gridCol>
                <a:gridCol w="1100206">
                  <a:extLst>
                    <a:ext uri="{9D8B030D-6E8A-4147-A177-3AD203B41FA5}">
                      <a16:colId xmlns:a16="http://schemas.microsoft.com/office/drawing/2014/main" val="121644984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658135205"/>
                    </a:ext>
                  </a:extLst>
                </a:gridCol>
                <a:gridCol w="1708219">
                  <a:extLst>
                    <a:ext uri="{9D8B030D-6E8A-4147-A177-3AD203B41FA5}">
                      <a16:colId xmlns:a16="http://schemas.microsoft.com/office/drawing/2014/main" val="3252633022"/>
                    </a:ext>
                  </a:extLst>
                </a:gridCol>
                <a:gridCol w="1247670">
                  <a:extLst>
                    <a:ext uri="{9D8B030D-6E8A-4147-A177-3AD203B41FA5}">
                      <a16:colId xmlns:a16="http://schemas.microsoft.com/office/drawing/2014/main" val="764806257"/>
                    </a:ext>
                  </a:extLst>
                </a:gridCol>
              </a:tblGrid>
              <a:tr h="6831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25.02.2021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11.03.2021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25.03.2021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8.04.2021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22.04.2021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6.05.2021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31.05.2021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11.06.2021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1907684"/>
                  </a:ext>
                </a:extLst>
              </a:tr>
              <a:tr h="17309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Описание, Календарный план-график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Базовые операции. Упрощённый интерфейс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 возможности решать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слау</a:t>
                      </a:r>
                      <a:endParaRPr lang="ru-RU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Усложнение функционала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Проведение анализа производительности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Проведение тестов функционала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Формирование отчёта, подготовка презентации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Защита работы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03778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024DA371-52F8-40B1-A19B-BAD85FFB5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073" y="4062475"/>
            <a:ext cx="15403140" cy="89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A636B-4153-4B8E-8241-F494588C539F}"/>
              </a:ext>
            </a:extLst>
          </p:cNvPr>
          <p:cNvSpPr txBox="1"/>
          <p:nvPr/>
        </p:nvSpPr>
        <p:spPr>
          <a:xfrm>
            <a:off x="2673300" y="945931"/>
            <a:ext cx="6845400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4400" b="1" dirty="0"/>
              <a:t>Календарный план-график</a:t>
            </a:r>
          </a:p>
        </p:txBody>
      </p:sp>
    </p:spTree>
    <p:extLst>
      <p:ext uri="{BB962C8B-B14F-4D97-AF65-F5344CB8AC3E}">
        <p14:creationId xmlns:p14="http://schemas.microsoft.com/office/powerpoint/2010/main" val="53566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BC83F8-A254-43BD-ABEA-160EED5BFF36}"/>
              </a:ext>
            </a:extLst>
          </p:cNvPr>
          <p:cNvSpPr txBox="1"/>
          <p:nvPr/>
        </p:nvSpPr>
        <p:spPr>
          <a:xfrm>
            <a:off x="1959290" y="452284"/>
            <a:ext cx="8448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0" dirty="0">
                <a:solidFill>
                  <a:srgbClr val="000000"/>
                </a:solidFill>
                <a:effectLst/>
              </a:rPr>
              <a:t>Программное обеспечение: Visual Studio 2019</a:t>
            </a:r>
            <a:endParaRPr lang="ru-RU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0345D-9D43-4617-B318-32CA280F476E}"/>
              </a:ext>
            </a:extLst>
          </p:cNvPr>
          <p:cNvSpPr txBox="1"/>
          <p:nvPr/>
        </p:nvSpPr>
        <p:spPr>
          <a:xfrm>
            <a:off x="806245" y="1130709"/>
            <a:ext cx="855279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800" b="0" i="0" dirty="0">
                <a:solidFill>
                  <a:srgbClr val="000000"/>
                </a:solidFill>
                <a:effectLst/>
                <a:latin typeface="yandex-sans"/>
              </a:rPr>
              <a:t>Ниже представлен отчёт по приложению Калькулятор:</a:t>
            </a:r>
          </a:p>
          <a:p>
            <a:pPr algn="l"/>
            <a:r>
              <a:rPr lang="ru-RU" sz="2800" b="0" i="0" dirty="0">
                <a:solidFill>
                  <a:srgbClr val="000000"/>
                </a:solidFill>
                <a:effectLst/>
                <a:latin typeface="yandex-sans"/>
              </a:rPr>
              <a:t>А) С точки зрения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yandex-sans"/>
              </a:rPr>
              <a:t>инструментирования</a:t>
            </a:r>
            <a:endParaRPr lang="ru-RU" sz="2800" b="0" i="0" dirty="0">
              <a:solidFill>
                <a:srgbClr val="000000"/>
              </a:solidFill>
              <a:effectLst/>
              <a:latin typeface="yandex-sans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6AAD34-0599-4742-8F0B-620D1A5AC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61815"/>
            <a:ext cx="108204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2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0A6D67-66D5-433B-AAFF-4129EEDE1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563511"/>
            <a:ext cx="10677525" cy="27813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6BC500-160F-468A-BCB5-1B6EE730F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3665896"/>
            <a:ext cx="107251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63A919-83AF-412C-9DED-4D66BDF5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1243"/>
            <a:ext cx="12192000" cy="26023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C3CC37-8694-42B4-861C-1303AC8F5A67}"/>
              </a:ext>
            </a:extLst>
          </p:cNvPr>
          <p:cNvSpPr txBox="1"/>
          <p:nvPr/>
        </p:nvSpPr>
        <p:spPr>
          <a:xfrm>
            <a:off x="993059" y="668594"/>
            <a:ext cx="7317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0" i="0" dirty="0">
                <a:solidFill>
                  <a:srgbClr val="000000"/>
                </a:solidFill>
                <a:effectLst/>
                <a:latin typeface="yandex-sans"/>
              </a:rPr>
              <a:t>Б) С точки зрения использования памяти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9222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71861D-9956-4A90-93F7-BAFC1E4B3978}"/>
              </a:ext>
            </a:extLst>
          </p:cNvPr>
          <p:cNvSpPr txBox="1"/>
          <p:nvPr/>
        </p:nvSpPr>
        <p:spPr>
          <a:xfrm>
            <a:off x="861628" y="560438"/>
            <a:ext cx="10259475" cy="1496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Программное обеспечение: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Cppcheck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2.3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Ниже представлена статистика производительности проектного приложения</a:t>
            </a:r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CB8F8A2-C8FA-4D16-8EB0-3EBDEC7632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0897" y="2057066"/>
            <a:ext cx="5745649" cy="271493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F3729C-D062-432A-B9D0-D8594A8ECB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81388" y="2218708"/>
            <a:ext cx="3285754" cy="234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24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439</Words>
  <Application>Microsoft Office PowerPoint</Application>
  <PresentationFormat>Широкоэкранный</PresentationFormat>
  <Paragraphs>80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yandex-sans</vt:lpstr>
      <vt:lpstr>Office Theme</vt:lpstr>
      <vt:lpstr>Презентация проекта по дисциплине  «Учебная практика»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Царикова</dc:creator>
  <cp:lastModifiedBy>Дарья Царикова</cp:lastModifiedBy>
  <cp:revision>12</cp:revision>
  <dcterms:created xsi:type="dcterms:W3CDTF">2021-06-09T18:30:24Z</dcterms:created>
  <dcterms:modified xsi:type="dcterms:W3CDTF">2021-06-09T21:25:32Z</dcterms:modified>
</cp:coreProperties>
</file>