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24"/>
  </p:notesMasterIdLst>
  <p:sldIdLst>
    <p:sldId id="282" r:id="rId5"/>
    <p:sldId id="283" r:id="rId6"/>
    <p:sldId id="286" r:id="rId7"/>
    <p:sldId id="314" r:id="rId8"/>
    <p:sldId id="312" r:id="rId9"/>
    <p:sldId id="313" r:id="rId10"/>
    <p:sldId id="315" r:id="rId11"/>
    <p:sldId id="292" r:id="rId12"/>
    <p:sldId id="293" r:id="rId13"/>
    <p:sldId id="294" r:id="rId14"/>
    <p:sldId id="299" r:id="rId15"/>
    <p:sldId id="300" r:id="rId16"/>
    <p:sldId id="302" r:id="rId17"/>
    <p:sldId id="303" r:id="rId18"/>
    <p:sldId id="316" r:id="rId19"/>
    <p:sldId id="306" r:id="rId20"/>
    <p:sldId id="307" r:id="rId21"/>
    <p:sldId id="309" r:id="rId22"/>
    <p:sldId id="310" r:id="rId23"/>
  </p:sldIdLst>
  <p:sldSz cx="9144000" cy="5143500" type="screen16x9"/>
  <p:notesSz cx="6858000" cy="9144000"/>
  <p:embeddedFontLst>
    <p:embeddedFont>
      <p:font typeface="Helvetica Neue" panose="02000503000000020004" pitchFamily="2" charset="0"/>
      <p:regular r:id="rId25"/>
      <p:bold r:id="rId26"/>
      <p:italic r:id="rId27"/>
      <p:boldItalic r:id="rId28"/>
    </p:embeddedFont>
    <p:embeddedFont>
      <p:font typeface="Proxima Nova" panose="02000506030000020004" pitchFamily="2" charset="0"/>
      <p:regular r:id="rId29"/>
      <p:bold r:id="rId30"/>
      <p:italic r:id="rId31"/>
      <p:boldItalic r:id="rId32"/>
    </p:embeddedFont>
    <p:embeddedFont>
      <p:font typeface="Roboto" panose="02000000000000000000" pitchFamily="2" charset="0"/>
      <p:regular r:id="rId33"/>
      <p:bold r:id="rId34"/>
      <p:italic r:id="rId35"/>
      <p:boldItalic r:id="rId36"/>
    </p:embeddedFont>
    <p:embeddedFont>
      <p:font typeface="Roboto Light" panose="02000000000000000000" pitchFamily="2" charset="0"/>
      <p:regular r:id="rId37"/>
      <p:italic r:id="rId38"/>
    </p:embeddedFont>
    <p:embeddedFont>
      <p:font typeface="Roboto Thin" panose="020000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16" autoAdjust="0"/>
    <p:restoredTop sz="95033" autoAdjust="0"/>
  </p:normalViewPr>
  <p:slideViewPr>
    <p:cSldViewPr snapToGrid="0">
      <p:cViewPr varScale="1">
        <p:scale>
          <a:sx n="160" d="100"/>
          <a:sy n="160" d="100"/>
        </p:scale>
        <p:origin x="168" y="32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7.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5.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6.xml"/><Relationship Id="rId41"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dirty="0"/>
          </a:p>
          <a:p>
            <a:pPr marL="0" lvl="0" indent="0" algn="l" rtl="0">
              <a:spcBef>
                <a:spcPts val="0"/>
              </a:spcBef>
              <a:spcAft>
                <a:spcPts val="0"/>
              </a:spcAft>
              <a:buNone/>
            </a:pPr>
            <a:r>
              <a:rPr lang="en"/>
              <a:t>This is where you link your evidence to each of the Intended Learning Outcomes of this block.</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3897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3390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6244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75846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9777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84878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889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5966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106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0456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5224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785253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6b602ea5a7_1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6b602ea5a7_1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dirty="0">
              <a:solidFill>
                <a:srgbClr val="B7B7B7"/>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LO's">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8" name="Google Shape;38;p6"/>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
        <p:nvSpPr>
          <p:cNvPr id="43" name="Google Shape;43;p6"/>
          <p:cNvSpPr txBox="1"/>
          <p:nvPr/>
        </p:nvSpPr>
        <p:spPr>
          <a:xfrm>
            <a:off x="5852160" y="1252728"/>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dirty="0">
              <a:solidFill>
                <a:srgbClr val="CCCCCC"/>
              </a:solidFill>
              <a:latin typeface="Roboto"/>
              <a:ea typeface="Roboto"/>
              <a:cs typeface="Roboto"/>
              <a:sym typeface="Roboto"/>
            </a:endParaRPr>
          </a:p>
        </p:txBody>
      </p:sp>
      <p:sp>
        <p:nvSpPr>
          <p:cNvPr id="44" name="Google Shape;44;p6"/>
          <p:cNvSpPr txBox="1"/>
          <p:nvPr/>
        </p:nvSpPr>
        <p:spPr>
          <a:xfrm>
            <a:off x="5852160" y="3136253"/>
            <a:ext cx="3108900" cy="1828800"/>
          </a:xfrm>
          <a:prstGeom prst="rect">
            <a:avLst/>
          </a:prstGeom>
          <a:noFill/>
          <a:ln w="9525" cap="flat" cmpd="sng">
            <a:solidFill>
              <a:srgbClr val="CCCCCC"/>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CCCCCC"/>
                </a:solidFill>
                <a:latin typeface="Roboto"/>
                <a:ea typeface="Roboto"/>
                <a:cs typeface="Roboto"/>
                <a:sym typeface="Roboto"/>
              </a:rPr>
              <a:t>Room for Pictures</a:t>
            </a:r>
            <a:endParaRPr sz="1000" dirty="0">
              <a:solidFill>
                <a:srgbClr val="CCCCCC"/>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github.com/BredaUniversityADSAI/2023-24d-fai1-adsai-teamwork-t18/blob/main/Legal/Improve%20the%20safety%20in%20Breda%20-%20Legal%20%26%20ML%20Doc%20file.docx" TargetMode="External"/><Relationship Id="rId5" Type="http://schemas.openxmlformats.org/officeDocument/2006/relationships/hyperlink" Target="https://github.com/BredaUniversityADSAI/2023-24d-fai1-adsai-teamwork-t18/blob/main/Legal/3.6%20documentation.pdf" TargetMode="Externa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github.com/BredaUniversityADSAI/2023-24d-fai1-adsai-teamwork-t18/blob/main/Project%20proposal%20document%20file.pdf" TargetMode="External"/><Relationship Id="rId5" Type="http://schemas.openxmlformats.org/officeDocument/2006/relationships/hyperlink" Target="https://github.com/BredaUniversityADSAI/2023-24d-fai1-adsai-teamwork-t18/blob/main/Improve%20the%20safety%20in%20Breda%20-%20Feedback%20file.pdf" TargetMode="Externa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github.com/BredaUniversityADSAI/2023-24d-fai1-adsai-teamwork-t18/blob/main/Preprocessing%20steps%20combined%20file.pdf" TargetMode="External"/><Relationship Id="rId3" Type="http://schemas.openxmlformats.org/officeDocument/2006/relationships/image" Target="../media/image2.emf"/><Relationship Id="rId7" Type="http://schemas.openxmlformats.org/officeDocument/2006/relationships/hyperlink" Target="f"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hyperlink" Target="https://github.com/BredaUniversityADSAI/2023-24d-fai1-adsai-teamwork-t18/blob/main/Individual%20contribution/ILO%205%20Individual%20contribution.pdf" TargetMode="External"/><Relationship Id="rId5" Type="http://schemas.openxmlformats.org/officeDocument/2006/relationships/hyperlink" Target="g" TargetMode="Externa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8" Type="http://schemas.openxmlformats.org/officeDocument/2006/relationships/hyperlink" Target="https://trello.com/b/vX1azUlO/dsai-y1d-18" TargetMode="External"/><Relationship Id="rId3" Type="http://schemas.openxmlformats.org/officeDocument/2006/relationships/image" Target="../media/image2.emf"/><Relationship Id="rId7" Type="http://schemas.openxmlformats.org/officeDocument/2006/relationships/hyperlink" Target="https://github.com/BredaUniversityADSAI/2023-24d-fai1-adsai-teamwork-t18/blob/main/Improve%20the%20safety%20in%20Breda%20-%20Feedback%20file.pdf"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github.com/BredaUniversityADSAI/2023-24d-fai1-adsai-personal-RonLevTabuchov221846/blob/main/Worklog%20-%20Y1D_2023-24_ADSAI.xlsx" TargetMode="External"/><Relationship Id="rId5" Type="http://schemas.openxmlformats.org/officeDocument/2006/relationships/hyperlink" Target="g" TargetMode="External"/><Relationship Id="rId10" Type="http://schemas.openxmlformats.org/officeDocument/2006/relationships/hyperlink" Target="https://github.com/BredaUniversityADSAI/2023-24d-fai1-adsai-teamwork-t18/blob/main/Improve%20the%20safety%20in%20Breda%20-%20Preprocessing%20file.pdf" TargetMode="External"/><Relationship Id="rId4" Type="http://schemas.openxmlformats.org/officeDocument/2006/relationships/image" Target="../media/image10.emf"/><Relationship Id="rId9" Type="http://schemas.openxmlformats.org/officeDocument/2006/relationships/hyperlink" Target="https://github.com/BredaUniversityADSAI/2023-24d-fai1-adsai-teamwork-t18/graphs/contributor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hyperlink" Target="https://github.com/BredaUniversityADSAI/2023-24d-fai1-adsai-teamwork-t18/graphs/contributors" TargetMode="External"/><Relationship Id="rId5" Type="http://schemas.openxmlformats.org/officeDocument/2006/relationships/hyperlink" Target="https://trello.com/b/vX1azUlO/dsai-y1d-18" TargetMode="External"/><Relationship Id="rId4" Type="http://schemas.openxmlformats.org/officeDocument/2006/relationships/image" Target="../media/image11.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hyperlink" Target="https://github.com/BredaUniversityADSAI/2023-24d-fai1-adsai-teamwork-t18/graphs/contributors" TargetMode="External"/><Relationship Id="rId5" Type="http://schemas.openxmlformats.org/officeDocument/2006/relationships/hyperlink" Target="https://trello.com/b/vX1azUlO/dsai-y1d-18" TargetMode="External"/><Relationship Id="rId4" Type="http://schemas.openxmlformats.org/officeDocument/2006/relationships/image" Target="../media/image12.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BredaUniversityADSAI/2023-24d-fai1-adsai-teamwork-t18/blob/main/Improve%20the%20safety%20in%20Breda%20-%20Plan.pdf" TargetMode="External"/><Relationship Id="rId3" Type="http://schemas.openxmlformats.org/officeDocument/2006/relationships/image" Target="../media/image2.emf"/><Relationship Id="rId7" Type="http://schemas.openxmlformats.org/officeDocument/2006/relationships/hyperlink" Target="https://trello.com/b/vX1azUlO/dsai-y1d-18"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github.com/BredaUniversityADSAI/2023-24d-fai1-adsai-teamwork-t18/tree/main" TargetMode="External"/><Relationship Id="rId5" Type="http://schemas.openxmlformats.org/officeDocument/2006/relationships/hyperlink" Target="https://github.com/BredaUniversityADSAI/2023-24d-fai1-adsai-personal-RonLevTabuchov221846/blob/main/Worklog%20-%20Y1D_2023-24_ADSAI.xlsx" TargetMode="External"/><Relationship Id="rId10" Type="http://schemas.openxmlformats.org/officeDocument/2006/relationships/hyperlink" Target="https://github.com/BredaUniversityADSAI/2023-24d-fai1-adsai-teamwork-t18/blob/main/Backlog_Evidence.png" TargetMode="External"/><Relationship Id="rId4" Type="http://schemas.openxmlformats.org/officeDocument/2006/relationships/image" Target="../media/image3.emf"/><Relationship Id="rId9" Type="http://schemas.openxmlformats.org/officeDocument/2006/relationships/hyperlink" Target="https://github.com/BredaUniversityADSAI/2023-24d-fai1-adsai-teamwork-t18/blob/main/Improve%20the%20safety%20in%20Breda%20-%20Feedback%20file.pdf" TargetMode="External"/></Relationships>
</file>

<file path=ppt/slides/_rels/slide4.xml.rels><?xml version="1.0" encoding="UTF-8" standalone="yes"?>
<Relationships xmlns="http://schemas.openxmlformats.org/package/2006/relationships"><Relationship Id="rId8" Type="http://schemas.openxmlformats.org/officeDocument/2006/relationships/slide" Target="slide6.xml"/><Relationship Id="rId3" Type="http://schemas.openxmlformats.org/officeDocument/2006/relationships/image" Target="../media/image2.emf"/><Relationship Id="rId7" Type="http://schemas.openxmlformats.org/officeDocument/2006/relationships/hyperlink" Target="https://trello.com/b/vX1azUlO/dsai-y1d-18"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github.com/BredaUniversityADSAI/2023-24d-fai1-adsai-teamwork-t18/blob/main/Improve%20the%20safety%20in%20Breda%20-%20Feedback%20file.pdf" TargetMode="External"/><Relationship Id="rId5" Type="http://schemas.openxmlformats.org/officeDocument/2006/relationships/hyperlink" Target="https://github.com/BredaUniversityADSAI/2023-24d-fai1-adsai-personal-RonLevTabuchov221846/blob/main/Worklog%20-%20Y1D_2023-24_ADSAI.xlsx" TargetMode="External"/><Relationship Id="rId4" Type="http://schemas.openxmlformats.org/officeDocument/2006/relationships/image" Target="../media/image4.emf"/></Relationships>
</file>

<file path=ppt/slides/_rels/slide5.xml.rels><?xml version="1.0" encoding="UTF-8" standalone="yes"?>
<Relationships xmlns="http://schemas.openxmlformats.org/package/2006/relationships"><Relationship Id="rId8" Type="http://schemas.openxmlformats.org/officeDocument/2006/relationships/hyperlink" Target="https://trello.com/b/vX1azUlO/dsai-y1d-18" TargetMode="External"/><Relationship Id="rId3" Type="http://schemas.openxmlformats.org/officeDocument/2006/relationships/image" Target="../media/image2.emf"/><Relationship Id="rId7" Type="http://schemas.openxmlformats.org/officeDocument/2006/relationships/hyperlink" Target="https://edubuas-my.sharepoint.com/:f:/g/personal/221846_buas_nl/Et5QXcXhBatGrvpdgCOvua4BVSodMz6rvfldFYF3ncM7Tw?e=8g56Y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github.com/BredaUniversityADSAI/2023-24d-fai1-adsai-teamwork-t18/blob/main/Improve%20the%20safety%20in%20Breda%20-%20Feedback%20file.pdf" TargetMode="External"/><Relationship Id="rId5" Type="http://schemas.openxmlformats.org/officeDocument/2006/relationships/hyperlink" Target="https://github.com/BredaUniversityADSAI/2023-24d-fai1-adsai-personal-RonLevTabuchov221846/blob/main/Worklog%20-%20Y1D_2023-24_ADSAI.xlsx" TargetMode="Externa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hyperlink" Target="https://trello.com/b/vX1azUlO/dsai-y1d-18"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hyperlink" Target="https://github.com/BredaUniversityADSAI/2023-24d-fai1-adsai-teamwork-t18/blob/main/Improve%20the%20safety%20in%20Breda%20-%20Feedback%20file.pdf" TargetMode="External"/><Relationship Id="rId5" Type="http://schemas.openxmlformats.org/officeDocument/2006/relationships/hyperlink" Target="https://github.com/BredaUniversityADSAI/2023-24d-fai1-adsai-personal-RonLevTabuchov221846/blob/main/Worklog%20-%20Y1D_2023-24_ADSAI.xlsx" TargetMode="Externa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slide" Target="slide6.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t>Section </a:t>
            </a:r>
            <a:r>
              <a:rPr lang="en-NL" sz="6000" dirty="0"/>
              <a:t>C</a:t>
            </a:r>
            <a:endParaRPr sz="6000" dirty="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dirty="0"/>
          </a:p>
          <a:p>
            <a:pPr marL="0" lvl="0" indent="0" algn="ctr" rtl="0">
              <a:spcBef>
                <a:spcPts val="0"/>
              </a:spcBef>
              <a:spcAft>
                <a:spcPts val="0"/>
              </a:spcAft>
              <a:buNone/>
            </a:pPr>
            <a:r>
              <a:rPr lang="en"/>
              <a:t>Intended Learning Outcomes</a:t>
            </a:r>
            <a:endParaRPr sz="3000" dirty="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C</a:t>
            </a:r>
            <a:endParaRPr sz="40000" dirty="0">
              <a:solidFill>
                <a:srgbClr val="99999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3</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3.1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dirty="0"/>
              <a:t>Demonstrates the basic knowledge of European legal frameworks governing AI by providing evidence of legal decision-making while working with (privacy-sensitive) data.</a:t>
            </a:r>
            <a:endParaRPr dirty="0"/>
          </a:p>
        </p:txBody>
      </p:sp>
      <p:sp>
        <p:nvSpPr>
          <p:cNvPr id="8" name="Google Shape;459;p48">
            <a:extLst>
              <a:ext uri="{FF2B5EF4-FFF2-40B4-BE49-F238E27FC236}">
                <a16:creationId xmlns:a16="http://schemas.microsoft.com/office/drawing/2014/main" id="{DE8B85CC-86BE-FFBA-5E25-9E5D1318CD48}"/>
              </a:ext>
            </a:extLst>
          </p:cNvPr>
          <p:cNvSpPr txBox="1">
            <a:spLocks noGrp="1"/>
          </p:cNvSpPr>
          <p:nvPr>
            <p:ph type="title" idx="3"/>
          </p:nvPr>
        </p:nvSpPr>
        <p:spPr>
          <a:xfrm>
            <a:off x="2049461" y="0"/>
            <a:ext cx="4708020" cy="576000"/>
          </a:xfrm>
          <a:prstGeom prst="rect">
            <a:avLst/>
          </a:prstGeom>
        </p:spPr>
        <p:txBody>
          <a:bodyPr spcFirstLastPara="1" wrap="square" lIns="91425" tIns="91425" rIns="91425" bIns="91425" anchor="ctr" anchorCtr="0">
            <a:noAutofit/>
          </a:bodyPr>
          <a:lstStyle/>
          <a:p>
            <a:pPr algn="just"/>
            <a:r>
              <a:rPr lang="en-GB" b="1" i="0" u="none" strike="noStrike" dirty="0">
                <a:solidFill>
                  <a:schemeClr val="bg1"/>
                </a:solidFill>
                <a:effectLst/>
                <a:latin typeface="Calibri" panose="020F0502020204030204" pitchFamily="34" charset="0"/>
              </a:rPr>
              <a:t>The student demonstrates knowledge of relevant legal frameworks by providing evidence of legal decision-making while working with data.	</a:t>
            </a:r>
            <a:endParaRPr lang="nl-NL" dirty="0">
              <a:solidFill>
                <a:schemeClr val="bg1"/>
              </a:solidFill>
            </a:endParaRPr>
          </a:p>
        </p:txBody>
      </p:sp>
      <p:sp>
        <p:nvSpPr>
          <p:cNvPr id="2" name="Rectangle 1">
            <a:extLst>
              <a:ext uri="{FF2B5EF4-FFF2-40B4-BE49-F238E27FC236}">
                <a16:creationId xmlns:a16="http://schemas.microsoft.com/office/drawing/2014/main" id="{9CDF97D2-E166-AE50-1606-3431E688012D}"/>
              </a:ext>
            </a:extLst>
          </p:cNvPr>
          <p:cNvSpPr/>
          <p:nvPr/>
        </p:nvSpPr>
        <p:spPr>
          <a:xfrm>
            <a:off x="30600" y="1131848"/>
            <a:ext cx="9021900" cy="3956135"/>
          </a:xfrm>
          <a:prstGeom prst="rect">
            <a:avLst/>
          </a:prstGeom>
          <a:solidFill>
            <a:srgbClr val="666666"/>
          </a:solidFill>
          <a:ln>
            <a:solidFill>
              <a:srgbClr val="66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1" name="Picture 10">
            <a:extLst>
              <a:ext uri="{FF2B5EF4-FFF2-40B4-BE49-F238E27FC236}">
                <a16:creationId xmlns:a16="http://schemas.microsoft.com/office/drawing/2014/main" id="{45DA5DE8-AD25-917E-650A-47E1CA6291C4}"/>
              </a:ext>
            </a:extLst>
          </p:cNvPr>
          <p:cNvPicPr>
            <a:picLocks noChangeAspect="1"/>
          </p:cNvPicPr>
          <p:nvPr/>
        </p:nvPicPr>
        <p:blipFill>
          <a:blip r:embed="rId3"/>
          <a:stretch>
            <a:fillRect/>
          </a:stretch>
        </p:blipFill>
        <p:spPr>
          <a:xfrm>
            <a:off x="0" y="1063918"/>
            <a:ext cx="9144000" cy="108341"/>
          </a:xfrm>
          <a:prstGeom prst="rect">
            <a:avLst/>
          </a:prstGeom>
        </p:spPr>
      </p:pic>
      <p:pic>
        <p:nvPicPr>
          <p:cNvPr id="13" name="Picture 12">
            <a:extLst>
              <a:ext uri="{FF2B5EF4-FFF2-40B4-BE49-F238E27FC236}">
                <a16:creationId xmlns:a16="http://schemas.microsoft.com/office/drawing/2014/main" id="{36601DEC-31CA-6B76-977D-BE9EE72A5BD9}"/>
              </a:ext>
            </a:extLst>
          </p:cNvPr>
          <p:cNvPicPr>
            <a:picLocks noChangeAspect="1"/>
          </p:cNvPicPr>
          <p:nvPr/>
        </p:nvPicPr>
        <p:blipFill>
          <a:blip r:embed="rId4"/>
          <a:stretch>
            <a:fillRect/>
          </a:stretch>
        </p:blipFill>
        <p:spPr>
          <a:xfrm>
            <a:off x="0" y="1155336"/>
            <a:ext cx="9144000" cy="1269759"/>
          </a:xfrm>
          <a:prstGeom prst="rect">
            <a:avLst/>
          </a:prstGeom>
        </p:spPr>
      </p:pic>
      <p:graphicFrame>
        <p:nvGraphicFramePr>
          <p:cNvPr id="14" name="Table 13">
            <a:extLst>
              <a:ext uri="{FF2B5EF4-FFF2-40B4-BE49-F238E27FC236}">
                <a16:creationId xmlns:a16="http://schemas.microsoft.com/office/drawing/2014/main" id="{19405918-BBA5-98B4-B0D9-557A6F4358C2}"/>
              </a:ext>
            </a:extLst>
          </p:cNvPr>
          <p:cNvGraphicFramePr>
            <a:graphicFrameLocks noGrp="1"/>
          </p:cNvGraphicFramePr>
          <p:nvPr>
            <p:extLst>
              <p:ext uri="{D42A27DB-BD31-4B8C-83A1-F6EECF244321}">
                <p14:modId xmlns:p14="http://schemas.microsoft.com/office/powerpoint/2010/main" val="4265329506"/>
              </p:ext>
            </p:extLst>
          </p:nvPr>
        </p:nvGraphicFramePr>
        <p:xfrm>
          <a:off x="0" y="2434036"/>
          <a:ext cx="9144000" cy="1066615"/>
        </p:xfrm>
        <a:graphic>
          <a:graphicData uri="http://schemas.openxmlformats.org/drawingml/2006/table">
            <a:tbl>
              <a:tblPr firstRow="1" bandRow="1">
                <a:tableStyleId>{764D4AE7-FFBC-431D-9275-528F30A785D3}</a:tableStyleId>
              </a:tblPr>
              <a:tblGrid>
                <a:gridCol w="1059656">
                  <a:extLst>
                    <a:ext uri="{9D8B030D-6E8A-4147-A177-3AD203B41FA5}">
                      <a16:colId xmlns:a16="http://schemas.microsoft.com/office/drawing/2014/main" val="1515093470"/>
                    </a:ext>
                  </a:extLst>
                </a:gridCol>
                <a:gridCol w="1176814">
                  <a:extLst>
                    <a:ext uri="{9D8B030D-6E8A-4147-A177-3AD203B41FA5}">
                      <a16:colId xmlns:a16="http://schemas.microsoft.com/office/drawing/2014/main" val="1177565915"/>
                    </a:ext>
                  </a:extLst>
                </a:gridCol>
                <a:gridCol w="1161154">
                  <a:extLst>
                    <a:ext uri="{9D8B030D-6E8A-4147-A177-3AD203B41FA5}">
                      <a16:colId xmlns:a16="http://schemas.microsoft.com/office/drawing/2014/main" val="1824890591"/>
                    </a:ext>
                  </a:extLst>
                </a:gridCol>
                <a:gridCol w="2209800">
                  <a:extLst>
                    <a:ext uri="{9D8B030D-6E8A-4147-A177-3AD203B41FA5}">
                      <a16:colId xmlns:a16="http://schemas.microsoft.com/office/drawing/2014/main" val="383360598"/>
                    </a:ext>
                  </a:extLst>
                </a:gridCol>
                <a:gridCol w="1731589">
                  <a:extLst>
                    <a:ext uri="{9D8B030D-6E8A-4147-A177-3AD203B41FA5}">
                      <a16:colId xmlns:a16="http://schemas.microsoft.com/office/drawing/2014/main" val="2037777373"/>
                    </a:ext>
                  </a:extLst>
                </a:gridCol>
                <a:gridCol w="1804987">
                  <a:extLst>
                    <a:ext uri="{9D8B030D-6E8A-4147-A177-3AD203B41FA5}">
                      <a16:colId xmlns:a16="http://schemas.microsoft.com/office/drawing/2014/main" val="2761429373"/>
                    </a:ext>
                  </a:extLst>
                </a:gridCol>
              </a:tblGrid>
              <a:tr h="1066615">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ILO 3.1 is present within the final deliverable template</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BDAD7"/>
                    </a:solidFill>
                  </a:tcPr>
                </a:tc>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template mentions the individual contribution in section 3.1, the use of AI act is mentioned.</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E1CC"/>
                    </a:solidFill>
                  </a:tcPr>
                </a:tc>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Section 3.1 assesses the risk individually; section 3.2 discusses why it is this risk level.</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EF2CD"/>
                    </a:solidFill>
                  </a:tcPr>
                </a:tc>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In section 3.3 we discussed within our group on what parts we agree and disagree. Explanation on why our opinions differed are addressed. In section 3.4 we explain our shared risk assessment Section 3.5 addresses which requirements we must, and don’t have to, consider.</a:t>
                      </a:r>
                      <a:endPar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1F1DA"/>
                    </a:solidFill>
                  </a:tcPr>
                </a:tc>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Section 3.6 explains the reasoning for the requirements in this </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rPr>
                        <a:t>pdf document</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drawn from the information present in the AI act.</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F1F3"/>
                    </a:solidFill>
                  </a:tcPr>
                </a:tc>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The legal document </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serves as both legal requirement, as well as legal decision making for our project.</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E7FD"/>
                    </a:solidFill>
                  </a:tcPr>
                </a:tc>
                <a:extLst>
                  <a:ext uri="{0D108BD9-81ED-4DB2-BD59-A6C34878D82A}">
                    <a16:rowId xmlns:a16="http://schemas.microsoft.com/office/drawing/2014/main" val="381513472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4</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Business understanding</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lgn="l"/>
            <a:r>
              <a:rPr lang="en-GB" dirty="0"/>
              <a:t>The student is capable to develop a project proposal and deliver an impactful presentation to communicate the business values, objectives, and outcomes. </a:t>
            </a:r>
            <a:endParaRPr lang="nl-NL"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4</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4111561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4</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4</a:t>
            </a:r>
            <a:r>
              <a:rPr lang="en">
                <a:solidFill>
                  <a:srgbClr val="FFFFFF"/>
                </a:solidFill>
              </a:rPr>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dirty="0"/>
              <a:t>Demonstrates ability to develop a compelling project proposal and deliver an impactful presentation that effectively communicates  business value, objectives, and outcomes of the proposed project.</a:t>
            </a:r>
            <a:endParaRPr lang="nl-NL" dirty="0"/>
          </a:p>
        </p:txBody>
      </p:sp>
      <p:sp>
        <p:nvSpPr>
          <p:cNvPr id="7" name="Google Shape;459;p48">
            <a:extLst>
              <a:ext uri="{FF2B5EF4-FFF2-40B4-BE49-F238E27FC236}">
                <a16:creationId xmlns:a16="http://schemas.microsoft.com/office/drawing/2014/main" id="{53BB9E1B-97C5-2DA9-6DD8-8B90626EFB7C}"/>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is capable to develop a project proposal and deliver an impactful presentation to communicate the business values, objectives, and outcomes. </a:t>
            </a:r>
            <a:endParaRPr lang="nl-NL" dirty="0"/>
          </a:p>
        </p:txBody>
      </p:sp>
      <p:sp>
        <p:nvSpPr>
          <p:cNvPr id="2" name="Rectangle 1">
            <a:extLst>
              <a:ext uri="{FF2B5EF4-FFF2-40B4-BE49-F238E27FC236}">
                <a16:creationId xmlns:a16="http://schemas.microsoft.com/office/drawing/2014/main" id="{89F5D437-2053-9521-49A7-F0B20D80B72F}"/>
              </a:ext>
            </a:extLst>
          </p:cNvPr>
          <p:cNvSpPr/>
          <p:nvPr/>
        </p:nvSpPr>
        <p:spPr>
          <a:xfrm>
            <a:off x="30600" y="1131848"/>
            <a:ext cx="9021900" cy="3956135"/>
          </a:xfrm>
          <a:prstGeom prst="rect">
            <a:avLst/>
          </a:prstGeom>
          <a:solidFill>
            <a:srgbClr val="666666"/>
          </a:solidFill>
          <a:ln>
            <a:solidFill>
              <a:srgbClr val="66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3" name="Picture 12">
            <a:extLst>
              <a:ext uri="{FF2B5EF4-FFF2-40B4-BE49-F238E27FC236}">
                <a16:creationId xmlns:a16="http://schemas.microsoft.com/office/drawing/2014/main" id="{029C07D6-BE6E-3182-7C38-BF41B743A86C}"/>
              </a:ext>
            </a:extLst>
          </p:cNvPr>
          <p:cNvPicPr>
            <a:picLocks noChangeAspect="1"/>
          </p:cNvPicPr>
          <p:nvPr/>
        </p:nvPicPr>
        <p:blipFill>
          <a:blip r:embed="rId3"/>
          <a:stretch>
            <a:fillRect/>
          </a:stretch>
        </p:blipFill>
        <p:spPr>
          <a:xfrm>
            <a:off x="0" y="1063918"/>
            <a:ext cx="9144000" cy="108341"/>
          </a:xfrm>
          <a:prstGeom prst="rect">
            <a:avLst/>
          </a:prstGeom>
        </p:spPr>
      </p:pic>
      <p:pic>
        <p:nvPicPr>
          <p:cNvPr id="15" name="Picture 14">
            <a:extLst>
              <a:ext uri="{FF2B5EF4-FFF2-40B4-BE49-F238E27FC236}">
                <a16:creationId xmlns:a16="http://schemas.microsoft.com/office/drawing/2014/main" id="{C1DBB7B5-7B02-3187-DEF3-4CDA15376B68}"/>
              </a:ext>
            </a:extLst>
          </p:cNvPr>
          <p:cNvPicPr>
            <a:picLocks noChangeAspect="1"/>
          </p:cNvPicPr>
          <p:nvPr/>
        </p:nvPicPr>
        <p:blipFill>
          <a:blip r:embed="rId4"/>
          <a:stretch>
            <a:fillRect/>
          </a:stretch>
        </p:blipFill>
        <p:spPr>
          <a:xfrm>
            <a:off x="0" y="1153575"/>
            <a:ext cx="9144000" cy="788724"/>
          </a:xfrm>
          <a:prstGeom prst="rect">
            <a:avLst/>
          </a:prstGeom>
        </p:spPr>
      </p:pic>
      <p:graphicFrame>
        <p:nvGraphicFramePr>
          <p:cNvPr id="16" name="Table 15">
            <a:extLst>
              <a:ext uri="{FF2B5EF4-FFF2-40B4-BE49-F238E27FC236}">
                <a16:creationId xmlns:a16="http://schemas.microsoft.com/office/drawing/2014/main" id="{B1BF3CAA-7DE7-D974-F3EA-D1A828CC04AD}"/>
              </a:ext>
            </a:extLst>
          </p:cNvPr>
          <p:cNvGraphicFramePr>
            <a:graphicFrameLocks noGrp="1"/>
          </p:cNvGraphicFramePr>
          <p:nvPr>
            <p:extLst>
              <p:ext uri="{D42A27DB-BD31-4B8C-83A1-F6EECF244321}">
                <p14:modId xmlns:p14="http://schemas.microsoft.com/office/powerpoint/2010/main" val="3669736930"/>
              </p:ext>
            </p:extLst>
          </p:nvPr>
        </p:nvGraphicFramePr>
        <p:xfrm>
          <a:off x="0" y="1946357"/>
          <a:ext cx="9144000" cy="1676400"/>
        </p:xfrm>
        <a:graphic>
          <a:graphicData uri="http://schemas.openxmlformats.org/drawingml/2006/table">
            <a:tbl>
              <a:tblPr firstRow="1" bandRow="1">
                <a:tableStyleId>{764D4AE7-FFBC-431D-9275-528F30A785D3}</a:tableStyleId>
              </a:tblPr>
              <a:tblGrid>
                <a:gridCol w="1059656">
                  <a:extLst>
                    <a:ext uri="{9D8B030D-6E8A-4147-A177-3AD203B41FA5}">
                      <a16:colId xmlns:a16="http://schemas.microsoft.com/office/drawing/2014/main" val="1515093470"/>
                    </a:ext>
                  </a:extLst>
                </a:gridCol>
                <a:gridCol w="1176814">
                  <a:extLst>
                    <a:ext uri="{9D8B030D-6E8A-4147-A177-3AD203B41FA5}">
                      <a16:colId xmlns:a16="http://schemas.microsoft.com/office/drawing/2014/main" val="1177565915"/>
                    </a:ext>
                  </a:extLst>
                </a:gridCol>
                <a:gridCol w="1161154">
                  <a:extLst>
                    <a:ext uri="{9D8B030D-6E8A-4147-A177-3AD203B41FA5}">
                      <a16:colId xmlns:a16="http://schemas.microsoft.com/office/drawing/2014/main" val="1824890591"/>
                    </a:ext>
                  </a:extLst>
                </a:gridCol>
                <a:gridCol w="2209800">
                  <a:extLst>
                    <a:ext uri="{9D8B030D-6E8A-4147-A177-3AD203B41FA5}">
                      <a16:colId xmlns:a16="http://schemas.microsoft.com/office/drawing/2014/main" val="383360598"/>
                    </a:ext>
                  </a:extLst>
                </a:gridCol>
                <a:gridCol w="1731589">
                  <a:extLst>
                    <a:ext uri="{9D8B030D-6E8A-4147-A177-3AD203B41FA5}">
                      <a16:colId xmlns:a16="http://schemas.microsoft.com/office/drawing/2014/main" val="2037777373"/>
                    </a:ext>
                  </a:extLst>
                </a:gridCol>
                <a:gridCol w="1804987">
                  <a:extLst>
                    <a:ext uri="{9D8B030D-6E8A-4147-A177-3AD203B41FA5}">
                      <a16:colId xmlns:a16="http://schemas.microsoft.com/office/drawing/2014/main" val="2761429373"/>
                    </a:ext>
                  </a:extLst>
                </a:gridCol>
              </a:tblGrid>
              <a:tr h="939013">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ILO 4.1 is evidenced in the feedback form and project proposal.</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BDAD7"/>
                    </a:solidFill>
                  </a:tcPr>
                </a:tc>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rPr>
                        <a:t>Feedback Form </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highlights individual contributions.  Our </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project proposal </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is prepared and present in the presentation.</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E1CC"/>
                    </a:solidFill>
                  </a:tcPr>
                </a:tc>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final presentation was delivered according to professional standards.</a:t>
                      </a:r>
                    </a:p>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presentation was prepared and presented accordingly.</a:t>
                      </a:r>
                    </a:p>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presentation can be found </a:t>
                      </a:r>
                      <a:r>
                        <a:rPr lang="en-GB" sz="8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here</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EF2CD"/>
                    </a:solidFill>
                  </a:tcPr>
                </a:tc>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Business needs are present in the </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project proposal</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Problem statement is section 2, methodology is section 4.</a:t>
                      </a:r>
                      <a:endPar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1F1DA"/>
                    </a:solidFill>
                  </a:tcPr>
                </a:tc>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a:t>
                      </a:r>
                      <a:r>
                        <a:rPr lang="en-GB" sz="8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final project presentation </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demonstrates a strong understanding of the business context and effectively communicates the insights gained throughout the project development.</a:t>
                      </a:r>
                    </a:p>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presentation’s content is engaging, well-structures, and emphasizes the practical implications within the broader business context.</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F1F3"/>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project idea is an innovative solution that aligns closely with the client’s specific requirements by implementing a simple, effective, and app-integrated method to assist all categories of drivers. The model is robust and can be applicable in any municipality, provided with the right data.</a:t>
                      </a:r>
                    </a:p>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Additionally, it possesses considerable business value.</a:t>
                      </a:r>
                    </a:p>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This criteria can be evidenced by the </a:t>
                      </a:r>
                      <a:r>
                        <a:rPr lang="en-US" sz="8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project proposal presentation</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E7FD"/>
                    </a:solidFill>
                  </a:tcPr>
                </a:tc>
                <a:extLst>
                  <a:ext uri="{0D108BD9-81ED-4DB2-BD59-A6C34878D82A}">
                    <a16:rowId xmlns:a16="http://schemas.microsoft.com/office/drawing/2014/main" val="3815134721"/>
                  </a:ext>
                </a:extLst>
              </a:tr>
            </a:tbl>
          </a:graphicData>
        </a:graphic>
      </p:graphicFrame>
    </p:spTree>
    <p:extLst>
      <p:ext uri="{BB962C8B-B14F-4D97-AF65-F5344CB8AC3E}">
        <p14:creationId xmlns:p14="http://schemas.microsoft.com/office/powerpoint/2010/main" val="3889067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5</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indent="0"/>
            <a:r>
              <a:rPr lang="en-US" dirty="0"/>
              <a:t>Data Understanding and Preparation</a:t>
            </a:r>
            <a:endParaRPr lang="nl-NL" dirty="0"/>
          </a:p>
        </p:txBody>
      </p:sp>
      <p:sp>
        <p:nvSpPr>
          <p:cNvPr id="469" name="Google Shape;469;p49"/>
          <p:cNvSpPr txBox="1">
            <a:spLocks noGrp="1"/>
          </p:cNvSpPr>
          <p:nvPr>
            <p:ph type="subTitle" idx="2"/>
          </p:nvPr>
        </p:nvSpPr>
        <p:spPr>
          <a:xfrm>
            <a:off x="3200400" y="3353563"/>
            <a:ext cx="5612860" cy="685800"/>
          </a:xfrm>
          <a:prstGeom prst="rect">
            <a:avLst/>
          </a:prstGeom>
        </p:spPr>
        <p:txBody>
          <a:bodyPr spcFirstLastPara="1" wrap="square" lIns="91425" tIns="91425" rIns="91425" bIns="91425" anchor="ctr" anchorCtr="0">
            <a:noAutofit/>
          </a:bodyPr>
          <a:lstStyle/>
          <a:p>
            <a:pPr marL="0" indent="0" algn="l"/>
            <a:r>
              <a:rPr lang="en-GB" dirty="0"/>
              <a:t>The student is able to collect, combine, explore, and preprocess  data, while assessing data quality, and providing recommendations to improve the data management strategy. </a:t>
            </a:r>
            <a:endParaRPr lang="nl-NL"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5</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838485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5.1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b="0" i="0" u="none" strike="noStrike" dirty="0">
                <a:solidFill>
                  <a:schemeClr val="bg1"/>
                </a:solidFill>
                <a:effectLst/>
                <a:latin typeface="Calibri" panose="020F0502020204030204" pitchFamily="34" charset="0"/>
              </a:rPr>
              <a:t>Shows understanding of the data and is able to preprocess a dataset which is suited for further modelling.</a:t>
            </a:r>
            <a:endParaRPr lang="nl-NL" dirty="0">
              <a:solidFill>
                <a:schemeClr val="bg1"/>
              </a:solidFill>
            </a:endParaRPr>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772870" cy="576000"/>
          </a:xfrm>
          <a:prstGeom prst="rect">
            <a:avLst/>
          </a:prstGeom>
        </p:spPr>
        <p:txBody>
          <a:bodyPr spcFirstLastPara="1" wrap="square" lIns="91425" tIns="91425" rIns="91425" bIns="91425" anchor="ctr" anchorCtr="0">
            <a:noAutofit/>
          </a:bodyPr>
          <a:lstStyle/>
          <a:p>
            <a:r>
              <a:rPr lang="en-GB" dirty="0"/>
              <a:t>The student is able to collect, combine, explore, and preprocess  data, while assessing data quality, and providing recommendations to improve the data management strategy.  </a:t>
            </a:r>
            <a:endParaRPr lang="nl-NL" dirty="0"/>
          </a:p>
        </p:txBody>
      </p:sp>
      <p:sp>
        <p:nvSpPr>
          <p:cNvPr id="2" name="Rectangle 1">
            <a:extLst>
              <a:ext uri="{FF2B5EF4-FFF2-40B4-BE49-F238E27FC236}">
                <a16:creationId xmlns:a16="http://schemas.microsoft.com/office/drawing/2014/main" id="{EFA18B95-2AC4-2EE0-CE42-16D6763F916D}"/>
              </a:ext>
            </a:extLst>
          </p:cNvPr>
          <p:cNvSpPr/>
          <p:nvPr/>
        </p:nvSpPr>
        <p:spPr>
          <a:xfrm>
            <a:off x="30600" y="1131848"/>
            <a:ext cx="9021900" cy="3956135"/>
          </a:xfrm>
          <a:prstGeom prst="rect">
            <a:avLst/>
          </a:prstGeom>
          <a:solidFill>
            <a:srgbClr val="666666"/>
          </a:solidFill>
          <a:ln>
            <a:solidFill>
              <a:srgbClr val="66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a:extLst>
              <a:ext uri="{FF2B5EF4-FFF2-40B4-BE49-F238E27FC236}">
                <a16:creationId xmlns:a16="http://schemas.microsoft.com/office/drawing/2014/main" id="{40A6A36D-5B5D-6945-6E97-D0D8E212EF84}"/>
              </a:ext>
            </a:extLst>
          </p:cNvPr>
          <p:cNvPicPr>
            <a:picLocks noChangeAspect="1"/>
          </p:cNvPicPr>
          <p:nvPr/>
        </p:nvPicPr>
        <p:blipFill>
          <a:blip r:embed="rId3"/>
          <a:stretch>
            <a:fillRect/>
          </a:stretch>
        </p:blipFill>
        <p:spPr>
          <a:xfrm>
            <a:off x="0" y="1063918"/>
            <a:ext cx="9144000" cy="108341"/>
          </a:xfrm>
          <a:prstGeom prst="rect">
            <a:avLst/>
          </a:prstGeom>
        </p:spPr>
      </p:pic>
      <p:pic>
        <p:nvPicPr>
          <p:cNvPr id="11" name="Picture 10">
            <a:extLst>
              <a:ext uri="{FF2B5EF4-FFF2-40B4-BE49-F238E27FC236}">
                <a16:creationId xmlns:a16="http://schemas.microsoft.com/office/drawing/2014/main" id="{D4C3444F-6ADD-1D44-1587-A59EBF9582F6}"/>
              </a:ext>
            </a:extLst>
          </p:cNvPr>
          <p:cNvPicPr>
            <a:picLocks noChangeAspect="1"/>
          </p:cNvPicPr>
          <p:nvPr/>
        </p:nvPicPr>
        <p:blipFill>
          <a:blip r:embed="rId4"/>
          <a:stretch>
            <a:fillRect/>
          </a:stretch>
        </p:blipFill>
        <p:spPr>
          <a:xfrm>
            <a:off x="0" y="1148605"/>
            <a:ext cx="9144000" cy="1048743"/>
          </a:xfrm>
          <a:prstGeom prst="rect">
            <a:avLst/>
          </a:prstGeom>
        </p:spPr>
      </p:pic>
      <p:graphicFrame>
        <p:nvGraphicFramePr>
          <p:cNvPr id="12" name="Table 11">
            <a:extLst>
              <a:ext uri="{FF2B5EF4-FFF2-40B4-BE49-F238E27FC236}">
                <a16:creationId xmlns:a16="http://schemas.microsoft.com/office/drawing/2014/main" id="{F0F46EFE-5152-D3E9-89F9-1CC08EDF291B}"/>
              </a:ext>
            </a:extLst>
          </p:cNvPr>
          <p:cNvGraphicFramePr>
            <a:graphicFrameLocks noGrp="1"/>
          </p:cNvGraphicFramePr>
          <p:nvPr>
            <p:extLst>
              <p:ext uri="{D42A27DB-BD31-4B8C-83A1-F6EECF244321}">
                <p14:modId xmlns:p14="http://schemas.microsoft.com/office/powerpoint/2010/main" val="865923112"/>
              </p:ext>
            </p:extLst>
          </p:nvPr>
        </p:nvGraphicFramePr>
        <p:xfrm>
          <a:off x="0" y="2205437"/>
          <a:ext cx="9144000" cy="1706880"/>
        </p:xfrm>
        <a:graphic>
          <a:graphicData uri="http://schemas.openxmlformats.org/drawingml/2006/table">
            <a:tbl>
              <a:tblPr firstRow="1" bandRow="1">
                <a:tableStyleId>{764D4AE7-FFBC-431D-9275-528F30A785D3}</a:tableStyleId>
              </a:tblPr>
              <a:tblGrid>
                <a:gridCol w="1059656">
                  <a:extLst>
                    <a:ext uri="{9D8B030D-6E8A-4147-A177-3AD203B41FA5}">
                      <a16:colId xmlns:a16="http://schemas.microsoft.com/office/drawing/2014/main" val="1515093470"/>
                    </a:ext>
                  </a:extLst>
                </a:gridCol>
                <a:gridCol w="1176814">
                  <a:extLst>
                    <a:ext uri="{9D8B030D-6E8A-4147-A177-3AD203B41FA5}">
                      <a16:colId xmlns:a16="http://schemas.microsoft.com/office/drawing/2014/main" val="1177565915"/>
                    </a:ext>
                  </a:extLst>
                </a:gridCol>
                <a:gridCol w="1161154">
                  <a:extLst>
                    <a:ext uri="{9D8B030D-6E8A-4147-A177-3AD203B41FA5}">
                      <a16:colId xmlns:a16="http://schemas.microsoft.com/office/drawing/2014/main" val="1824890591"/>
                    </a:ext>
                  </a:extLst>
                </a:gridCol>
                <a:gridCol w="2209800">
                  <a:extLst>
                    <a:ext uri="{9D8B030D-6E8A-4147-A177-3AD203B41FA5}">
                      <a16:colId xmlns:a16="http://schemas.microsoft.com/office/drawing/2014/main" val="383360598"/>
                    </a:ext>
                  </a:extLst>
                </a:gridCol>
                <a:gridCol w="1731589">
                  <a:extLst>
                    <a:ext uri="{9D8B030D-6E8A-4147-A177-3AD203B41FA5}">
                      <a16:colId xmlns:a16="http://schemas.microsoft.com/office/drawing/2014/main" val="2037777373"/>
                    </a:ext>
                  </a:extLst>
                </a:gridCol>
                <a:gridCol w="1804987">
                  <a:extLst>
                    <a:ext uri="{9D8B030D-6E8A-4147-A177-3AD203B41FA5}">
                      <a16:colId xmlns:a16="http://schemas.microsoft.com/office/drawing/2014/main" val="2761429373"/>
                    </a:ext>
                  </a:extLst>
                </a:gridCol>
              </a:tblGrid>
              <a:tr h="939013">
                <a:tc>
                  <a:txBody>
                    <a:bodyPr/>
                    <a:lstStyle/>
                    <a:p>
                      <a:pPr marR="0" algn="l" rtl="0">
                        <a:lnSpc>
                          <a:spcPct val="100000"/>
                        </a:lnSpc>
                        <a:spcBef>
                          <a:spcPts val="0"/>
                        </a:spcBef>
                        <a:spcAft>
                          <a:spcPts val="0"/>
                        </a:spcAft>
                        <a:buClr>
                          <a:srgbClr val="000000"/>
                        </a:buClr>
                        <a:buFont typeface="Arial"/>
                      </a:pP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ILO 5 is evidenced in the </a:t>
                      </a:r>
                      <a:r>
                        <a:rPr lang="en-GB" sz="700" dirty="0">
                          <a:hlinkClick r:id="rId5" action="ppaction://hlinkfile"/>
                        </a:rPr>
                        <a:t>Jupyter Notebook</a:t>
                      </a:r>
                      <a:r>
                        <a:rPr lang="en-GB" sz="700" dirty="0"/>
                        <a:t>.</a:t>
                      </a: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BDAD7"/>
                    </a:solidFill>
                  </a:tcPr>
                </a:tc>
                <a:tc>
                  <a:txBody>
                    <a:bodyPr/>
                    <a:lstStyle/>
                    <a:p>
                      <a:pPr marR="0" algn="l" rtl="0">
                        <a:lnSpc>
                          <a:spcPct val="100000"/>
                        </a:lnSpc>
                        <a:spcBef>
                          <a:spcPts val="0"/>
                        </a:spcBef>
                        <a:spcAft>
                          <a:spcPts val="0"/>
                        </a:spcAft>
                        <a:buClr>
                          <a:srgbClr val="000000"/>
                        </a:buClr>
                        <a:buFont typeface="Arial"/>
                      </a:pPr>
                      <a:r>
                        <a:rPr lang="en-GB" sz="700" dirty="0"/>
                        <a:t>- This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table</a:t>
                      </a:r>
                      <a:r>
                        <a:rPr lang="en-GB" sz="700" dirty="0"/>
                        <a:t> details the datasets </a:t>
                      </a:r>
                      <a:r>
                        <a:rPr lang="en-GB" sz="700" dirty="0" err="1"/>
                        <a:t>preprocessed</a:t>
                      </a:r>
                      <a:r>
                        <a:rPr lang="en-GB" sz="700" dirty="0"/>
                        <a:t> by each team member.</a:t>
                      </a:r>
                    </a:p>
                    <a:p>
                      <a:pPr marR="0" algn="l" rtl="0">
                        <a:lnSpc>
                          <a:spcPct val="100000"/>
                        </a:lnSpc>
                        <a:spcBef>
                          <a:spcPts val="0"/>
                        </a:spcBef>
                        <a:spcAft>
                          <a:spcPts val="0"/>
                        </a:spcAft>
                        <a:buClr>
                          <a:srgbClr val="000000"/>
                        </a:buClr>
                        <a:buFont typeface="Arial"/>
                      </a:pP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r>
                        <a:rPr lang="en-GB" sz="700" dirty="0"/>
                        <a:t> Please refer to section 5.1 where the database connection is established. The notebook can be accessed </a:t>
                      </a:r>
                      <a:r>
                        <a:rPr lang="en-GB" sz="700" dirty="0">
                          <a:hlinkClick r:id="rId7" action="ppaction://hlinkfile"/>
                        </a:rPr>
                        <a:t>here</a:t>
                      </a:r>
                      <a:r>
                        <a:rPr lang="en-GB" sz="700" dirty="0"/>
                        <a:t>.</a:t>
                      </a: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E1CC"/>
                    </a:solidFill>
                  </a:tcPr>
                </a:tc>
                <a:tc>
                  <a:txBody>
                    <a:bodyPr/>
                    <a:lstStyle/>
                    <a:p>
                      <a:pPr marR="0" algn="l" rtl="0">
                        <a:lnSpc>
                          <a:spcPct val="100000"/>
                        </a:lnSpc>
                        <a:spcBef>
                          <a:spcPts val="0"/>
                        </a:spcBef>
                        <a:spcAft>
                          <a:spcPts val="0"/>
                        </a:spcAft>
                        <a:buClr>
                          <a:srgbClr val="000000"/>
                        </a:buClr>
                        <a:buFont typeface="Arial"/>
                      </a:pP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t>
                      </a:r>
                      <a:r>
                        <a:rPr lang="en-GB" sz="700" dirty="0"/>
                        <a:t>The ability to access data in a SQL database using a simple query is evidenced in section 5.2 in the </a:t>
                      </a:r>
                      <a:r>
                        <a:rPr lang="en-GB" sz="700" dirty="0">
                          <a:hlinkClick r:id="rId5" action="ppaction://hlinkfile"/>
                        </a:rPr>
                        <a:t>Jupyter Notebook</a:t>
                      </a:r>
                      <a:r>
                        <a:rPr lang="en-GB" sz="700" dirty="0"/>
                        <a:t>.</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EF2CD"/>
                    </a:solidFill>
                  </a:tcPr>
                </a:tc>
                <a:tc>
                  <a:txBody>
                    <a:bodyPr/>
                    <a:lstStyle/>
                    <a:p>
                      <a:pPr marL="171450" indent="-171450">
                        <a:buFontTx/>
                        <a:buChar char="-"/>
                      </a:pPr>
                      <a:r>
                        <a:rPr lang="en-GB" sz="700" dirty="0"/>
                        <a:t>The ability to access data stored in a SQL database from a scripting language such as Python, as well as the comprehensive preprocessing steps, is demonstrated in Section 5.3 in the </a:t>
                      </a:r>
                      <a:r>
                        <a:rPr lang="en-GB" sz="700" dirty="0">
                          <a:hlinkClick r:id="rId5" action="ppaction://hlinkfile"/>
                        </a:rPr>
                        <a:t>Jupyter Notebook</a:t>
                      </a:r>
                      <a:r>
                        <a:rPr lang="en-GB" sz="700" dirty="0"/>
                        <a:t>. This section covers the removal of unnecessary columns, handling of missing values, addressing inconsistencies, errors, and outliers. Additionally, the dataset is split into training, validation, and test sets.</a:t>
                      </a:r>
                    </a:p>
                    <a:p>
                      <a:pPr marL="171450" indent="-171450">
                        <a:buFontTx/>
                        <a:buChar char="-"/>
                      </a:pPr>
                      <a:r>
                        <a:rPr lang="en-GB" sz="700" dirty="0"/>
                        <a:t>For detailed documentation of all preprocessing steps taken, please refer to the attached file: </a:t>
                      </a:r>
                      <a:r>
                        <a:rPr lang="en-GB" sz="700" dirty="0">
                          <a:hlinkClick r:id="rId8"/>
                        </a:rPr>
                        <a:t>Preprocessing_Documentation.pdf</a:t>
                      </a:r>
                      <a:r>
                        <a:rPr lang="en-GB" sz="700" dirty="0"/>
                        <a:t>.</a:t>
                      </a:r>
                    </a:p>
                    <a:p>
                      <a:pPr marR="0" algn="l" rtl="0">
                        <a:lnSpc>
                          <a:spcPct val="100000"/>
                        </a:lnSpc>
                        <a:spcBef>
                          <a:spcPts val="0"/>
                        </a:spcBef>
                        <a:spcAft>
                          <a:spcPts val="0"/>
                        </a:spcAft>
                        <a:buClr>
                          <a:srgbClr val="000000"/>
                        </a:buClr>
                        <a:buFont typeface="Arial"/>
                      </a:pPr>
                      <a:endPar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1F1DA"/>
                    </a:solidFill>
                  </a:tcPr>
                </a:tc>
                <a:tc>
                  <a:txBody>
                    <a:bodyPr/>
                    <a:lstStyle/>
                    <a:p>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t>
                      </a:r>
                      <a:r>
                        <a:rPr lang="en-GB" sz="700" b="0" i="0" u="none" strike="noStrike" cap="none" dirty="0">
                          <a:solidFill>
                            <a:schemeClr val="tx2">
                              <a:lumMod val="10000"/>
                            </a:schemeClr>
                          </a:solidFill>
                          <a:latin typeface="Roboto Light" panose="02000000000000000000" pitchFamily="2" charset="0"/>
                          <a:ea typeface="Roboto Light" panose="02000000000000000000" pitchFamily="2" charset="0"/>
                          <a:cs typeface="Roboto Light" panose="02000000000000000000" pitchFamily="2" charset="0"/>
                          <a:sym typeface="Arial"/>
                        </a:rPr>
                        <a:t>W</a:t>
                      </a:r>
                      <a:r>
                        <a:rPr lang="en-GB" sz="700" dirty="0">
                          <a:solidFill>
                            <a:schemeClr val="tx2">
                              <a:lumMod val="10000"/>
                            </a:schemeClr>
                          </a:solidFill>
                        </a:rPr>
                        <a:t>e have joined the ANWB dataset with other relevant data, normalized the numerical features, and created a highly informative feature called </a:t>
                      </a:r>
                      <a:r>
                        <a:rPr lang="en-GB" sz="700" dirty="0" err="1">
                          <a:solidFill>
                            <a:schemeClr val="tx2">
                              <a:lumMod val="10000"/>
                            </a:schemeClr>
                          </a:solidFill>
                        </a:rPr>
                        <a:t>risk_level</a:t>
                      </a:r>
                      <a:r>
                        <a:rPr lang="en-GB" sz="700" dirty="0">
                          <a:solidFill>
                            <a:schemeClr val="tx2">
                              <a:lumMod val="10000"/>
                            </a:schemeClr>
                          </a:solidFill>
                        </a:rPr>
                        <a:t>. This feature effectively detects and determines whether an occasion is of low, mid, or high risk.</a:t>
                      </a:r>
                    </a:p>
                    <a:p>
                      <a:r>
                        <a:rPr lang="en-GB" sz="700" dirty="0">
                          <a:solidFill>
                            <a:schemeClr val="tx2">
                              <a:lumMod val="10000"/>
                            </a:schemeClr>
                          </a:solidFill>
                        </a:rPr>
                        <a:t>- The detailed process of data joining, normalization, and feature creation can be found in Section 5.4 in the </a:t>
                      </a:r>
                      <a:r>
                        <a:rPr lang="en-GB" sz="700" dirty="0">
                          <a:solidFill>
                            <a:srgbClr val="3C78D8"/>
                          </a:solidFill>
                          <a:hlinkClick r:id="rId5" action="ppaction://hlinkfile"/>
                        </a:rPr>
                        <a:t>Jupyter</a:t>
                      </a:r>
                      <a:r>
                        <a:rPr lang="en-GB" sz="700" dirty="0">
                          <a:solidFill>
                            <a:schemeClr val="tx2">
                              <a:lumMod val="10000"/>
                            </a:schemeClr>
                          </a:solidFill>
                          <a:hlinkClick r:id="rId5" action="ppaction://hlinkfile"/>
                        </a:rPr>
                        <a:t> Notebook.</a:t>
                      </a:r>
                      <a:endParaRPr lang="en-GB" sz="700" dirty="0">
                        <a:solidFill>
                          <a:schemeClr val="tx2">
                            <a:lumMod val="10000"/>
                          </a:schemeClr>
                        </a:solidFill>
                      </a:endParaRPr>
                    </a:p>
                    <a:p>
                      <a:pPr marR="0" algn="l" rtl="0">
                        <a:lnSpc>
                          <a:spcPct val="100000"/>
                        </a:lnSpc>
                        <a:spcBef>
                          <a:spcPts val="0"/>
                        </a:spcBef>
                        <a:spcAft>
                          <a:spcPts val="0"/>
                        </a:spcAft>
                        <a:buClr>
                          <a:srgbClr val="000000"/>
                        </a:buClr>
                        <a:buFont typeface="Arial"/>
                      </a:pP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F1F3"/>
                    </a:solidFill>
                  </a:tcPr>
                </a:tc>
                <a:tc>
                  <a:txBody>
                    <a:bodyPr/>
                    <a:lstStyle/>
                    <a:p>
                      <a:pPr marR="0" algn="l" rtl="0">
                        <a:lnSpc>
                          <a:spcPct val="100000"/>
                        </a:lnSpc>
                        <a:spcBef>
                          <a:spcPts val="0"/>
                        </a:spcBef>
                        <a:spcAft>
                          <a:spcPts val="0"/>
                        </a:spcAft>
                        <a:buClr>
                          <a:srgbClr val="000000"/>
                        </a:buClr>
                        <a:buFont typeface="Arial"/>
                      </a:pP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t>
                      </a:r>
                      <a:r>
                        <a:rPr lang="en-GB" sz="700" dirty="0">
                          <a:hlinkClick r:id="rId8"/>
                        </a:rPr>
                        <a:t>Preprocessing_Documentation.pdf</a:t>
                      </a: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E7FD"/>
                    </a:solidFill>
                  </a:tcPr>
                </a:tc>
                <a:extLst>
                  <a:ext uri="{0D108BD9-81ED-4DB2-BD59-A6C34878D82A}">
                    <a16:rowId xmlns:a16="http://schemas.microsoft.com/office/drawing/2014/main" val="3815134721"/>
                  </a:ext>
                </a:extLst>
              </a:tr>
            </a:tbl>
          </a:graphicData>
        </a:graphic>
      </p:graphicFrame>
    </p:spTree>
    <p:extLst>
      <p:ext uri="{BB962C8B-B14F-4D97-AF65-F5344CB8AC3E}">
        <p14:creationId xmlns:p14="http://schemas.microsoft.com/office/powerpoint/2010/main" val="286477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5</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FFFFFF"/>
                </a:solidFill>
              </a:rPr>
              <a:t>5.1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b="0" i="0" u="none" strike="noStrike" dirty="0">
                <a:solidFill>
                  <a:schemeClr val="bg1"/>
                </a:solidFill>
                <a:effectLst/>
                <a:latin typeface="Calibri" panose="020F0502020204030204" pitchFamily="34" charset="0"/>
              </a:rPr>
              <a:t>Shows understanding of the data and is able to preprocess a dataset which is suited for further modelling.</a:t>
            </a:r>
            <a:endParaRPr lang="nl-NL" dirty="0">
              <a:solidFill>
                <a:schemeClr val="bg1"/>
              </a:solidFill>
            </a:endParaRPr>
          </a:p>
        </p:txBody>
      </p:sp>
      <p:sp>
        <p:nvSpPr>
          <p:cNvPr id="9" name="Google Shape;459;p48">
            <a:extLst>
              <a:ext uri="{FF2B5EF4-FFF2-40B4-BE49-F238E27FC236}">
                <a16:creationId xmlns:a16="http://schemas.microsoft.com/office/drawing/2014/main" id="{036C8E7A-7443-2E9F-2EE1-AED83B479FF4}"/>
              </a:ext>
            </a:extLst>
          </p:cNvPr>
          <p:cNvSpPr txBox="1">
            <a:spLocks noGrp="1"/>
          </p:cNvSpPr>
          <p:nvPr>
            <p:ph type="title" idx="3"/>
          </p:nvPr>
        </p:nvSpPr>
        <p:spPr>
          <a:xfrm>
            <a:off x="2049462" y="0"/>
            <a:ext cx="4772870" cy="576000"/>
          </a:xfrm>
          <a:prstGeom prst="rect">
            <a:avLst/>
          </a:prstGeom>
        </p:spPr>
        <p:txBody>
          <a:bodyPr spcFirstLastPara="1" wrap="square" lIns="91425" tIns="91425" rIns="91425" bIns="91425" anchor="ctr" anchorCtr="0">
            <a:noAutofit/>
          </a:bodyPr>
          <a:lstStyle/>
          <a:p>
            <a:r>
              <a:rPr lang="en-GB" dirty="0"/>
              <a:t>The student is able to collect, combine, explore, and preprocess  data, while assessing data quality, and providing recommendations to improve the data management strategy.  </a:t>
            </a:r>
            <a:endParaRPr lang="nl-NL" dirty="0"/>
          </a:p>
        </p:txBody>
      </p:sp>
      <p:sp>
        <p:nvSpPr>
          <p:cNvPr id="2" name="Rectangle 1">
            <a:extLst>
              <a:ext uri="{FF2B5EF4-FFF2-40B4-BE49-F238E27FC236}">
                <a16:creationId xmlns:a16="http://schemas.microsoft.com/office/drawing/2014/main" id="{EFA18B95-2AC4-2EE0-CE42-16D6763F916D}"/>
              </a:ext>
            </a:extLst>
          </p:cNvPr>
          <p:cNvSpPr/>
          <p:nvPr/>
        </p:nvSpPr>
        <p:spPr>
          <a:xfrm>
            <a:off x="30600" y="1131848"/>
            <a:ext cx="9021900" cy="3956135"/>
          </a:xfrm>
          <a:prstGeom prst="rect">
            <a:avLst/>
          </a:prstGeom>
          <a:solidFill>
            <a:srgbClr val="666666"/>
          </a:solidFill>
          <a:ln>
            <a:solidFill>
              <a:srgbClr val="66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a:extLst>
              <a:ext uri="{FF2B5EF4-FFF2-40B4-BE49-F238E27FC236}">
                <a16:creationId xmlns:a16="http://schemas.microsoft.com/office/drawing/2014/main" id="{40A6A36D-5B5D-6945-6E97-D0D8E212EF84}"/>
              </a:ext>
            </a:extLst>
          </p:cNvPr>
          <p:cNvPicPr>
            <a:picLocks noChangeAspect="1"/>
          </p:cNvPicPr>
          <p:nvPr/>
        </p:nvPicPr>
        <p:blipFill>
          <a:blip r:embed="rId3"/>
          <a:stretch>
            <a:fillRect/>
          </a:stretch>
        </p:blipFill>
        <p:spPr>
          <a:xfrm>
            <a:off x="0" y="1063918"/>
            <a:ext cx="9144000" cy="108341"/>
          </a:xfrm>
          <a:prstGeom prst="rect">
            <a:avLst/>
          </a:prstGeom>
        </p:spPr>
      </p:pic>
      <p:pic>
        <p:nvPicPr>
          <p:cNvPr id="11" name="Picture 10">
            <a:extLst>
              <a:ext uri="{FF2B5EF4-FFF2-40B4-BE49-F238E27FC236}">
                <a16:creationId xmlns:a16="http://schemas.microsoft.com/office/drawing/2014/main" id="{D4C3444F-6ADD-1D44-1587-A59EBF9582F6}"/>
              </a:ext>
            </a:extLst>
          </p:cNvPr>
          <p:cNvPicPr>
            <a:picLocks noChangeAspect="1"/>
          </p:cNvPicPr>
          <p:nvPr/>
        </p:nvPicPr>
        <p:blipFill>
          <a:blip r:embed="rId4"/>
          <a:stretch>
            <a:fillRect/>
          </a:stretch>
        </p:blipFill>
        <p:spPr>
          <a:xfrm>
            <a:off x="0" y="1148605"/>
            <a:ext cx="9144000" cy="1048743"/>
          </a:xfrm>
          <a:prstGeom prst="rect">
            <a:avLst/>
          </a:prstGeom>
        </p:spPr>
      </p:pic>
      <p:graphicFrame>
        <p:nvGraphicFramePr>
          <p:cNvPr id="12" name="Table 11">
            <a:extLst>
              <a:ext uri="{FF2B5EF4-FFF2-40B4-BE49-F238E27FC236}">
                <a16:creationId xmlns:a16="http://schemas.microsoft.com/office/drawing/2014/main" id="{F0F46EFE-5152-D3E9-89F9-1CC08EDF291B}"/>
              </a:ext>
            </a:extLst>
          </p:cNvPr>
          <p:cNvGraphicFramePr>
            <a:graphicFrameLocks noGrp="1"/>
          </p:cNvGraphicFramePr>
          <p:nvPr>
            <p:extLst>
              <p:ext uri="{D42A27DB-BD31-4B8C-83A1-F6EECF244321}">
                <p14:modId xmlns:p14="http://schemas.microsoft.com/office/powerpoint/2010/main" val="2625966264"/>
              </p:ext>
            </p:extLst>
          </p:nvPr>
        </p:nvGraphicFramePr>
        <p:xfrm>
          <a:off x="0" y="2205437"/>
          <a:ext cx="9144000" cy="2026920"/>
        </p:xfrm>
        <a:graphic>
          <a:graphicData uri="http://schemas.openxmlformats.org/drawingml/2006/table">
            <a:tbl>
              <a:tblPr firstRow="1" bandRow="1">
                <a:tableStyleId>{764D4AE7-FFBC-431D-9275-528F30A785D3}</a:tableStyleId>
              </a:tblPr>
              <a:tblGrid>
                <a:gridCol w="1059656">
                  <a:extLst>
                    <a:ext uri="{9D8B030D-6E8A-4147-A177-3AD203B41FA5}">
                      <a16:colId xmlns:a16="http://schemas.microsoft.com/office/drawing/2014/main" val="1515093470"/>
                    </a:ext>
                  </a:extLst>
                </a:gridCol>
                <a:gridCol w="1176814">
                  <a:extLst>
                    <a:ext uri="{9D8B030D-6E8A-4147-A177-3AD203B41FA5}">
                      <a16:colId xmlns:a16="http://schemas.microsoft.com/office/drawing/2014/main" val="1177565915"/>
                    </a:ext>
                  </a:extLst>
                </a:gridCol>
                <a:gridCol w="1161154">
                  <a:extLst>
                    <a:ext uri="{9D8B030D-6E8A-4147-A177-3AD203B41FA5}">
                      <a16:colId xmlns:a16="http://schemas.microsoft.com/office/drawing/2014/main" val="1824890591"/>
                    </a:ext>
                  </a:extLst>
                </a:gridCol>
                <a:gridCol w="2209800">
                  <a:extLst>
                    <a:ext uri="{9D8B030D-6E8A-4147-A177-3AD203B41FA5}">
                      <a16:colId xmlns:a16="http://schemas.microsoft.com/office/drawing/2014/main" val="383360598"/>
                    </a:ext>
                  </a:extLst>
                </a:gridCol>
                <a:gridCol w="1731589">
                  <a:extLst>
                    <a:ext uri="{9D8B030D-6E8A-4147-A177-3AD203B41FA5}">
                      <a16:colId xmlns:a16="http://schemas.microsoft.com/office/drawing/2014/main" val="2037777373"/>
                    </a:ext>
                  </a:extLst>
                </a:gridCol>
                <a:gridCol w="1804987">
                  <a:extLst>
                    <a:ext uri="{9D8B030D-6E8A-4147-A177-3AD203B41FA5}">
                      <a16:colId xmlns:a16="http://schemas.microsoft.com/office/drawing/2014/main" val="2761429373"/>
                    </a:ext>
                  </a:extLst>
                </a:gridCol>
              </a:tblGrid>
              <a:tr h="939013">
                <a:tc>
                  <a:txBody>
                    <a:bodyPr/>
                    <a:lstStyle/>
                    <a:p>
                      <a:pPr marR="0" algn="l" rtl="0">
                        <a:lnSpc>
                          <a:spcPct val="100000"/>
                        </a:lnSpc>
                        <a:spcBef>
                          <a:spcPts val="0"/>
                        </a:spcBef>
                        <a:spcAft>
                          <a:spcPts val="0"/>
                        </a:spcAft>
                        <a:buClr>
                          <a:srgbClr val="000000"/>
                        </a:buClr>
                        <a:buFont typeface="Arial"/>
                      </a:pP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ILO 5.1 is evidenced in the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ction="ppaction://hlinkfile">
                            <a:extLst>
                              <a:ext uri="{A12FA001-AC4F-418D-AE19-62706E023703}">
                                <ahyp:hlinkClr xmlns:ahyp="http://schemas.microsoft.com/office/drawing/2018/hyperlinkcolor" val="tx"/>
                              </a:ext>
                            </a:extLst>
                          </a:hlinkClick>
                        </a:rPr>
                        <a:t>Jupyter Notebook</a:t>
                      </a:r>
                      <a:r>
                        <a:rPr lang="en-GB" sz="700" dirty="0"/>
                        <a:t>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and in the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Work Log</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BDAD7"/>
                    </a:solidFill>
                  </a:tcPr>
                </a:tc>
                <a:tc>
                  <a:txBody>
                    <a:bodyPr/>
                    <a:lstStyle/>
                    <a:p>
                      <a:pPr marR="0" algn="l" rtl="0">
                        <a:lnSpc>
                          <a:spcPct val="100000"/>
                        </a:lnSpc>
                        <a:spcBef>
                          <a:spcPts val="0"/>
                        </a:spcBef>
                        <a:spcAft>
                          <a:spcPts val="0"/>
                        </a:spcAft>
                        <a:buClr>
                          <a:srgbClr val="000000"/>
                        </a:buClr>
                        <a:buFont typeface="Arial"/>
                      </a:pP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Clear individual contribution can be found in this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file</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under section 6 – Contribution Table, in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8"/>
                        </a:rPr>
                        <a:t>Trello</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(See assigned tasks), and in the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9"/>
                        </a:rPr>
                        <a:t>Contributions Page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in GitHub.</a:t>
                      </a:r>
                    </a:p>
                    <a:p>
                      <a:pPr marR="0" algn="l" rtl="0">
                        <a:lnSpc>
                          <a:spcPct val="100000"/>
                        </a:lnSpc>
                        <a:spcBef>
                          <a:spcPts val="0"/>
                        </a:spcBef>
                        <a:spcAft>
                          <a:spcPts val="0"/>
                        </a:spcAft>
                        <a:buClr>
                          <a:srgbClr val="000000"/>
                        </a:buClr>
                        <a:buFont typeface="Arial"/>
                      </a:pP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Connections to SQL can be found in </a:t>
                      </a:r>
                      <a:r>
                        <a:rPr lang="en-GB" sz="700" b="0" i="0" u="sng"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Jupyter Notebook</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 section 5.1.</a:t>
                      </a:r>
                      <a:endParaRPr lang="en-GB" sz="700" b="0" i="0" u="sng"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E1CC"/>
                    </a:solidFill>
                  </a:tcPr>
                </a:tc>
                <a:tc>
                  <a:txBody>
                    <a:bodyPr/>
                    <a:lstStyle/>
                    <a:p>
                      <a:pPr marR="0" algn="l" rtl="0">
                        <a:lnSpc>
                          <a:spcPct val="100000"/>
                        </a:lnSpc>
                        <a:spcBef>
                          <a:spcPts val="0"/>
                        </a:spcBef>
                        <a:spcAft>
                          <a:spcPts val="0"/>
                        </a:spcAft>
                        <a:buClr>
                          <a:srgbClr val="000000"/>
                        </a:buClr>
                        <a:buFont typeface="Arial"/>
                      </a:pP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ability to access data in a SQL database using a simple query is evidenced under section 5.2 in </a:t>
                      </a:r>
                      <a:r>
                        <a:rPr lang="en-GB" sz="700" b="0" i="0" u="sng"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Jupyter Notebook</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t>
                      </a: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EF2CD"/>
                    </a:solidFill>
                  </a:tcPr>
                </a:tc>
                <a:tc>
                  <a:txBody>
                    <a:bodyPr/>
                    <a:lstStyle/>
                    <a:p>
                      <a:pPr marL="0" indent="0">
                        <a:buFontTx/>
                        <a:buNone/>
                      </a:pP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ability to access data stored in a SQL database from a scripting language such as Python, as well as the comprehensive preprocessing steps, is demonstrated in Section 5.3 in the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ction="ppaction://hlinkfile">
                            <a:extLst>
                              <a:ext uri="{A12FA001-AC4F-418D-AE19-62706E023703}">
                                <ahyp:hlinkClr xmlns:ahyp="http://schemas.microsoft.com/office/drawing/2018/hyperlinkcolor" val="tx"/>
                              </a:ext>
                            </a:extLst>
                          </a:hlinkClick>
                        </a:rPr>
                        <a:t>Jupyter Notebook</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This section covers the removal of unnecessary columns, handling of missing values, addressing inconsistencies, errors, and outliers. Additionally, the dataset is split into training, validation, and test sets.</a:t>
                      </a:r>
                    </a:p>
                    <a:p>
                      <a:pPr marL="0" indent="0">
                        <a:buFontTx/>
                        <a:buNone/>
                      </a:pP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For detailed documentation of all preprocessing steps taken, please refer to the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10"/>
                        </a:rPr>
                        <a:t>Preprocessing Document.</a:t>
                      </a:r>
                      <a:endPar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1F1DA"/>
                    </a:solidFill>
                  </a:tcPr>
                </a:tc>
                <a:tc>
                  <a:txBody>
                    <a:bodyPr/>
                    <a:lstStyle/>
                    <a:p>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Ability to combine data stored in SQL using JOIN on date/time column was done with ANWB dataset and OpenMeteo dataset, see section 5.4 in </a:t>
                      </a:r>
                      <a:r>
                        <a:rPr lang="en-GB" sz="700" b="0" i="0" u="sng"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Jupyter Notebook</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p>
                    <a:p>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After trial-and-error process, Data normalization was not necessary to implement in the current data set.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Creation and extraction of new feature was made in both datasets as “Risk Level” which determines whether an occasion is of low, mid, or high risk with a function.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Feature creation can be found in Section 5.3 in the Jupyter Notebook, as its part of data preprocessing.</a:t>
                      </a:r>
                    </a:p>
                    <a:p>
                      <a:endPar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p>
                      <a:endPar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F1F3"/>
                    </a:solidFill>
                  </a:tcPr>
                </a:tc>
                <a:tc>
                  <a:txBody>
                    <a:bodyPr/>
                    <a:lstStyle/>
                    <a:p>
                      <a:pPr marR="0" algn="l" rtl="0">
                        <a:lnSpc>
                          <a:spcPct val="100000"/>
                        </a:lnSpc>
                        <a:spcBef>
                          <a:spcPts val="0"/>
                        </a:spcBef>
                        <a:spcAft>
                          <a:spcPts val="0"/>
                        </a:spcAft>
                        <a:buClr>
                          <a:srgbClr val="000000"/>
                        </a:buClr>
                        <a:buFont typeface="Arial"/>
                      </a:pP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E7FD"/>
                    </a:solidFill>
                  </a:tcPr>
                </a:tc>
                <a:extLst>
                  <a:ext uri="{0D108BD9-81ED-4DB2-BD59-A6C34878D82A}">
                    <a16:rowId xmlns:a16="http://schemas.microsoft.com/office/drawing/2014/main" val="3815134721"/>
                  </a:ext>
                </a:extLst>
              </a:tr>
            </a:tbl>
          </a:graphicData>
        </a:graphic>
      </p:graphicFrame>
    </p:spTree>
    <p:extLst>
      <p:ext uri="{BB962C8B-B14F-4D97-AF65-F5344CB8AC3E}">
        <p14:creationId xmlns:p14="http://schemas.microsoft.com/office/powerpoint/2010/main" val="3093955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6</a:t>
            </a:r>
            <a:endParaRPr dirty="0"/>
          </a:p>
        </p:txBody>
      </p:sp>
      <p:sp>
        <p:nvSpPr>
          <p:cNvPr id="468" name="Google Shape;468;p49"/>
          <p:cNvSpPr txBox="1">
            <a:spLocks noGrp="1"/>
          </p:cNvSpPr>
          <p:nvPr>
            <p:ph type="subTitle" idx="1"/>
          </p:nvPr>
        </p:nvSpPr>
        <p:spPr>
          <a:xfrm>
            <a:off x="1913106" y="2503171"/>
            <a:ext cx="6773694"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Data Modelling, Evaluation, and Iteration</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lgn="l"/>
            <a:r>
              <a:rPr lang="en-GB" dirty="0"/>
              <a:t>The student is able to select, implement and evaluate machine learning models, and improve their performance through iteration(s) to meet the business requirement. </a:t>
            </a:r>
            <a:endParaRPr lang="nl-NL"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6</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218588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6</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t>6</a:t>
            </a:r>
            <a:r>
              <a:rPr lang="en" dirty="0">
                <a:solidFill>
                  <a:srgbClr val="FFFFFF"/>
                </a:solidFill>
              </a:rPr>
              <a:t>.</a:t>
            </a:r>
            <a:r>
              <a:rPr lang="en-NL" dirty="0"/>
              <a:t>1</a:t>
            </a:r>
            <a:endParaRPr dirty="0">
              <a:solidFill>
                <a:srgbClr val="FFFFFF"/>
              </a:solidFill>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dirty="0"/>
              <a:t>Demonstrates basic knowledge of modelling, evaluation, and iteration in developing both traditional and deep machine learning models, as well as understanding of the concept of the trade-off between model complexity and performance.</a:t>
            </a:r>
            <a:endParaRPr lang="nl-NL" dirty="0"/>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GB" dirty="0"/>
              <a:t>The student is able to select, implement and evaluate machine learning models, and improve their performance through iteration(s) to meet the business requirement. </a:t>
            </a:r>
            <a:endParaRPr lang="nl-NL" dirty="0"/>
          </a:p>
        </p:txBody>
      </p:sp>
      <p:sp>
        <p:nvSpPr>
          <p:cNvPr id="2" name="Rectangle 1">
            <a:extLst>
              <a:ext uri="{FF2B5EF4-FFF2-40B4-BE49-F238E27FC236}">
                <a16:creationId xmlns:a16="http://schemas.microsoft.com/office/drawing/2014/main" id="{1D5DDBC7-7C1E-B99E-4858-4E11730DBD26}"/>
              </a:ext>
            </a:extLst>
          </p:cNvPr>
          <p:cNvSpPr/>
          <p:nvPr/>
        </p:nvSpPr>
        <p:spPr>
          <a:xfrm>
            <a:off x="30600" y="1131848"/>
            <a:ext cx="9021900" cy="3956135"/>
          </a:xfrm>
          <a:prstGeom prst="rect">
            <a:avLst/>
          </a:prstGeom>
          <a:solidFill>
            <a:srgbClr val="666666"/>
          </a:solidFill>
          <a:ln>
            <a:solidFill>
              <a:srgbClr val="66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4">
            <a:extLst>
              <a:ext uri="{FF2B5EF4-FFF2-40B4-BE49-F238E27FC236}">
                <a16:creationId xmlns:a16="http://schemas.microsoft.com/office/drawing/2014/main" id="{5E1CB320-5E25-1618-277F-68B750F2F458}"/>
              </a:ext>
            </a:extLst>
          </p:cNvPr>
          <p:cNvPicPr>
            <a:picLocks noChangeAspect="1"/>
          </p:cNvPicPr>
          <p:nvPr/>
        </p:nvPicPr>
        <p:blipFill>
          <a:blip r:embed="rId3"/>
          <a:stretch>
            <a:fillRect/>
          </a:stretch>
        </p:blipFill>
        <p:spPr>
          <a:xfrm>
            <a:off x="0" y="1063918"/>
            <a:ext cx="9144000" cy="108341"/>
          </a:xfrm>
          <a:prstGeom prst="rect">
            <a:avLst/>
          </a:prstGeom>
        </p:spPr>
      </p:pic>
      <p:pic>
        <p:nvPicPr>
          <p:cNvPr id="8" name="Picture 7">
            <a:extLst>
              <a:ext uri="{FF2B5EF4-FFF2-40B4-BE49-F238E27FC236}">
                <a16:creationId xmlns:a16="http://schemas.microsoft.com/office/drawing/2014/main" id="{A7CE8E92-A2F5-4874-5CC8-F5D4A7433C71}"/>
              </a:ext>
            </a:extLst>
          </p:cNvPr>
          <p:cNvPicPr>
            <a:picLocks noChangeAspect="1"/>
          </p:cNvPicPr>
          <p:nvPr/>
        </p:nvPicPr>
        <p:blipFill>
          <a:blip r:embed="rId4"/>
          <a:stretch>
            <a:fillRect/>
          </a:stretch>
        </p:blipFill>
        <p:spPr>
          <a:xfrm>
            <a:off x="0" y="1153557"/>
            <a:ext cx="9144000" cy="1226423"/>
          </a:xfrm>
          <a:prstGeom prst="rect">
            <a:avLst/>
          </a:prstGeom>
        </p:spPr>
      </p:pic>
      <p:graphicFrame>
        <p:nvGraphicFramePr>
          <p:cNvPr id="9" name="Table 8">
            <a:extLst>
              <a:ext uri="{FF2B5EF4-FFF2-40B4-BE49-F238E27FC236}">
                <a16:creationId xmlns:a16="http://schemas.microsoft.com/office/drawing/2014/main" id="{87D20E83-94E9-E766-AB2D-81CD6A489AF2}"/>
              </a:ext>
            </a:extLst>
          </p:cNvPr>
          <p:cNvGraphicFramePr>
            <a:graphicFrameLocks noGrp="1"/>
          </p:cNvGraphicFramePr>
          <p:nvPr>
            <p:extLst>
              <p:ext uri="{D42A27DB-BD31-4B8C-83A1-F6EECF244321}">
                <p14:modId xmlns:p14="http://schemas.microsoft.com/office/powerpoint/2010/main" val="4190074650"/>
              </p:ext>
            </p:extLst>
          </p:nvPr>
        </p:nvGraphicFramePr>
        <p:xfrm>
          <a:off x="0" y="2388317"/>
          <a:ext cx="9144000" cy="2035000"/>
        </p:xfrm>
        <a:graphic>
          <a:graphicData uri="http://schemas.openxmlformats.org/drawingml/2006/table">
            <a:tbl>
              <a:tblPr firstRow="1" bandRow="1">
                <a:tableStyleId>{764D4AE7-FFBC-431D-9275-528F30A785D3}</a:tableStyleId>
              </a:tblPr>
              <a:tblGrid>
                <a:gridCol w="1059656">
                  <a:extLst>
                    <a:ext uri="{9D8B030D-6E8A-4147-A177-3AD203B41FA5}">
                      <a16:colId xmlns:a16="http://schemas.microsoft.com/office/drawing/2014/main" val="1515093470"/>
                    </a:ext>
                  </a:extLst>
                </a:gridCol>
                <a:gridCol w="1176814">
                  <a:extLst>
                    <a:ext uri="{9D8B030D-6E8A-4147-A177-3AD203B41FA5}">
                      <a16:colId xmlns:a16="http://schemas.microsoft.com/office/drawing/2014/main" val="1177565915"/>
                    </a:ext>
                  </a:extLst>
                </a:gridCol>
                <a:gridCol w="1161154">
                  <a:extLst>
                    <a:ext uri="{9D8B030D-6E8A-4147-A177-3AD203B41FA5}">
                      <a16:colId xmlns:a16="http://schemas.microsoft.com/office/drawing/2014/main" val="1824890591"/>
                    </a:ext>
                  </a:extLst>
                </a:gridCol>
                <a:gridCol w="2209800">
                  <a:extLst>
                    <a:ext uri="{9D8B030D-6E8A-4147-A177-3AD203B41FA5}">
                      <a16:colId xmlns:a16="http://schemas.microsoft.com/office/drawing/2014/main" val="383360598"/>
                    </a:ext>
                  </a:extLst>
                </a:gridCol>
                <a:gridCol w="1731589">
                  <a:extLst>
                    <a:ext uri="{9D8B030D-6E8A-4147-A177-3AD203B41FA5}">
                      <a16:colId xmlns:a16="http://schemas.microsoft.com/office/drawing/2014/main" val="2037777373"/>
                    </a:ext>
                  </a:extLst>
                </a:gridCol>
                <a:gridCol w="1804987">
                  <a:extLst>
                    <a:ext uri="{9D8B030D-6E8A-4147-A177-3AD203B41FA5}">
                      <a16:colId xmlns:a16="http://schemas.microsoft.com/office/drawing/2014/main" val="2761429373"/>
                    </a:ext>
                  </a:extLst>
                </a:gridCol>
              </a:tblGrid>
              <a:tr h="2035000">
                <a:tc>
                  <a:txBody>
                    <a:bodyPr/>
                    <a:lstStyle/>
                    <a:p>
                      <a:pPr marR="0" algn="l" rtl="0">
                        <a:lnSpc>
                          <a:spcPct val="100000"/>
                        </a:lnSpc>
                        <a:spcBef>
                          <a:spcPts val="0"/>
                        </a:spcBef>
                        <a:spcAft>
                          <a:spcPts val="0"/>
                        </a:spcAft>
                        <a:buClr>
                          <a:srgbClr val="000000"/>
                        </a:buClr>
                        <a:buFont typeface="Arial"/>
                      </a:pP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BDAD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Clear </a:t>
                      </a:r>
                      <a:r>
                        <a:rPr lang="en-US" sz="700" b="0" i="0" u="none" strike="noStrike" cap="none" dirty="0" err="1">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inidvidual</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contribution is found in this </a:t>
                      </a:r>
                      <a:r>
                        <a:rPr lang="en-US" sz="7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file</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Contribution Table, in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rPr>
                        <a:t>Trello</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(See assigned tasks), and in the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Contributions Page </a:t>
                      </a:r>
                      <a:r>
                        <a:rPr lang="en-GB"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in GitHub.</a:t>
                      </a:r>
                    </a:p>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machine learning algorithms were chosen based on the task’s nature (classification).</a:t>
                      </a:r>
                    </a:p>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models were trained on the pre-processed and joined datasets.</a:t>
                      </a:r>
                    </a:p>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Evidence can be found </a:t>
                      </a:r>
                      <a:r>
                        <a:rPr lang="en-US" sz="7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here</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E1CC"/>
                    </a:solidFill>
                  </a:tcPr>
                </a:tc>
                <a:tc>
                  <a:txBody>
                    <a:bodyPr/>
                    <a:lstStyle/>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models were evaluated using appropriate evaluation metrics (accuracy, classification report, etc.) based on the type of model and task category, and their performances were discussed appropriately in the </a:t>
                      </a:r>
                      <a:r>
                        <a:rPr lang="en-US" sz="7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final deliverable notebook</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EF2CD"/>
                    </a:solidFill>
                  </a:tcPr>
                </a:tc>
                <a:tc>
                  <a:txBody>
                    <a:bodyPr/>
                    <a:lstStyle/>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Several iterations were run for the chosen models, their results were evaluated, and as a result, adjustments were made to the data pre-processing steps/ model architecture/ </a:t>
                      </a:r>
                      <a:r>
                        <a:rPr lang="en-US" sz="700" b="0" i="0" u="none" strike="noStrike" cap="none">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hyperparameters/ problem </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approach. </a:t>
                      </a:r>
                    </a:p>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Evidence can be found </a:t>
                      </a:r>
                      <a:r>
                        <a:rPr lang="en-US" sz="7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here</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1F1DA"/>
                    </a:solidFill>
                  </a:tcPr>
                </a:tc>
                <a:tc>
                  <a:txBody>
                    <a:bodyPr/>
                    <a:lstStyle/>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 final model was chosen based on discussions in the </a:t>
                      </a:r>
                      <a:r>
                        <a:rPr lang="en-US" sz="7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final deliverable notebooks </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about the trade-off between model complexity, models’ performances evaluated using standard evaluation metrics as well as k-fold cross-validation, and task goals.</a:t>
                      </a: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F1F3"/>
                    </a:solidFill>
                  </a:tcPr>
                </a:tc>
                <a:tc>
                  <a:txBody>
                    <a:bodyPr/>
                    <a:lstStyle/>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 deep neural network was successfully and appropriately developed for a classification task, evaluated using standard evaluation metrics and training and validation loss/ accuracy plots, and the results were discussed. Additionally, when overfitting was encountered, steps were taken to fix this problem.</a:t>
                      </a:r>
                    </a:p>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Evidence can be found under section 6.5 in the </a:t>
                      </a:r>
                      <a:r>
                        <a:rPr lang="en-US" sz="7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final deliverable notebook</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E7FD"/>
                    </a:solidFill>
                  </a:tcPr>
                </a:tc>
                <a:extLst>
                  <a:ext uri="{0D108BD9-81ED-4DB2-BD59-A6C34878D82A}">
                    <a16:rowId xmlns:a16="http://schemas.microsoft.com/office/drawing/2014/main" val="3815134721"/>
                  </a:ext>
                </a:extLst>
              </a:tr>
            </a:tbl>
          </a:graphicData>
        </a:graphic>
      </p:graphicFrame>
    </p:spTree>
    <p:extLst>
      <p:ext uri="{BB962C8B-B14F-4D97-AF65-F5344CB8AC3E}">
        <p14:creationId xmlns:p14="http://schemas.microsoft.com/office/powerpoint/2010/main" val="22915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7</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Deployment </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lgn="l"/>
            <a:r>
              <a:rPr lang="en-GB" dirty="0"/>
              <a:t>The student is able to deliver value to the stakeholders by delivering production-ready code that is designed to be implemented into practical real-world scenarios such as applications or products.</a:t>
            </a:r>
            <a:endParaRPr lang="nl-NL" dirty="0"/>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7</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218243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50"/>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en-NL" dirty="0"/>
              <a:t>7</a:t>
            </a:r>
            <a:endParaRPr dirty="0"/>
          </a:p>
        </p:txBody>
      </p:sp>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dirty="0"/>
          </a:p>
        </p:txBody>
      </p:sp>
      <p:sp>
        <p:nvSpPr>
          <p:cNvPr id="477" name="Google Shape;477;p50"/>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479" name="Google Shape;479;p50"/>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dirty="0">
                <a:solidFill>
                  <a:srgbClr val="FFFFFF"/>
                </a:solidFill>
              </a:rPr>
              <a:t>7</a:t>
            </a:r>
            <a:r>
              <a:rPr lang="en" dirty="0">
                <a:solidFill>
                  <a:srgbClr val="FFFFFF"/>
                </a:solidFill>
              </a:rPr>
              <a:t>.</a:t>
            </a:r>
            <a:r>
              <a:rPr lang="en-NL" dirty="0"/>
              <a:t>1</a:t>
            </a:r>
            <a:endParaRPr dirty="0">
              <a:solidFill>
                <a:srgbClr val="FFFFFF"/>
              </a:solidFill>
            </a:endParaRPr>
          </a:p>
        </p:txBody>
      </p:sp>
      <p:sp>
        <p:nvSpPr>
          <p:cNvPr id="480" name="Google Shape;480;p50"/>
          <p:cNvSpPr txBox="1">
            <a:spLocks noGrp="1"/>
          </p:cNvSpPr>
          <p:nvPr>
            <p:ph type="title" idx="5"/>
          </p:nvPr>
        </p:nvSpPr>
        <p:spPr>
          <a:xfrm>
            <a:off x="845550" y="576000"/>
            <a:ext cx="7566930" cy="493800"/>
          </a:xfrm>
          <a:prstGeom prst="rect">
            <a:avLst/>
          </a:prstGeom>
        </p:spPr>
        <p:txBody>
          <a:bodyPr spcFirstLastPara="1" wrap="square" lIns="91425" tIns="91425" rIns="91425" bIns="91425" anchor="ctr" anchorCtr="0">
            <a:noAutofit/>
          </a:bodyPr>
          <a:lstStyle/>
          <a:p>
            <a:r>
              <a:rPr lang="en-GB" b="0" i="0" u="none" strike="noStrike" dirty="0">
                <a:solidFill>
                  <a:schemeClr val="bg1"/>
                </a:solidFill>
                <a:effectLst/>
                <a:latin typeface="Calibri" panose="020F0502020204030204" pitchFamily="34" charset="0"/>
              </a:rPr>
              <a:t>Delivers value to the stakeholders by providing production-ready code that can be implemented into practical real-world scenarios through a proof of concept deployment.</a:t>
            </a:r>
            <a:endParaRPr lang="nl-NL" dirty="0">
              <a:solidFill>
                <a:schemeClr val="bg1"/>
              </a:solidFill>
            </a:endParaRPr>
          </a:p>
        </p:txBody>
      </p:sp>
      <p:sp>
        <p:nvSpPr>
          <p:cNvPr id="7" name="Google Shape;459;p48">
            <a:extLst>
              <a:ext uri="{FF2B5EF4-FFF2-40B4-BE49-F238E27FC236}">
                <a16:creationId xmlns:a16="http://schemas.microsoft.com/office/drawing/2014/main" id="{08489BA6-ACAD-1AB4-6386-756898FD857B}"/>
              </a:ext>
            </a:extLst>
          </p:cNvPr>
          <p:cNvSpPr txBox="1">
            <a:spLocks noGrp="1"/>
          </p:cNvSpPr>
          <p:nvPr>
            <p:ph type="title" idx="3"/>
          </p:nvPr>
        </p:nvSpPr>
        <p:spPr>
          <a:xfrm>
            <a:off x="1348902" y="0"/>
            <a:ext cx="5025958" cy="576000"/>
          </a:xfrm>
          <a:prstGeom prst="rect">
            <a:avLst/>
          </a:prstGeom>
        </p:spPr>
        <p:txBody>
          <a:bodyPr spcFirstLastPara="1" wrap="square" lIns="91425" tIns="91425" rIns="91425" bIns="91425" anchor="ctr" anchorCtr="0">
            <a:noAutofit/>
          </a:bodyPr>
          <a:lstStyle/>
          <a:p>
            <a:r>
              <a:rPr lang="en-GB" dirty="0"/>
              <a:t>The student is able to deliver value to the stakeholders by delivering production-ready code that is designed to be implemented into practical real-world scenarios such as applications or products.</a:t>
            </a:r>
            <a:endParaRPr lang="nl-NL" dirty="0"/>
          </a:p>
        </p:txBody>
      </p:sp>
      <p:sp>
        <p:nvSpPr>
          <p:cNvPr id="2" name="Rectangle 1">
            <a:extLst>
              <a:ext uri="{FF2B5EF4-FFF2-40B4-BE49-F238E27FC236}">
                <a16:creationId xmlns:a16="http://schemas.microsoft.com/office/drawing/2014/main" id="{112C2C4F-3908-3BCB-F576-D3A582E7691A}"/>
              </a:ext>
            </a:extLst>
          </p:cNvPr>
          <p:cNvSpPr/>
          <p:nvPr/>
        </p:nvSpPr>
        <p:spPr>
          <a:xfrm>
            <a:off x="30600" y="1131848"/>
            <a:ext cx="9021900" cy="3956135"/>
          </a:xfrm>
          <a:prstGeom prst="rect">
            <a:avLst/>
          </a:prstGeom>
          <a:solidFill>
            <a:srgbClr val="666666"/>
          </a:solidFill>
          <a:ln>
            <a:solidFill>
              <a:srgbClr val="66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5" name="Picture 4">
            <a:extLst>
              <a:ext uri="{FF2B5EF4-FFF2-40B4-BE49-F238E27FC236}">
                <a16:creationId xmlns:a16="http://schemas.microsoft.com/office/drawing/2014/main" id="{77EF3BFE-AA07-1D0C-52A2-A5614B5D2EE5}"/>
              </a:ext>
            </a:extLst>
          </p:cNvPr>
          <p:cNvPicPr>
            <a:picLocks noChangeAspect="1"/>
          </p:cNvPicPr>
          <p:nvPr/>
        </p:nvPicPr>
        <p:blipFill>
          <a:blip r:embed="rId3"/>
          <a:stretch>
            <a:fillRect/>
          </a:stretch>
        </p:blipFill>
        <p:spPr>
          <a:xfrm>
            <a:off x="0" y="1063918"/>
            <a:ext cx="9144000" cy="108341"/>
          </a:xfrm>
          <a:prstGeom prst="rect">
            <a:avLst/>
          </a:prstGeom>
        </p:spPr>
      </p:pic>
      <p:pic>
        <p:nvPicPr>
          <p:cNvPr id="8" name="Picture 7">
            <a:extLst>
              <a:ext uri="{FF2B5EF4-FFF2-40B4-BE49-F238E27FC236}">
                <a16:creationId xmlns:a16="http://schemas.microsoft.com/office/drawing/2014/main" id="{D8512EC6-01F1-F3AD-798B-BC1A238A33D2}"/>
              </a:ext>
            </a:extLst>
          </p:cNvPr>
          <p:cNvPicPr>
            <a:picLocks noChangeAspect="1"/>
          </p:cNvPicPr>
          <p:nvPr/>
        </p:nvPicPr>
        <p:blipFill>
          <a:blip r:embed="rId4"/>
          <a:stretch>
            <a:fillRect/>
          </a:stretch>
        </p:blipFill>
        <p:spPr>
          <a:xfrm>
            <a:off x="0" y="1156741"/>
            <a:ext cx="9144000" cy="923067"/>
          </a:xfrm>
          <a:prstGeom prst="rect">
            <a:avLst/>
          </a:prstGeom>
        </p:spPr>
      </p:pic>
      <p:graphicFrame>
        <p:nvGraphicFramePr>
          <p:cNvPr id="9" name="Table 8">
            <a:extLst>
              <a:ext uri="{FF2B5EF4-FFF2-40B4-BE49-F238E27FC236}">
                <a16:creationId xmlns:a16="http://schemas.microsoft.com/office/drawing/2014/main" id="{112F5072-2E5C-4862-F109-438AA4E934EB}"/>
              </a:ext>
            </a:extLst>
          </p:cNvPr>
          <p:cNvGraphicFramePr>
            <a:graphicFrameLocks noGrp="1"/>
          </p:cNvGraphicFramePr>
          <p:nvPr>
            <p:extLst>
              <p:ext uri="{D42A27DB-BD31-4B8C-83A1-F6EECF244321}">
                <p14:modId xmlns:p14="http://schemas.microsoft.com/office/powerpoint/2010/main" val="574282676"/>
              </p:ext>
            </p:extLst>
          </p:nvPr>
        </p:nvGraphicFramePr>
        <p:xfrm>
          <a:off x="0" y="2091137"/>
          <a:ext cx="9144000" cy="2529840"/>
        </p:xfrm>
        <a:graphic>
          <a:graphicData uri="http://schemas.openxmlformats.org/drawingml/2006/table">
            <a:tbl>
              <a:tblPr firstRow="1" bandRow="1">
                <a:tableStyleId>{764D4AE7-FFBC-431D-9275-528F30A785D3}</a:tableStyleId>
              </a:tblPr>
              <a:tblGrid>
                <a:gridCol w="1059656">
                  <a:extLst>
                    <a:ext uri="{9D8B030D-6E8A-4147-A177-3AD203B41FA5}">
                      <a16:colId xmlns:a16="http://schemas.microsoft.com/office/drawing/2014/main" val="1515093470"/>
                    </a:ext>
                  </a:extLst>
                </a:gridCol>
                <a:gridCol w="1176814">
                  <a:extLst>
                    <a:ext uri="{9D8B030D-6E8A-4147-A177-3AD203B41FA5}">
                      <a16:colId xmlns:a16="http://schemas.microsoft.com/office/drawing/2014/main" val="1177565915"/>
                    </a:ext>
                  </a:extLst>
                </a:gridCol>
                <a:gridCol w="1161154">
                  <a:extLst>
                    <a:ext uri="{9D8B030D-6E8A-4147-A177-3AD203B41FA5}">
                      <a16:colId xmlns:a16="http://schemas.microsoft.com/office/drawing/2014/main" val="1824890591"/>
                    </a:ext>
                  </a:extLst>
                </a:gridCol>
                <a:gridCol w="2209800">
                  <a:extLst>
                    <a:ext uri="{9D8B030D-6E8A-4147-A177-3AD203B41FA5}">
                      <a16:colId xmlns:a16="http://schemas.microsoft.com/office/drawing/2014/main" val="383360598"/>
                    </a:ext>
                  </a:extLst>
                </a:gridCol>
                <a:gridCol w="1731589">
                  <a:extLst>
                    <a:ext uri="{9D8B030D-6E8A-4147-A177-3AD203B41FA5}">
                      <a16:colId xmlns:a16="http://schemas.microsoft.com/office/drawing/2014/main" val="2037777373"/>
                    </a:ext>
                  </a:extLst>
                </a:gridCol>
                <a:gridCol w="1804987">
                  <a:extLst>
                    <a:ext uri="{9D8B030D-6E8A-4147-A177-3AD203B41FA5}">
                      <a16:colId xmlns:a16="http://schemas.microsoft.com/office/drawing/2014/main" val="2761429373"/>
                    </a:ext>
                  </a:extLst>
                </a:gridCol>
              </a:tblGrid>
              <a:tr h="950996">
                <a:tc>
                  <a:txBody>
                    <a:bodyPr/>
                    <a:lstStyle/>
                    <a:p>
                      <a:pPr marR="0" algn="l" rtl="0">
                        <a:lnSpc>
                          <a:spcPct val="100000"/>
                        </a:lnSpc>
                        <a:spcBef>
                          <a:spcPts val="0"/>
                        </a:spcBef>
                        <a:spcAft>
                          <a:spcPts val="0"/>
                        </a:spcAft>
                        <a:buClr>
                          <a:srgbClr val="000000"/>
                        </a:buClr>
                        <a:buFont typeface="Arial"/>
                      </a:pP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BDAD7"/>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Clear </a:t>
                      </a:r>
                      <a:r>
                        <a:rPr lang="en-US" sz="800" b="0" i="0" u="none" strike="noStrike" cap="none" dirty="0" err="1">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inidvidual</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contribution is found in this </a:t>
                      </a:r>
                      <a:r>
                        <a:rPr lang="en-US" sz="8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Contribution Table, in </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rPr>
                        <a:t>Trello</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(See assigned tasks), and in the </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Contributions Page </a:t>
                      </a:r>
                      <a:r>
                        <a:rPr lang="en-GB"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in GitHub.</a:t>
                      </a:r>
                    </a:p>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Python scrips can be found in this </a:t>
                      </a:r>
                      <a:r>
                        <a:rPr lang="en-US" sz="8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folder</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800" b="0" i="0" u="none" strike="noStrike" cap="none">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p>
                      <a:pPr marR="0" algn="l" rtl="0">
                        <a:lnSpc>
                          <a:spcPct val="100000"/>
                        </a:lnSpc>
                        <a:spcBef>
                          <a:spcPts val="0"/>
                        </a:spcBef>
                        <a:spcAft>
                          <a:spcPts val="0"/>
                        </a:spcAft>
                        <a:buClr>
                          <a:srgbClr val="000000"/>
                        </a:buClr>
                        <a:buFont typeface="Arial"/>
                      </a:pP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E1CC"/>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 virtual environment (’Poetry Environment’) was created and utilized alongside a package manager (Poetry), which enabled us to efficiently manage dependencies and packages which were required for our project. The evidence for the installation of the environment can be found in the notebook </a:t>
                      </a:r>
                      <a:r>
                        <a:rPr lang="en-US" sz="800" b="0" i="0" u="sng" strike="noStrike" cap="none" dirty="0" err="1">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EvidenceOfPoetry.ipynb</a:t>
                      </a:r>
                      <a:r>
                        <a:rPr lang="en-US" sz="8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packages required can be found in the </a:t>
                      </a:r>
                      <a:r>
                        <a:rPr lang="en-US" sz="800" b="0" i="0" u="sng" strike="noStrike" cap="none" dirty="0" err="1">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pyproject.toml</a:t>
                      </a:r>
                      <a:r>
                        <a:rPr lang="en-US" sz="8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EF2CD"/>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a:t>
                      </a:r>
                      <a:r>
                        <a:rPr lang="en-US" sz="8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final project notebook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contains clean code delivered according to industry standards, by using logging, linting, and doc strings.</a:t>
                      </a:r>
                    </a:p>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Evidence can be found in the Python folder  </a:t>
                      </a:r>
                      <a:r>
                        <a:rPr lang="en-US" sz="800" b="0" i="0" u="sng" strike="noStrike" cap="none" dirty="0" err="1">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py_files</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1F1DA"/>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Unit tests were conducted in order to check the robustness of the delivered code with a test coverage of x%. This was achieved using the following industry-standard tools: </a:t>
                      </a:r>
                    </a:p>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Evidence for this criteria can be found </a:t>
                      </a:r>
                      <a:r>
                        <a:rPr lang="en-US" sz="800" b="0" i="0" u="sng" strike="noStrike" cap="none" dirty="0">
                          <a:solidFill>
                            <a:schemeClr val="tx1"/>
                          </a:solidFill>
                          <a:latin typeface="Roboto Light" panose="02000000000000000000" pitchFamily="2" charset="0"/>
                          <a:ea typeface="Roboto Light" panose="02000000000000000000" pitchFamily="2" charset="0"/>
                          <a:cs typeface="Roboto Light" panose="02000000000000000000" pitchFamily="2" charset="0"/>
                          <a:sym typeface="Arial"/>
                        </a:rPr>
                        <a:t>here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F1F3"/>
                    </a:solidFill>
                  </a:tcPr>
                </a:tc>
                <a:tc>
                  <a:txBody>
                    <a:bodyPr/>
                    <a:lstStyle/>
                    <a:p>
                      <a:pPr marR="0" algn="l" rtl="0">
                        <a:lnSpc>
                          <a:spcPct val="100000"/>
                        </a:lnSpc>
                        <a:spcBef>
                          <a:spcPts val="0"/>
                        </a:spcBef>
                        <a:spcAft>
                          <a:spcPts val="0"/>
                        </a:spcAft>
                        <a:buClr>
                          <a:srgbClr val="000000"/>
                        </a:buClr>
                        <a:buFont typeface="Arial"/>
                      </a:pP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E7FD"/>
                    </a:solidFill>
                  </a:tcPr>
                </a:tc>
                <a:extLst>
                  <a:ext uri="{0D108BD9-81ED-4DB2-BD59-A6C34878D82A}">
                    <a16:rowId xmlns:a16="http://schemas.microsoft.com/office/drawing/2014/main" val="3815134721"/>
                  </a:ext>
                </a:extLst>
              </a:tr>
            </a:tbl>
          </a:graphicData>
        </a:graphic>
      </p:graphicFrame>
    </p:spTree>
    <p:extLst>
      <p:ext uri="{BB962C8B-B14F-4D97-AF65-F5344CB8AC3E}">
        <p14:creationId xmlns:p14="http://schemas.microsoft.com/office/powerpoint/2010/main" val="103131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ILO 1</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NL" dirty="0"/>
              <a:t>Professional </a:t>
            </a:r>
            <a:r>
              <a:rPr lang="en-GB" dirty="0"/>
              <a:t>Practice</a:t>
            </a:r>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GB" dirty="0"/>
              <a:t>Demonstrates professional behaviour as well as accountability and ethics in the application of industry best practices for planning, communication, collaboration, and responsible execution of work assignments.</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1</a:t>
            </a:r>
            <a:endParaRPr sz="40000" dirty="0">
              <a:solidFill>
                <a:srgbClr val="999999"/>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p:spPr>
        <p:txBody>
          <a:bodyPr spcFirstLastPara="1" wrap="square" lIns="91425" tIns="91425" rIns="91425" bIns="91425" anchor="ctr" anchorCtr="0">
            <a:noAutofit/>
          </a:bodyPr>
          <a:lstStyle/>
          <a:p>
            <a:pPr lvl="0"/>
            <a:r>
              <a:rPr lang="en-GB" dirty="0"/>
              <a:t>ILO 1</a:t>
            </a:r>
          </a:p>
        </p:txBody>
      </p:sp>
      <p:sp>
        <p:nvSpPr>
          <p:cNvPr id="394" name="Google Shape;394;p42"/>
          <p:cNvSpPr txBox="1">
            <a:spLocks noGrp="1"/>
          </p:cNvSpPr>
          <p:nvPr>
            <p:ph type="title" idx="2"/>
          </p:nvPr>
        </p:nvSpPr>
        <p:spPr>
          <a:xfrm>
            <a:off x="7068300" y="0"/>
            <a:ext cx="1984200" cy="576000"/>
          </a:xfrm>
        </p:spPr>
        <p:txBody>
          <a:bodyPr spcFirstLastPara="1" wrap="square" lIns="91425" tIns="91425" rIns="91425" bIns="91425" anchor="b" anchorCtr="0">
            <a:noAutofit/>
          </a:bodyPr>
          <a:lstStyle/>
          <a:p>
            <a:pPr lvl="0"/>
            <a:r>
              <a:rPr lang="en" dirty="0"/>
              <a:t>3/4</a:t>
            </a:r>
          </a:p>
        </p:txBody>
      </p:sp>
      <p:sp>
        <p:nvSpPr>
          <p:cNvPr id="395" name="Google Shape;395;p42"/>
          <p:cNvSpPr txBox="1">
            <a:spLocks noGrp="1"/>
          </p:cNvSpPr>
          <p:nvPr>
            <p:ph type="body" idx="1"/>
          </p:nvPr>
        </p:nvSpPr>
        <p:spPr>
          <a:xfrm>
            <a:off x="182880" y="1069848"/>
            <a:ext cx="5486400" cy="3895200"/>
          </a:xfrm>
        </p:spPr>
        <p:txBody>
          <a:bodyPr spcFirstLastPara="1" wrap="square" lIns="91425" tIns="91425" rIns="91425" bIns="91425" anchor="t" anchorCtr="0">
            <a:noAutofit/>
          </a:bodyPr>
          <a:lstStyle/>
          <a:p>
            <a:pPr lvl="0"/>
            <a:r>
              <a:rPr lang="en-GB" dirty="0">
                <a:sym typeface="Helvetica Neue"/>
              </a:rPr>
              <a:t>Show your best examples, do not go overboard, add in short description, you are free to alter this layout (or add slides per evidence) to suit your needs. Just be sure that it is clear.</a:t>
            </a:r>
            <a:endParaRPr lang="en-GB" dirty="0"/>
          </a:p>
          <a:p>
            <a:pPr lvl="0"/>
            <a:endParaRPr lang="en-GB" dirty="0">
              <a:sym typeface="Helvetica Neue"/>
            </a:endParaRPr>
          </a:p>
        </p:txBody>
      </p:sp>
      <p:sp>
        <p:nvSpPr>
          <p:cNvPr id="396" name="Google Shape;396;p42"/>
          <p:cNvSpPr txBox="1">
            <a:spLocks noGrp="1"/>
          </p:cNvSpPr>
          <p:nvPr>
            <p:ph type="title" idx="3"/>
          </p:nvPr>
        </p:nvSpPr>
        <p:spPr>
          <a:xfrm>
            <a:off x="2392481" y="-1"/>
            <a:ext cx="4759899" cy="576263"/>
          </a:xfrm>
        </p:spPr>
        <p:txBody>
          <a:bodyPr spcFirstLastPara="1" wrap="square" lIns="91425" tIns="91425" rIns="91425" bIns="91425" anchor="ctr" anchorCtr="0">
            <a:noAutofit/>
          </a:bodyPr>
          <a:lstStyle/>
          <a:p>
            <a:pPr lvl="0" algn="just"/>
            <a:r>
              <a:rPr lang="en-GB" dirty="0"/>
              <a:t>Demonstrates professional behaviour as well as accountability and ethics in the application of industry best practices for planning, communication, collaboration, and responsible execution of work assignments, where an excellent performance would show.</a:t>
            </a:r>
          </a:p>
        </p:txBody>
      </p:sp>
      <p:sp>
        <p:nvSpPr>
          <p:cNvPr id="397" name="Google Shape;397;p42"/>
          <p:cNvSpPr txBox="1">
            <a:spLocks noGrp="1"/>
          </p:cNvSpPr>
          <p:nvPr>
            <p:ph type="title" idx="4"/>
          </p:nvPr>
        </p:nvSpPr>
        <p:spPr>
          <a:xfrm>
            <a:off x="68250" y="576000"/>
            <a:ext cx="839700" cy="493800"/>
          </a:xfrm>
        </p:spPr>
        <p:txBody>
          <a:bodyPr spcFirstLastPara="1" wrap="square" lIns="91425" tIns="91425" rIns="91425" bIns="91425" anchor="ctr" anchorCtr="0">
            <a:noAutofit/>
          </a:bodyPr>
          <a:lstStyle/>
          <a:p>
            <a:pPr lvl="0"/>
            <a:r>
              <a:rPr lang="en" dirty="0"/>
              <a:t>1.1</a:t>
            </a:r>
          </a:p>
        </p:txBody>
      </p:sp>
      <p:sp>
        <p:nvSpPr>
          <p:cNvPr id="398" name="Google Shape;398;p42"/>
          <p:cNvSpPr txBox="1">
            <a:spLocks noGrp="1"/>
          </p:cNvSpPr>
          <p:nvPr>
            <p:ph type="title" idx="5"/>
          </p:nvPr>
        </p:nvSpPr>
        <p:spPr>
          <a:xfrm>
            <a:off x="845550" y="576000"/>
            <a:ext cx="7315200" cy="493800"/>
          </a:xfrm>
        </p:spPr>
        <p:txBody>
          <a:bodyPr spcFirstLastPara="1" wrap="square" lIns="91425" tIns="91425" rIns="91425" bIns="91425" anchor="ctr" anchorCtr="0">
            <a:noAutofit/>
          </a:bodyPr>
          <a:lstStyle/>
          <a:p>
            <a:r>
              <a:rPr lang="en-GB" dirty="0"/>
              <a:t>Creates and updates plans to work effectively based on agreed upon priorities with consideration of dependencies and risks, using sound estimates to achieve short and long-term project goals.(Kanban)	</a:t>
            </a:r>
          </a:p>
        </p:txBody>
      </p:sp>
      <p:sp>
        <p:nvSpPr>
          <p:cNvPr id="399" name="Google Shape;399;p42"/>
          <p:cNvSpPr txBox="1">
            <a:spLocks noGrp="1"/>
          </p:cNvSpPr>
          <p:nvPr>
            <p:ph type="title" idx="6"/>
          </p:nvPr>
        </p:nvSpPr>
        <p:spPr>
          <a:xfrm>
            <a:off x="846138" y="0"/>
            <a:ext cx="1631173" cy="576263"/>
          </a:xfrm>
        </p:spPr>
        <p:txBody>
          <a:bodyPr spcFirstLastPara="1" wrap="square" lIns="91425" tIns="91425" rIns="91425" bIns="91425" anchor="ctr" anchorCtr="0">
            <a:noAutofit/>
          </a:bodyPr>
          <a:lstStyle/>
          <a:p>
            <a:pPr lvl="0"/>
            <a:r>
              <a:rPr lang="en-US" sz="900" dirty="0"/>
              <a:t>Professional Practice</a:t>
            </a:r>
            <a:br>
              <a:rPr lang="en-US" dirty="0"/>
            </a:br>
            <a:endParaRPr lang="en-US" dirty="0"/>
          </a:p>
        </p:txBody>
      </p:sp>
      <p:sp>
        <p:nvSpPr>
          <p:cNvPr id="2" name="Rectangle 1">
            <a:extLst>
              <a:ext uri="{FF2B5EF4-FFF2-40B4-BE49-F238E27FC236}">
                <a16:creationId xmlns:a16="http://schemas.microsoft.com/office/drawing/2014/main" id="{4909FFD5-5F40-8B05-D7C7-B664B7E076B0}"/>
              </a:ext>
            </a:extLst>
          </p:cNvPr>
          <p:cNvSpPr/>
          <p:nvPr/>
        </p:nvSpPr>
        <p:spPr>
          <a:xfrm>
            <a:off x="30600" y="1131848"/>
            <a:ext cx="9021900" cy="3956135"/>
          </a:xfrm>
          <a:prstGeom prst="rect">
            <a:avLst/>
          </a:prstGeom>
          <a:solidFill>
            <a:srgbClr val="666666"/>
          </a:solidFill>
          <a:ln>
            <a:solidFill>
              <a:srgbClr val="66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a:extLst>
              <a:ext uri="{FF2B5EF4-FFF2-40B4-BE49-F238E27FC236}">
                <a16:creationId xmlns:a16="http://schemas.microsoft.com/office/drawing/2014/main" id="{45864B08-48DC-073E-B786-0ED19763FC39}"/>
              </a:ext>
            </a:extLst>
          </p:cNvPr>
          <p:cNvPicPr>
            <a:picLocks noChangeAspect="1"/>
          </p:cNvPicPr>
          <p:nvPr/>
        </p:nvPicPr>
        <p:blipFill>
          <a:blip r:embed="rId3"/>
          <a:stretch>
            <a:fillRect/>
          </a:stretch>
        </p:blipFill>
        <p:spPr>
          <a:xfrm>
            <a:off x="0" y="1063918"/>
            <a:ext cx="9144000" cy="108341"/>
          </a:xfrm>
          <a:prstGeom prst="rect">
            <a:avLst/>
          </a:prstGeom>
        </p:spPr>
      </p:pic>
      <p:pic>
        <p:nvPicPr>
          <p:cNvPr id="10" name="Picture 9">
            <a:extLst>
              <a:ext uri="{FF2B5EF4-FFF2-40B4-BE49-F238E27FC236}">
                <a16:creationId xmlns:a16="http://schemas.microsoft.com/office/drawing/2014/main" id="{A1B09CD8-869B-9845-4AA0-76467BB97745}"/>
              </a:ext>
            </a:extLst>
          </p:cNvPr>
          <p:cNvPicPr>
            <a:picLocks noChangeAspect="1"/>
          </p:cNvPicPr>
          <p:nvPr/>
        </p:nvPicPr>
        <p:blipFill>
          <a:blip r:embed="rId4"/>
          <a:stretch>
            <a:fillRect/>
          </a:stretch>
        </p:blipFill>
        <p:spPr>
          <a:xfrm>
            <a:off x="0" y="1158350"/>
            <a:ext cx="9144000" cy="1248091"/>
          </a:xfrm>
          <a:prstGeom prst="rect">
            <a:avLst/>
          </a:prstGeom>
        </p:spPr>
      </p:pic>
      <p:graphicFrame>
        <p:nvGraphicFramePr>
          <p:cNvPr id="11" name="Table 10">
            <a:extLst>
              <a:ext uri="{FF2B5EF4-FFF2-40B4-BE49-F238E27FC236}">
                <a16:creationId xmlns:a16="http://schemas.microsoft.com/office/drawing/2014/main" id="{F134AFE2-21EB-67E8-DEE0-09989DB6DFFE}"/>
              </a:ext>
            </a:extLst>
          </p:cNvPr>
          <p:cNvGraphicFramePr>
            <a:graphicFrameLocks noGrp="1"/>
          </p:cNvGraphicFramePr>
          <p:nvPr>
            <p:extLst>
              <p:ext uri="{D42A27DB-BD31-4B8C-83A1-F6EECF244321}">
                <p14:modId xmlns:p14="http://schemas.microsoft.com/office/powerpoint/2010/main" val="1511246086"/>
              </p:ext>
            </p:extLst>
          </p:nvPr>
        </p:nvGraphicFramePr>
        <p:xfrm>
          <a:off x="0" y="2418797"/>
          <a:ext cx="9144000" cy="1310640"/>
        </p:xfrm>
        <a:graphic>
          <a:graphicData uri="http://schemas.openxmlformats.org/drawingml/2006/table">
            <a:tbl>
              <a:tblPr firstRow="1" bandRow="1">
                <a:tableStyleId>{764D4AE7-FFBC-431D-9275-528F30A785D3}</a:tableStyleId>
              </a:tblPr>
              <a:tblGrid>
                <a:gridCol w="1059656">
                  <a:extLst>
                    <a:ext uri="{9D8B030D-6E8A-4147-A177-3AD203B41FA5}">
                      <a16:colId xmlns:a16="http://schemas.microsoft.com/office/drawing/2014/main" val="1515093470"/>
                    </a:ext>
                  </a:extLst>
                </a:gridCol>
                <a:gridCol w="1176814">
                  <a:extLst>
                    <a:ext uri="{9D8B030D-6E8A-4147-A177-3AD203B41FA5}">
                      <a16:colId xmlns:a16="http://schemas.microsoft.com/office/drawing/2014/main" val="1177565915"/>
                    </a:ext>
                  </a:extLst>
                </a:gridCol>
                <a:gridCol w="1161154">
                  <a:extLst>
                    <a:ext uri="{9D8B030D-6E8A-4147-A177-3AD203B41FA5}">
                      <a16:colId xmlns:a16="http://schemas.microsoft.com/office/drawing/2014/main" val="1824890591"/>
                    </a:ext>
                  </a:extLst>
                </a:gridCol>
                <a:gridCol w="2209800">
                  <a:extLst>
                    <a:ext uri="{9D8B030D-6E8A-4147-A177-3AD203B41FA5}">
                      <a16:colId xmlns:a16="http://schemas.microsoft.com/office/drawing/2014/main" val="383360598"/>
                    </a:ext>
                  </a:extLst>
                </a:gridCol>
                <a:gridCol w="1731589">
                  <a:extLst>
                    <a:ext uri="{9D8B030D-6E8A-4147-A177-3AD203B41FA5}">
                      <a16:colId xmlns:a16="http://schemas.microsoft.com/office/drawing/2014/main" val="2037777373"/>
                    </a:ext>
                  </a:extLst>
                </a:gridCol>
                <a:gridCol w="1804987">
                  <a:extLst>
                    <a:ext uri="{9D8B030D-6E8A-4147-A177-3AD203B41FA5}">
                      <a16:colId xmlns:a16="http://schemas.microsoft.com/office/drawing/2014/main" val="2761429373"/>
                    </a:ext>
                  </a:extLst>
                </a:gridCol>
              </a:tblGrid>
              <a:tr h="939013">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ILO 1.1 is evidenced in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rPr>
                        <a:t>Work Log</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the plan is shared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group GitHub page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and controlled using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group Trello board</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BDAD7"/>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8"/>
                        </a:rPr>
                        <a:t>High level plan file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is  documented and breaking up the tasks of the project. Clear individual contribution is also mentioned in plan,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9"/>
                        </a:rPr>
                        <a:t>Feedback file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,and in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Trello</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by assigning tasks to a team member.</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E1CC"/>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Clear tasks are written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8"/>
                        </a:rPr>
                        <a:t>High-level plan file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for every day in a week under “Tasks” section along with user-stories under the section “User stories” in the plan.</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EF2CD"/>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Project’s backlog was used and controlled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Trello</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board:  “To Do” and “In-Progress” lists. The daily stand up and review are mentioned under every day or after task completion for feedback and review.</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1F1DA"/>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Daily planning are feasible and met (see completed tasks in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Trello</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p>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Risks are written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8"/>
                        </a:rPr>
                        <a:t>High level plan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and discussed daily by team members. All team members took part in discussion, classes, and meetings professionally. Backlog of the tasks were divided weekly, See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10"/>
                        </a:rPr>
                        <a:t>backlog snapshot </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F1F3"/>
                    </a:solidFill>
                  </a:tcPr>
                </a:tc>
                <a:tc>
                  <a:txBody>
                    <a:bodyPr/>
                    <a:lstStyle/>
                    <a:p>
                      <a:pPr marR="0" algn="l" rtl="0">
                        <a:lnSpc>
                          <a:spcPct val="100000"/>
                        </a:lnSpc>
                        <a:spcBef>
                          <a:spcPts val="0"/>
                        </a:spcBef>
                        <a:spcAft>
                          <a:spcPts val="0"/>
                        </a:spcAft>
                        <a:buClr>
                          <a:srgbClr val="000000"/>
                        </a:buClr>
                        <a:buFont typeface="Arial"/>
                      </a:pP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E7FD"/>
                    </a:solidFill>
                  </a:tcPr>
                </a:tc>
                <a:extLst>
                  <a:ext uri="{0D108BD9-81ED-4DB2-BD59-A6C34878D82A}">
                    <a16:rowId xmlns:a16="http://schemas.microsoft.com/office/drawing/2014/main" val="381513472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dirty="0"/>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4</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dirty="0"/>
              <a:t>Regularly and objectively reviews progress on project and team goals and processes, reflecting on the strengths and weaknesses through peer reviews, and project management rituals.</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
        <p:nvSpPr>
          <p:cNvPr id="4" name="Title 3">
            <a:extLst>
              <a:ext uri="{FF2B5EF4-FFF2-40B4-BE49-F238E27FC236}">
                <a16:creationId xmlns:a16="http://schemas.microsoft.com/office/drawing/2014/main" id="{650B3869-4E9F-6515-582C-1A025EE030F2}"/>
              </a:ext>
            </a:extLst>
          </p:cNvPr>
          <p:cNvSpPr>
            <a:spLocks noGrp="1"/>
          </p:cNvSpPr>
          <p:nvPr>
            <p:ph type="title" idx="3"/>
          </p:nvPr>
        </p:nvSpPr>
        <p:spPr>
          <a:xfrm>
            <a:off x="2353796" y="0"/>
            <a:ext cx="4714504" cy="576000"/>
          </a:xfrm>
        </p:spPr>
        <p:txBody>
          <a:bodyPr/>
          <a:lstStyle/>
          <a:p>
            <a:pPr algn="just"/>
            <a:r>
              <a:rPr lang="en-GB" dirty="0"/>
              <a:t>Demonstrates professional behaviour as well as accountability and ethics in the application of industry best practices for planning, communication, collaboration, and responsible execution of work assignments.</a:t>
            </a:r>
            <a:endParaRPr lang="en-NL" dirty="0"/>
          </a:p>
        </p:txBody>
      </p:sp>
      <p:sp>
        <p:nvSpPr>
          <p:cNvPr id="2" name="Rectangle 1">
            <a:extLst>
              <a:ext uri="{FF2B5EF4-FFF2-40B4-BE49-F238E27FC236}">
                <a16:creationId xmlns:a16="http://schemas.microsoft.com/office/drawing/2014/main" id="{65B14918-C97E-B16A-5057-1BD3DC28B6BD}"/>
              </a:ext>
            </a:extLst>
          </p:cNvPr>
          <p:cNvSpPr/>
          <p:nvPr/>
        </p:nvSpPr>
        <p:spPr>
          <a:xfrm>
            <a:off x="30600" y="1131848"/>
            <a:ext cx="9021900" cy="3956135"/>
          </a:xfrm>
          <a:prstGeom prst="rect">
            <a:avLst/>
          </a:prstGeom>
          <a:solidFill>
            <a:srgbClr val="666666"/>
          </a:solidFill>
          <a:ln>
            <a:solidFill>
              <a:srgbClr val="66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a:extLst>
              <a:ext uri="{FF2B5EF4-FFF2-40B4-BE49-F238E27FC236}">
                <a16:creationId xmlns:a16="http://schemas.microsoft.com/office/drawing/2014/main" id="{B497864A-315B-25DF-A9AB-F84590A829EE}"/>
              </a:ext>
            </a:extLst>
          </p:cNvPr>
          <p:cNvPicPr>
            <a:picLocks noChangeAspect="1"/>
          </p:cNvPicPr>
          <p:nvPr/>
        </p:nvPicPr>
        <p:blipFill>
          <a:blip r:embed="rId3"/>
          <a:stretch>
            <a:fillRect/>
          </a:stretch>
        </p:blipFill>
        <p:spPr>
          <a:xfrm>
            <a:off x="0" y="1063918"/>
            <a:ext cx="9144000" cy="108341"/>
          </a:xfrm>
          <a:prstGeom prst="rect">
            <a:avLst/>
          </a:prstGeom>
        </p:spPr>
      </p:pic>
      <p:pic>
        <p:nvPicPr>
          <p:cNvPr id="11" name="Picture 10">
            <a:extLst>
              <a:ext uri="{FF2B5EF4-FFF2-40B4-BE49-F238E27FC236}">
                <a16:creationId xmlns:a16="http://schemas.microsoft.com/office/drawing/2014/main" id="{577732A4-A84A-0D46-F887-1B84037D6265}"/>
              </a:ext>
            </a:extLst>
          </p:cNvPr>
          <p:cNvPicPr>
            <a:picLocks noChangeAspect="1"/>
          </p:cNvPicPr>
          <p:nvPr/>
        </p:nvPicPr>
        <p:blipFill>
          <a:blip r:embed="rId4"/>
          <a:stretch>
            <a:fillRect/>
          </a:stretch>
        </p:blipFill>
        <p:spPr>
          <a:xfrm>
            <a:off x="0" y="1146606"/>
            <a:ext cx="9144000" cy="771390"/>
          </a:xfrm>
          <a:prstGeom prst="rect">
            <a:avLst/>
          </a:prstGeom>
        </p:spPr>
      </p:pic>
      <p:graphicFrame>
        <p:nvGraphicFramePr>
          <p:cNvPr id="12" name="Table 11">
            <a:extLst>
              <a:ext uri="{FF2B5EF4-FFF2-40B4-BE49-F238E27FC236}">
                <a16:creationId xmlns:a16="http://schemas.microsoft.com/office/drawing/2014/main" id="{52B6EF43-E123-6F5A-3BF4-DCB5047012AF}"/>
              </a:ext>
            </a:extLst>
          </p:cNvPr>
          <p:cNvGraphicFramePr>
            <a:graphicFrameLocks noGrp="1"/>
          </p:cNvGraphicFramePr>
          <p:nvPr>
            <p:extLst>
              <p:ext uri="{D42A27DB-BD31-4B8C-83A1-F6EECF244321}">
                <p14:modId xmlns:p14="http://schemas.microsoft.com/office/powerpoint/2010/main" val="1322587212"/>
              </p:ext>
            </p:extLst>
          </p:nvPr>
        </p:nvGraphicFramePr>
        <p:xfrm>
          <a:off x="0" y="1931117"/>
          <a:ext cx="9144000" cy="1066800"/>
        </p:xfrm>
        <a:graphic>
          <a:graphicData uri="http://schemas.openxmlformats.org/drawingml/2006/table">
            <a:tbl>
              <a:tblPr firstRow="1" bandRow="1">
                <a:tableStyleId>{764D4AE7-FFBC-431D-9275-528F30A785D3}</a:tableStyleId>
              </a:tblPr>
              <a:tblGrid>
                <a:gridCol w="1059656">
                  <a:extLst>
                    <a:ext uri="{9D8B030D-6E8A-4147-A177-3AD203B41FA5}">
                      <a16:colId xmlns:a16="http://schemas.microsoft.com/office/drawing/2014/main" val="1515093470"/>
                    </a:ext>
                  </a:extLst>
                </a:gridCol>
                <a:gridCol w="1176814">
                  <a:extLst>
                    <a:ext uri="{9D8B030D-6E8A-4147-A177-3AD203B41FA5}">
                      <a16:colId xmlns:a16="http://schemas.microsoft.com/office/drawing/2014/main" val="1177565915"/>
                    </a:ext>
                  </a:extLst>
                </a:gridCol>
                <a:gridCol w="1161154">
                  <a:extLst>
                    <a:ext uri="{9D8B030D-6E8A-4147-A177-3AD203B41FA5}">
                      <a16:colId xmlns:a16="http://schemas.microsoft.com/office/drawing/2014/main" val="1824890591"/>
                    </a:ext>
                  </a:extLst>
                </a:gridCol>
                <a:gridCol w="2209800">
                  <a:extLst>
                    <a:ext uri="{9D8B030D-6E8A-4147-A177-3AD203B41FA5}">
                      <a16:colId xmlns:a16="http://schemas.microsoft.com/office/drawing/2014/main" val="383360598"/>
                    </a:ext>
                  </a:extLst>
                </a:gridCol>
                <a:gridCol w="1731589">
                  <a:extLst>
                    <a:ext uri="{9D8B030D-6E8A-4147-A177-3AD203B41FA5}">
                      <a16:colId xmlns:a16="http://schemas.microsoft.com/office/drawing/2014/main" val="2037777373"/>
                    </a:ext>
                  </a:extLst>
                </a:gridCol>
                <a:gridCol w="1804987">
                  <a:extLst>
                    <a:ext uri="{9D8B030D-6E8A-4147-A177-3AD203B41FA5}">
                      <a16:colId xmlns:a16="http://schemas.microsoft.com/office/drawing/2014/main" val="2761429373"/>
                    </a:ext>
                  </a:extLst>
                </a:gridCol>
              </a:tblGrid>
              <a:tr h="9390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ILO 1.4 is evidenced in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rPr>
                        <a:t>Work Log</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and were done in recorded meeting.</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p>
                      <a:pPr marR="0" algn="l" rtl="0">
                        <a:lnSpc>
                          <a:spcPct val="100000"/>
                        </a:lnSpc>
                        <a:spcBef>
                          <a:spcPts val="0"/>
                        </a:spcBef>
                        <a:spcAft>
                          <a:spcPts val="0"/>
                        </a:spcAft>
                        <a:buClr>
                          <a:srgbClr val="000000"/>
                        </a:buClr>
                        <a:buFont typeface="Arial"/>
                      </a:pP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BDAD7"/>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Professional participation of every team member is documented in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which contains review, feedback and actions per team member.</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E1CC"/>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Feedback recorded from all team member during feedback and review meetings and documented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by date.</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EF2CD"/>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contains action points per member and appliable action points are written in a summery section of each feedback or review section.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1F1DA"/>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Clear actions were taken and got updated in checklist of tasks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Trello</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boar. Peer review with improvement point are stated in every review and feedback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F1F3"/>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All feedback, reflections and action points were delivered professionally with respect to the individual and touches the points of the personal development in written in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8" action="ppaction://hlinksldjump"/>
                        </a:rPr>
                        <a:t>SMART goal slide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(Project Management)</a:t>
                      </a:r>
                    </a:p>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See feedbacks from peers related to the goal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E7FD"/>
                    </a:solidFill>
                  </a:tcPr>
                </a:tc>
                <a:extLst>
                  <a:ext uri="{0D108BD9-81ED-4DB2-BD59-A6C34878D82A}">
                    <a16:rowId xmlns:a16="http://schemas.microsoft.com/office/drawing/2014/main" val="3815134721"/>
                  </a:ext>
                </a:extLst>
              </a:tr>
            </a:tbl>
          </a:graphicData>
        </a:graphic>
      </p:graphicFrame>
    </p:spTree>
    <p:extLst>
      <p:ext uri="{BB962C8B-B14F-4D97-AF65-F5344CB8AC3E}">
        <p14:creationId xmlns:p14="http://schemas.microsoft.com/office/powerpoint/2010/main" val="2263231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3/4</a:t>
            </a:r>
            <a:endParaRPr dirty="0"/>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927410" cy="576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dirty="0"/>
              <a:t>Demonstrates professional behaviour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5</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dirty="0"/>
              <a:t>Communicates effectively adjusting to varied communication styles and intercultural differences in team work.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
        <p:nvSpPr>
          <p:cNvPr id="2" name="Rectangle 1">
            <a:extLst>
              <a:ext uri="{FF2B5EF4-FFF2-40B4-BE49-F238E27FC236}">
                <a16:creationId xmlns:a16="http://schemas.microsoft.com/office/drawing/2014/main" id="{CE653637-991C-4442-EAD6-E7B5C356468A}"/>
              </a:ext>
            </a:extLst>
          </p:cNvPr>
          <p:cNvSpPr/>
          <p:nvPr/>
        </p:nvSpPr>
        <p:spPr>
          <a:xfrm>
            <a:off x="30600" y="1131848"/>
            <a:ext cx="9021900" cy="3956135"/>
          </a:xfrm>
          <a:prstGeom prst="rect">
            <a:avLst/>
          </a:prstGeom>
          <a:solidFill>
            <a:srgbClr val="666666"/>
          </a:solidFill>
          <a:ln>
            <a:solidFill>
              <a:srgbClr val="66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5">
            <a:extLst>
              <a:ext uri="{FF2B5EF4-FFF2-40B4-BE49-F238E27FC236}">
                <a16:creationId xmlns:a16="http://schemas.microsoft.com/office/drawing/2014/main" id="{AE47D9BB-36DC-E2D9-FB26-3D1D425C6FE0}"/>
              </a:ext>
            </a:extLst>
          </p:cNvPr>
          <p:cNvPicPr>
            <a:picLocks noChangeAspect="1"/>
          </p:cNvPicPr>
          <p:nvPr/>
        </p:nvPicPr>
        <p:blipFill>
          <a:blip r:embed="rId3"/>
          <a:stretch>
            <a:fillRect/>
          </a:stretch>
        </p:blipFill>
        <p:spPr>
          <a:xfrm>
            <a:off x="0" y="1063918"/>
            <a:ext cx="9144000" cy="108341"/>
          </a:xfrm>
          <a:prstGeom prst="rect">
            <a:avLst/>
          </a:prstGeom>
        </p:spPr>
      </p:pic>
      <p:pic>
        <p:nvPicPr>
          <p:cNvPr id="8" name="Picture 7">
            <a:extLst>
              <a:ext uri="{FF2B5EF4-FFF2-40B4-BE49-F238E27FC236}">
                <a16:creationId xmlns:a16="http://schemas.microsoft.com/office/drawing/2014/main" id="{189E9F0C-5FD2-ED8F-9BE2-C1098B5A7738}"/>
              </a:ext>
            </a:extLst>
          </p:cNvPr>
          <p:cNvPicPr>
            <a:picLocks noChangeAspect="1"/>
          </p:cNvPicPr>
          <p:nvPr/>
        </p:nvPicPr>
        <p:blipFill>
          <a:blip r:embed="rId4"/>
          <a:stretch>
            <a:fillRect/>
          </a:stretch>
        </p:blipFill>
        <p:spPr>
          <a:xfrm>
            <a:off x="0" y="1154496"/>
            <a:ext cx="9144000" cy="849395"/>
          </a:xfrm>
          <a:prstGeom prst="rect">
            <a:avLst/>
          </a:prstGeom>
        </p:spPr>
      </p:pic>
      <p:graphicFrame>
        <p:nvGraphicFramePr>
          <p:cNvPr id="9" name="Table 8">
            <a:extLst>
              <a:ext uri="{FF2B5EF4-FFF2-40B4-BE49-F238E27FC236}">
                <a16:creationId xmlns:a16="http://schemas.microsoft.com/office/drawing/2014/main" id="{D8E722BD-3693-E9AD-D551-E763CC2C500E}"/>
              </a:ext>
            </a:extLst>
          </p:cNvPr>
          <p:cNvGraphicFramePr>
            <a:graphicFrameLocks noGrp="1"/>
          </p:cNvGraphicFramePr>
          <p:nvPr>
            <p:extLst>
              <p:ext uri="{D42A27DB-BD31-4B8C-83A1-F6EECF244321}">
                <p14:modId xmlns:p14="http://schemas.microsoft.com/office/powerpoint/2010/main" val="890725038"/>
              </p:ext>
            </p:extLst>
          </p:nvPr>
        </p:nvGraphicFramePr>
        <p:xfrm>
          <a:off x="0" y="2014937"/>
          <a:ext cx="9144000" cy="1432560"/>
        </p:xfrm>
        <a:graphic>
          <a:graphicData uri="http://schemas.openxmlformats.org/drawingml/2006/table">
            <a:tbl>
              <a:tblPr firstRow="1" bandRow="1">
                <a:tableStyleId>{764D4AE7-FFBC-431D-9275-528F30A785D3}</a:tableStyleId>
              </a:tblPr>
              <a:tblGrid>
                <a:gridCol w="1059656">
                  <a:extLst>
                    <a:ext uri="{9D8B030D-6E8A-4147-A177-3AD203B41FA5}">
                      <a16:colId xmlns:a16="http://schemas.microsoft.com/office/drawing/2014/main" val="1515093470"/>
                    </a:ext>
                  </a:extLst>
                </a:gridCol>
                <a:gridCol w="1176814">
                  <a:extLst>
                    <a:ext uri="{9D8B030D-6E8A-4147-A177-3AD203B41FA5}">
                      <a16:colId xmlns:a16="http://schemas.microsoft.com/office/drawing/2014/main" val="1177565915"/>
                    </a:ext>
                  </a:extLst>
                </a:gridCol>
                <a:gridCol w="1161154">
                  <a:extLst>
                    <a:ext uri="{9D8B030D-6E8A-4147-A177-3AD203B41FA5}">
                      <a16:colId xmlns:a16="http://schemas.microsoft.com/office/drawing/2014/main" val="1824890591"/>
                    </a:ext>
                  </a:extLst>
                </a:gridCol>
                <a:gridCol w="2209800">
                  <a:extLst>
                    <a:ext uri="{9D8B030D-6E8A-4147-A177-3AD203B41FA5}">
                      <a16:colId xmlns:a16="http://schemas.microsoft.com/office/drawing/2014/main" val="383360598"/>
                    </a:ext>
                  </a:extLst>
                </a:gridCol>
                <a:gridCol w="1731589">
                  <a:extLst>
                    <a:ext uri="{9D8B030D-6E8A-4147-A177-3AD203B41FA5}">
                      <a16:colId xmlns:a16="http://schemas.microsoft.com/office/drawing/2014/main" val="2037777373"/>
                    </a:ext>
                  </a:extLst>
                </a:gridCol>
                <a:gridCol w="1804987">
                  <a:extLst>
                    <a:ext uri="{9D8B030D-6E8A-4147-A177-3AD203B41FA5}">
                      <a16:colId xmlns:a16="http://schemas.microsoft.com/office/drawing/2014/main" val="2761429373"/>
                    </a:ext>
                  </a:extLst>
                </a:gridCol>
              </a:tblGrid>
              <a:tr h="939013">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ILO 1.5 is evidenced as team meeting, team feedback or peer review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rPr>
                        <a:t>Work Log</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BDAD7"/>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Communication with team members was done daily and documented with Team Recording and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Recording of the meeting can be found in the shared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SharePoint</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folders per week.</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E1CC"/>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Issues and other topics related to the projects discussed daily and documented in “SOS” list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8"/>
                        </a:rPr>
                        <a:t>Trello</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board.</a:t>
                      </a:r>
                    </a:p>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In addition, Issues are mentioned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EF2CD"/>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Communication were clear and efficient within all team member, Communication with stakeholders occurred during the proposal presentation and action point were discussed on the spot along with several groups. Communication managed in Teams (see recording in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SharePoint</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and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8"/>
                        </a:rPr>
                        <a:t>Trello</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Documentation of the takeaways are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1F1DA"/>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Improvement of work quality was felt among the team members and mentioned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that act as an evidence for any peer feedback or review.</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F1F3"/>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Teams group chat, daily Teams video calls, Mentor feedback,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SharePoint</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8"/>
                        </a:rPr>
                        <a:t>Trello</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card updates,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and personal (face to face) communication were documented and were used as different communication method.</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E7FD"/>
                    </a:solidFill>
                  </a:tcPr>
                </a:tc>
                <a:extLst>
                  <a:ext uri="{0D108BD9-81ED-4DB2-BD59-A6C34878D82A}">
                    <a16:rowId xmlns:a16="http://schemas.microsoft.com/office/drawing/2014/main" val="3815134721"/>
                  </a:ext>
                </a:extLst>
              </a:tr>
            </a:tbl>
          </a:graphicData>
        </a:graphic>
      </p:graphicFrame>
    </p:spTree>
    <p:extLst>
      <p:ext uri="{BB962C8B-B14F-4D97-AF65-F5344CB8AC3E}">
        <p14:creationId xmlns:p14="http://schemas.microsoft.com/office/powerpoint/2010/main" val="4028970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1</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3/4</a:t>
            </a:r>
            <a:endParaRPr dirty="0"/>
          </a:p>
        </p:txBody>
      </p:sp>
      <p:sp>
        <p:nvSpPr>
          <p:cNvPr id="395" name="Google Shape;395;p42"/>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dirty="0">
              <a:solidFill>
                <a:schemeClr val="lt1"/>
              </a:solidFill>
            </a:endParaRPr>
          </a:p>
          <a:p>
            <a:pPr marL="0" lvl="0" indent="0" algn="l" rtl="0">
              <a:lnSpc>
                <a:spcPct val="115000"/>
              </a:lnSpc>
              <a:spcBef>
                <a:spcPts val="0"/>
              </a:spcBef>
              <a:spcAft>
                <a:spcPts val="0"/>
              </a:spcAft>
              <a:buNone/>
            </a:pPr>
            <a:endParaRPr sz="700" i="1" dirty="0">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1" y="0"/>
            <a:ext cx="4617227" cy="576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dirty="0"/>
              <a:t>Demonstrates professional behaviour as well as accountability and ethics in the application of industry best practices for planning, communication, collaboration, and responsible execution of work assignments.</a:t>
            </a:r>
          </a:p>
        </p:txBody>
      </p:sp>
      <p:sp>
        <p:nvSpPr>
          <p:cNvPr id="397" name="Google Shape;397;p42"/>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1.</a:t>
            </a:r>
            <a:r>
              <a:rPr lang="en-NL" dirty="0"/>
              <a:t>6</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r>
              <a:rPr lang="en-GB" dirty="0"/>
              <a:t>Takes responsibility for their role within the team and demonstrates commitment to the team goals in a positive and constructive manner.	</a:t>
            </a:r>
            <a:endParaRPr dirty="0"/>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dirty="0"/>
              <a:t>Professional Practice</a:t>
            </a:r>
            <a:br>
              <a:rPr lang="en-US" sz="900" dirty="0"/>
            </a:br>
            <a:endParaRPr sz="900" dirty="0"/>
          </a:p>
        </p:txBody>
      </p:sp>
      <p:sp>
        <p:nvSpPr>
          <p:cNvPr id="2" name="Rectangle 1">
            <a:extLst>
              <a:ext uri="{FF2B5EF4-FFF2-40B4-BE49-F238E27FC236}">
                <a16:creationId xmlns:a16="http://schemas.microsoft.com/office/drawing/2014/main" id="{0B3CFA9F-E359-0AC3-BD44-58A5AFA3480E}"/>
              </a:ext>
            </a:extLst>
          </p:cNvPr>
          <p:cNvSpPr/>
          <p:nvPr/>
        </p:nvSpPr>
        <p:spPr>
          <a:xfrm>
            <a:off x="30600" y="1131848"/>
            <a:ext cx="9021900" cy="3956135"/>
          </a:xfrm>
          <a:prstGeom prst="rect">
            <a:avLst/>
          </a:prstGeom>
          <a:solidFill>
            <a:srgbClr val="666666"/>
          </a:solidFill>
          <a:ln>
            <a:solidFill>
              <a:srgbClr val="66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6" name="Picture 5">
            <a:extLst>
              <a:ext uri="{FF2B5EF4-FFF2-40B4-BE49-F238E27FC236}">
                <a16:creationId xmlns:a16="http://schemas.microsoft.com/office/drawing/2014/main" id="{54EA3BB1-E333-F848-6A8A-304A9A8CE33C}"/>
              </a:ext>
            </a:extLst>
          </p:cNvPr>
          <p:cNvPicPr>
            <a:picLocks noChangeAspect="1"/>
          </p:cNvPicPr>
          <p:nvPr/>
        </p:nvPicPr>
        <p:blipFill>
          <a:blip r:embed="rId3"/>
          <a:stretch>
            <a:fillRect/>
          </a:stretch>
        </p:blipFill>
        <p:spPr>
          <a:xfrm>
            <a:off x="0" y="1063918"/>
            <a:ext cx="9144000" cy="108341"/>
          </a:xfrm>
          <a:prstGeom prst="rect">
            <a:avLst/>
          </a:prstGeom>
        </p:spPr>
      </p:pic>
      <p:pic>
        <p:nvPicPr>
          <p:cNvPr id="8" name="Picture 7">
            <a:extLst>
              <a:ext uri="{FF2B5EF4-FFF2-40B4-BE49-F238E27FC236}">
                <a16:creationId xmlns:a16="http://schemas.microsoft.com/office/drawing/2014/main" id="{7802B6F3-9AA1-A5C6-DADE-8A039DFB0BF9}"/>
              </a:ext>
            </a:extLst>
          </p:cNvPr>
          <p:cNvPicPr>
            <a:picLocks noChangeAspect="1"/>
          </p:cNvPicPr>
          <p:nvPr/>
        </p:nvPicPr>
        <p:blipFill>
          <a:blip r:embed="rId4"/>
          <a:stretch>
            <a:fillRect/>
          </a:stretch>
        </p:blipFill>
        <p:spPr>
          <a:xfrm>
            <a:off x="0" y="1155819"/>
            <a:ext cx="9144000" cy="862396"/>
          </a:xfrm>
          <a:prstGeom prst="rect">
            <a:avLst/>
          </a:prstGeom>
        </p:spPr>
      </p:pic>
      <p:graphicFrame>
        <p:nvGraphicFramePr>
          <p:cNvPr id="9" name="Table 8">
            <a:extLst>
              <a:ext uri="{FF2B5EF4-FFF2-40B4-BE49-F238E27FC236}">
                <a16:creationId xmlns:a16="http://schemas.microsoft.com/office/drawing/2014/main" id="{CF72C384-EDFF-216F-1DD2-98A1CCC767C9}"/>
              </a:ext>
            </a:extLst>
          </p:cNvPr>
          <p:cNvGraphicFramePr>
            <a:graphicFrameLocks noGrp="1"/>
          </p:cNvGraphicFramePr>
          <p:nvPr>
            <p:extLst>
              <p:ext uri="{D42A27DB-BD31-4B8C-83A1-F6EECF244321}">
                <p14:modId xmlns:p14="http://schemas.microsoft.com/office/powerpoint/2010/main" val="3510822852"/>
              </p:ext>
            </p:extLst>
          </p:nvPr>
        </p:nvGraphicFramePr>
        <p:xfrm>
          <a:off x="0" y="2022557"/>
          <a:ext cx="9144000" cy="944880"/>
        </p:xfrm>
        <a:graphic>
          <a:graphicData uri="http://schemas.openxmlformats.org/drawingml/2006/table">
            <a:tbl>
              <a:tblPr firstRow="1" bandRow="1">
                <a:tableStyleId>{764D4AE7-FFBC-431D-9275-528F30A785D3}</a:tableStyleId>
              </a:tblPr>
              <a:tblGrid>
                <a:gridCol w="1059656">
                  <a:extLst>
                    <a:ext uri="{9D8B030D-6E8A-4147-A177-3AD203B41FA5}">
                      <a16:colId xmlns:a16="http://schemas.microsoft.com/office/drawing/2014/main" val="1515093470"/>
                    </a:ext>
                  </a:extLst>
                </a:gridCol>
                <a:gridCol w="1176814">
                  <a:extLst>
                    <a:ext uri="{9D8B030D-6E8A-4147-A177-3AD203B41FA5}">
                      <a16:colId xmlns:a16="http://schemas.microsoft.com/office/drawing/2014/main" val="1177565915"/>
                    </a:ext>
                  </a:extLst>
                </a:gridCol>
                <a:gridCol w="1161154">
                  <a:extLst>
                    <a:ext uri="{9D8B030D-6E8A-4147-A177-3AD203B41FA5}">
                      <a16:colId xmlns:a16="http://schemas.microsoft.com/office/drawing/2014/main" val="1824890591"/>
                    </a:ext>
                  </a:extLst>
                </a:gridCol>
                <a:gridCol w="2209800">
                  <a:extLst>
                    <a:ext uri="{9D8B030D-6E8A-4147-A177-3AD203B41FA5}">
                      <a16:colId xmlns:a16="http://schemas.microsoft.com/office/drawing/2014/main" val="383360598"/>
                    </a:ext>
                  </a:extLst>
                </a:gridCol>
                <a:gridCol w="1731589">
                  <a:extLst>
                    <a:ext uri="{9D8B030D-6E8A-4147-A177-3AD203B41FA5}">
                      <a16:colId xmlns:a16="http://schemas.microsoft.com/office/drawing/2014/main" val="2037777373"/>
                    </a:ext>
                  </a:extLst>
                </a:gridCol>
                <a:gridCol w="1804987">
                  <a:extLst>
                    <a:ext uri="{9D8B030D-6E8A-4147-A177-3AD203B41FA5}">
                      <a16:colId xmlns:a16="http://schemas.microsoft.com/office/drawing/2014/main" val="2761429373"/>
                    </a:ext>
                  </a:extLst>
                </a:gridCol>
              </a:tblGrid>
              <a:tr h="93901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ILO 1.6 is evidenced as team meeting, team feedback or peer review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rPr>
                        <a:t>Work Log</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p>
                      <a:pPr marR="0" algn="l" rtl="0">
                        <a:lnSpc>
                          <a:spcPct val="100000"/>
                        </a:lnSpc>
                        <a:spcBef>
                          <a:spcPts val="0"/>
                        </a:spcBef>
                        <a:spcAft>
                          <a:spcPts val="0"/>
                        </a:spcAft>
                        <a:buClr>
                          <a:srgbClr val="000000"/>
                        </a:buClr>
                        <a:buFont typeface="Arial"/>
                      </a:pP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BDAD7"/>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Presence of me in Teams meetings are documented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and updating the assigned tasks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Trello</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E1CC"/>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Actively uses project management tool like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Trello</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card, checklist and comment box in the cards to notify and update about the specific task.</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EF2CD"/>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Fair task distribution was managed in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Trello</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and evidenced by a peer review in the Final feedback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1F1DA"/>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Clear contribution in steering tasks to success are mentioned by peers in the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and was done via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Trello</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Teams chat and calls.</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F1F3"/>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Helping other team member were done in several ways: giving feedback and reviewing work is documented in every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6"/>
                        </a:rPr>
                        <a:t>Feedback file</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p>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Taking and collaboration on task can be seen in the cards in </a:t>
                      </a:r>
                      <a:r>
                        <a:rPr lang="en-US"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7"/>
                        </a:rPr>
                        <a:t>Trello</a:t>
                      </a:r>
                      <a:endParaRPr lang="en-NL" sz="8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E7FD"/>
                    </a:solidFill>
                  </a:tcPr>
                </a:tc>
                <a:extLst>
                  <a:ext uri="{0D108BD9-81ED-4DB2-BD59-A6C34878D82A}">
                    <a16:rowId xmlns:a16="http://schemas.microsoft.com/office/drawing/2014/main" val="3815134721"/>
                  </a:ext>
                </a:extLst>
              </a:tr>
            </a:tbl>
          </a:graphicData>
        </a:graphic>
      </p:graphicFrame>
    </p:spTree>
    <p:extLst>
      <p:ext uri="{BB962C8B-B14F-4D97-AF65-F5344CB8AC3E}">
        <p14:creationId xmlns:p14="http://schemas.microsoft.com/office/powerpoint/2010/main" val="984272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en-NL" dirty="0"/>
              <a:t>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Personal Development</a:t>
            </a:r>
            <a:endParaRPr dirty="0"/>
          </a:p>
          <a:p>
            <a:pPr marL="0" lvl="0" indent="0" algn="ctr" rtl="0">
              <a:spcBef>
                <a:spcPts val="0"/>
              </a:spcBef>
              <a:spcAft>
                <a:spcPts val="0"/>
              </a:spcAft>
              <a:buNone/>
            </a:pPr>
            <a:r>
              <a:rPr lang="en"/>
              <a:t>&amp; Academic Practice</a:t>
            </a:r>
            <a:endParaRPr dirty="0"/>
          </a:p>
        </p:txBody>
      </p:sp>
      <p:sp>
        <p:nvSpPr>
          <p:cNvPr id="365" name="Google Shape;365;p3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reporting.</a:t>
            </a:r>
            <a:endParaRPr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8"/>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ILO 2</a:t>
            </a:r>
            <a:endParaRPr dirty="0"/>
          </a:p>
        </p:txBody>
      </p:sp>
      <p:sp>
        <p:nvSpPr>
          <p:cNvPr id="457" name="Google Shape;457;p48"/>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4/4</a:t>
            </a:r>
            <a:endParaRPr dirty="0"/>
          </a:p>
        </p:txBody>
      </p:sp>
      <p:sp>
        <p:nvSpPr>
          <p:cNvPr id="458" name="Google Shape;458;p48"/>
          <p:cNvSpPr txBox="1">
            <a:spLocks noGrp="1"/>
          </p:cNvSpPr>
          <p:nvPr>
            <p:ph type="body" idx="1"/>
          </p:nvPr>
        </p:nvSpPr>
        <p:spPr>
          <a:xfrm>
            <a:off x="182880" y="1069848"/>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700" i="1" dirty="0">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dirty="0"/>
          </a:p>
        </p:txBody>
      </p:sp>
      <p:sp>
        <p:nvSpPr>
          <p:cNvPr id="459" name="Google Shape;459;p48"/>
          <p:cNvSpPr txBox="1">
            <a:spLocks noGrp="1"/>
          </p:cNvSpPr>
          <p:nvPr>
            <p:ph type="title" idx="3"/>
          </p:nvPr>
        </p:nvSpPr>
        <p:spPr>
          <a:xfrm>
            <a:off x="2049461" y="0"/>
            <a:ext cx="4850691" cy="5760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GB" dirty="0"/>
              <a:t>Demonstrates self-exploration and personal development, good academic practices in learning how to learn and the acquisition of professional knowledge through research, study, analysis, applied practice, discussion and reporting.</a:t>
            </a:r>
          </a:p>
        </p:txBody>
      </p:sp>
      <p:sp>
        <p:nvSpPr>
          <p:cNvPr id="460" name="Google Shape;460;p48"/>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2.</a:t>
            </a:r>
            <a:r>
              <a:rPr lang="en-NL" dirty="0"/>
              <a:t>1</a:t>
            </a:r>
            <a:endParaRPr dirty="0"/>
          </a:p>
        </p:txBody>
      </p:sp>
      <p:sp>
        <p:nvSpPr>
          <p:cNvPr id="461" name="Google Shape;461;p48"/>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0" i="0" u="none" strike="noStrike" dirty="0">
                <a:solidFill>
                  <a:schemeClr val="bg1"/>
                </a:solidFill>
                <a:effectLst/>
                <a:latin typeface="Calibri" panose="020F0502020204030204" pitchFamily="34" charset="0"/>
              </a:rPr>
              <a:t>Sets SMARTER goals in alignment with the project brief, content of the assessment rubric, and personal long-term goals.</a:t>
            </a:r>
            <a:endParaRPr lang="en-GB" dirty="0">
              <a:solidFill>
                <a:schemeClr val="bg1"/>
              </a:solidFill>
            </a:endParaRPr>
          </a:p>
        </p:txBody>
      </p:sp>
      <p:sp>
        <p:nvSpPr>
          <p:cNvPr id="462" name="Google Shape;462;p48"/>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Professional Practice</a:t>
            </a:r>
            <a:endParaRPr dirty="0"/>
          </a:p>
        </p:txBody>
      </p:sp>
      <p:sp>
        <p:nvSpPr>
          <p:cNvPr id="2" name="Rectangle 1">
            <a:extLst>
              <a:ext uri="{FF2B5EF4-FFF2-40B4-BE49-F238E27FC236}">
                <a16:creationId xmlns:a16="http://schemas.microsoft.com/office/drawing/2014/main" id="{5C48DAD8-6C3B-48A9-F481-F82830A77B40}"/>
              </a:ext>
            </a:extLst>
          </p:cNvPr>
          <p:cNvSpPr/>
          <p:nvPr/>
        </p:nvSpPr>
        <p:spPr>
          <a:xfrm>
            <a:off x="30600" y="1131848"/>
            <a:ext cx="9021900" cy="3956135"/>
          </a:xfrm>
          <a:prstGeom prst="rect">
            <a:avLst/>
          </a:prstGeom>
          <a:solidFill>
            <a:srgbClr val="666666"/>
          </a:solidFill>
          <a:ln>
            <a:solidFill>
              <a:srgbClr val="66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12" name="Picture 11">
            <a:extLst>
              <a:ext uri="{FF2B5EF4-FFF2-40B4-BE49-F238E27FC236}">
                <a16:creationId xmlns:a16="http://schemas.microsoft.com/office/drawing/2014/main" id="{61BF9470-A1F4-16EE-A038-CC7FDDB3BA0F}"/>
              </a:ext>
            </a:extLst>
          </p:cNvPr>
          <p:cNvPicPr>
            <a:picLocks noChangeAspect="1"/>
          </p:cNvPicPr>
          <p:nvPr/>
        </p:nvPicPr>
        <p:blipFill>
          <a:blip r:embed="rId3"/>
          <a:stretch>
            <a:fillRect/>
          </a:stretch>
        </p:blipFill>
        <p:spPr>
          <a:xfrm>
            <a:off x="0" y="1063918"/>
            <a:ext cx="9144000" cy="108341"/>
          </a:xfrm>
          <a:prstGeom prst="rect">
            <a:avLst/>
          </a:prstGeom>
        </p:spPr>
      </p:pic>
      <p:pic>
        <p:nvPicPr>
          <p:cNvPr id="14" name="Picture 13">
            <a:extLst>
              <a:ext uri="{FF2B5EF4-FFF2-40B4-BE49-F238E27FC236}">
                <a16:creationId xmlns:a16="http://schemas.microsoft.com/office/drawing/2014/main" id="{796838E7-6171-21A4-F1FF-81D8435E8B09}"/>
              </a:ext>
            </a:extLst>
          </p:cNvPr>
          <p:cNvPicPr>
            <a:picLocks noChangeAspect="1"/>
          </p:cNvPicPr>
          <p:nvPr/>
        </p:nvPicPr>
        <p:blipFill>
          <a:blip r:embed="rId4"/>
          <a:stretch>
            <a:fillRect/>
          </a:stretch>
        </p:blipFill>
        <p:spPr>
          <a:xfrm>
            <a:off x="0" y="1147996"/>
            <a:ext cx="9144000" cy="862396"/>
          </a:xfrm>
          <a:prstGeom prst="rect">
            <a:avLst/>
          </a:prstGeom>
        </p:spPr>
      </p:pic>
      <p:graphicFrame>
        <p:nvGraphicFramePr>
          <p:cNvPr id="15" name="Table 14">
            <a:extLst>
              <a:ext uri="{FF2B5EF4-FFF2-40B4-BE49-F238E27FC236}">
                <a16:creationId xmlns:a16="http://schemas.microsoft.com/office/drawing/2014/main" id="{803B1BEE-1B63-2F7D-472E-30C61A05CA03}"/>
              </a:ext>
            </a:extLst>
          </p:cNvPr>
          <p:cNvGraphicFramePr>
            <a:graphicFrameLocks noGrp="1"/>
          </p:cNvGraphicFramePr>
          <p:nvPr>
            <p:extLst>
              <p:ext uri="{D42A27DB-BD31-4B8C-83A1-F6EECF244321}">
                <p14:modId xmlns:p14="http://schemas.microsoft.com/office/powerpoint/2010/main" val="2428751539"/>
              </p:ext>
            </p:extLst>
          </p:nvPr>
        </p:nvGraphicFramePr>
        <p:xfrm>
          <a:off x="0" y="2014937"/>
          <a:ext cx="9144000" cy="944880"/>
        </p:xfrm>
        <a:graphic>
          <a:graphicData uri="http://schemas.openxmlformats.org/drawingml/2006/table">
            <a:tbl>
              <a:tblPr firstRow="1" bandRow="1">
                <a:tableStyleId>{764D4AE7-FFBC-431D-9275-528F30A785D3}</a:tableStyleId>
              </a:tblPr>
              <a:tblGrid>
                <a:gridCol w="1059656">
                  <a:extLst>
                    <a:ext uri="{9D8B030D-6E8A-4147-A177-3AD203B41FA5}">
                      <a16:colId xmlns:a16="http://schemas.microsoft.com/office/drawing/2014/main" val="1515093470"/>
                    </a:ext>
                  </a:extLst>
                </a:gridCol>
                <a:gridCol w="1176814">
                  <a:extLst>
                    <a:ext uri="{9D8B030D-6E8A-4147-A177-3AD203B41FA5}">
                      <a16:colId xmlns:a16="http://schemas.microsoft.com/office/drawing/2014/main" val="1177565915"/>
                    </a:ext>
                  </a:extLst>
                </a:gridCol>
                <a:gridCol w="1161154">
                  <a:extLst>
                    <a:ext uri="{9D8B030D-6E8A-4147-A177-3AD203B41FA5}">
                      <a16:colId xmlns:a16="http://schemas.microsoft.com/office/drawing/2014/main" val="1824890591"/>
                    </a:ext>
                  </a:extLst>
                </a:gridCol>
                <a:gridCol w="2209800">
                  <a:extLst>
                    <a:ext uri="{9D8B030D-6E8A-4147-A177-3AD203B41FA5}">
                      <a16:colId xmlns:a16="http://schemas.microsoft.com/office/drawing/2014/main" val="383360598"/>
                    </a:ext>
                  </a:extLst>
                </a:gridCol>
                <a:gridCol w="1731589">
                  <a:extLst>
                    <a:ext uri="{9D8B030D-6E8A-4147-A177-3AD203B41FA5}">
                      <a16:colId xmlns:a16="http://schemas.microsoft.com/office/drawing/2014/main" val="2037777373"/>
                    </a:ext>
                  </a:extLst>
                </a:gridCol>
                <a:gridCol w="1804987">
                  <a:extLst>
                    <a:ext uri="{9D8B030D-6E8A-4147-A177-3AD203B41FA5}">
                      <a16:colId xmlns:a16="http://schemas.microsoft.com/office/drawing/2014/main" val="2761429373"/>
                    </a:ext>
                  </a:extLst>
                </a:gridCol>
              </a:tblGrid>
              <a:tr h="939013">
                <a:tc>
                  <a:txBody>
                    <a:bodyPr/>
                    <a:lstStyle/>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ILO 2.1 is evidenced in the Work Log according to this block’s brief.</a:t>
                      </a: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BDAD7"/>
                    </a:solidFill>
                  </a:tcPr>
                </a:tc>
                <a:tc>
                  <a:txBody>
                    <a:bodyPr/>
                    <a:lstStyle/>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Project goals stated and detailed in </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ction="ppaction://hlinksldjump"/>
                        </a:rPr>
                        <a:t>slide 6</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 under personal and professional goals.</a:t>
                      </a: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FE1CC"/>
                    </a:solidFill>
                  </a:tcPr>
                </a:tc>
                <a:tc>
                  <a:txBody>
                    <a:bodyPr/>
                    <a:lstStyle/>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Goals have been detailed and explained according to the SMART method in </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ction="ppaction://hlinksldjump"/>
                        </a:rPr>
                        <a:t>slide 6</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FEF2CD"/>
                    </a:solidFill>
                  </a:tcPr>
                </a:tc>
                <a:tc>
                  <a:txBody>
                    <a:bodyPr/>
                    <a:lstStyle/>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Goals are written in SMART method. Each part is mentioned and explained in detail in </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ction="ppaction://hlinksldjump"/>
                        </a:rPr>
                        <a:t>slide 6</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1F1DA"/>
                    </a:solidFill>
                  </a:tcPr>
                </a:tc>
                <a:tc>
                  <a:txBody>
                    <a:bodyPr/>
                    <a:lstStyle/>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The goals are aligned with the project, personal and professional development since Data analyst role and skills are crucial for the project to be successful. In addition, feedback session was done, and the goals were discussed with the personal mentor, small re-adjustment were made after session. See </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ction="ppaction://hlinksldjump"/>
                        </a:rPr>
                        <a:t>slide 6</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AF1F3"/>
                    </a:solidFill>
                  </a:tcPr>
                </a:tc>
                <a:tc>
                  <a:txBody>
                    <a:bodyPr/>
                    <a:lstStyle/>
                    <a:p>
                      <a:pPr marR="0" algn="l" rtl="0">
                        <a:lnSpc>
                          <a:spcPct val="100000"/>
                        </a:lnSpc>
                        <a:spcBef>
                          <a:spcPts val="0"/>
                        </a:spcBef>
                        <a:spcAft>
                          <a:spcPts val="0"/>
                        </a:spcAft>
                        <a:buClr>
                          <a:srgbClr val="000000"/>
                        </a:buClr>
                        <a:buFont typeface="Arial"/>
                      </a:pP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Combining both goals leads for role in a future career in a management position in a data analytic team. The role requires skills and development in personal and professional aspect. See </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hlinkClick r:id="rId5" action="ppaction://hlinksldjump"/>
                        </a:rPr>
                        <a:t>slide 6</a:t>
                      </a:r>
                      <a:r>
                        <a:rPr lang="en-US"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rPr>
                        <a:t>.</a:t>
                      </a:r>
                      <a:endParaRPr lang="en-NL" sz="700" b="0" i="0" u="none" strike="noStrike" cap="none" dirty="0">
                        <a:solidFill>
                          <a:srgbClr val="000000"/>
                        </a:solidFill>
                        <a:latin typeface="Roboto Light" panose="02000000000000000000" pitchFamily="2" charset="0"/>
                        <a:ea typeface="Roboto Light" panose="02000000000000000000" pitchFamily="2" charset="0"/>
                        <a:cs typeface="Roboto Light" panose="02000000000000000000" pitchFamily="2" charset="0"/>
                        <a:sym typeface="Arial"/>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rgbClr val="D9E7FD"/>
                    </a:solidFill>
                  </a:tcPr>
                </a:tc>
                <a:extLst>
                  <a:ext uri="{0D108BD9-81ED-4DB2-BD59-A6C34878D82A}">
                    <a16:rowId xmlns:a16="http://schemas.microsoft.com/office/drawing/2014/main" val="381513472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3</a:t>
            </a:r>
            <a:endParaRPr dirty="0"/>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dirty="0"/>
              <a:t>Legal</a:t>
            </a:r>
            <a:endParaRPr dirty="0"/>
          </a:p>
        </p:txBody>
      </p:sp>
      <p:sp>
        <p:nvSpPr>
          <p:cNvPr id="469" name="Google Shape;469;p49"/>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p>
            <a:pPr marL="0" indent="0" algn="just"/>
            <a:r>
              <a:rPr lang="en-GB" b="1" i="0" u="none" strike="noStrike" dirty="0">
                <a:solidFill>
                  <a:schemeClr val="bg1"/>
                </a:solidFill>
                <a:effectLst/>
                <a:latin typeface="Calibri" panose="020F0502020204030204" pitchFamily="34" charset="0"/>
              </a:rPr>
              <a:t>The student demonstrates knowledge of relevant legal frameworks by providing evidence of legal decision-making while working with data.		</a:t>
            </a:r>
            <a:endParaRPr lang="nl-NL" dirty="0">
              <a:solidFill>
                <a:schemeClr val="bg1"/>
              </a:solidFill>
            </a:endParaRPr>
          </a:p>
        </p:txBody>
      </p:sp>
      <p:sp>
        <p:nvSpPr>
          <p:cNvPr id="470" name="Google Shape;470;p49"/>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3</a:t>
            </a:r>
            <a:endParaRPr sz="40000" dirty="0">
              <a:solidFill>
                <a:srgbClr val="999999"/>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DEF28CA2629948A9F801C782641252" ma:contentTypeVersion="18" ma:contentTypeDescription="Create a new document." ma:contentTypeScope="" ma:versionID="4e29c08bd2fa8ab5d37e806398c14b17">
  <xsd:schema xmlns:xsd="http://www.w3.org/2001/XMLSchema" xmlns:xs="http://www.w3.org/2001/XMLSchema" xmlns:p="http://schemas.microsoft.com/office/2006/metadata/properties" xmlns:ns2="bd38d267-56bb-4e22-b975-199a06fd69fa" xmlns:ns3="d8c712e5-67fc-4595-93cb-a4164dd8eff3" targetNamespace="http://schemas.microsoft.com/office/2006/metadata/properties" ma:root="true" ma:fieldsID="30fadebd201830d804edab1b035af467" ns2:_="" ns3:_="">
    <xsd:import namespace="bd38d267-56bb-4e22-b975-199a06fd69fa"/>
    <xsd:import namespace="d8c712e5-67fc-4595-93cb-a4164dd8eff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Locatio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d38d267-56bb-4e22-b975-199a06fd6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OCR" ma:index="23"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8c712e5-67fc-4595-93cb-a4164dd8eff3"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5e624992-a676-4554-99c9-a3d8ae70b3e3}" ma:internalName="TaxCatchAll" ma:showField="CatchAllData" ma:web="d8c712e5-67fc-4595-93cb-a4164dd8ef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d38d267-56bb-4e22-b975-199a06fd69fa">
      <Terms xmlns="http://schemas.microsoft.com/office/infopath/2007/PartnerControls"/>
    </lcf76f155ced4ddcb4097134ff3c332f>
    <TaxCatchAll xmlns="d8c712e5-67fc-4595-93cb-a4164dd8eff3" xsi:nil="true"/>
  </documentManagement>
</p:properties>
</file>

<file path=customXml/itemProps1.xml><?xml version="1.0" encoding="utf-8"?>
<ds:datastoreItem xmlns:ds="http://schemas.openxmlformats.org/officeDocument/2006/customXml" ds:itemID="{D6BB557C-2E4D-4866-895D-3465096238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d38d267-56bb-4e22-b975-199a06fd69fa"/>
    <ds:schemaRef ds:uri="d8c712e5-67fc-4595-93cb-a4164dd8e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3.xml><?xml version="1.0" encoding="utf-8"?>
<ds:datastoreItem xmlns:ds="http://schemas.openxmlformats.org/officeDocument/2006/customXml" ds:itemID="{3067B86F-F5BB-4BE6-9A37-0E19E53CB68B}">
  <ds:schemaRefs>
    <ds:schemaRef ds:uri="http://schemas.openxmlformats.org/package/2006/metadata/core-properties"/>
    <ds:schemaRef ds:uri="http://purl.org/dc/elements/1.1/"/>
    <ds:schemaRef ds:uri="http://schemas.microsoft.com/office/2006/documentManagement/types"/>
    <ds:schemaRef ds:uri="http://purl.org/dc/terms/"/>
    <ds:schemaRef ds:uri="d8c712e5-67fc-4595-93cb-a4164dd8eff3"/>
    <ds:schemaRef ds:uri="http://purl.org/dc/dcmitype/"/>
    <ds:schemaRef ds:uri="http://schemas.microsoft.com/office/2006/metadata/properties"/>
    <ds:schemaRef ds:uri="http://schemas.microsoft.com/office/infopath/2007/PartnerControls"/>
    <ds:schemaRef ds:uri="bd38d267-56bb-4e22-b975-199a06fd69fa"/>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11246</TotalTime>
  <Words>3498</Words>
  <Application>Microsoft Macintosh PowerPoint</Application>
  <PresentationFormat>On-screen Show (16:9)</PresentationFormat>
  <Paragraphs>192</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Roboto Light</vt:lpstr>
      <vt:lpstr>Arial</vt:lpstr>
      <vt:lpstr>Roboto</vt:lpstr>
      <vt:lpstr>Helvetica Neue</vt:lpstr>
      <vt:lpstr>Calibri</vt:lpstr>
      <vt:lpstr>Proxima Nova</vt:lpstr>
      <vt:lpstr>Roboto Thin</vt:lpstr>
      <vt:lpstr>BUAS Gameday</vt:lpstr>
      <vt:lpstr>Section C</vt:lpstr>
      <vt:lpstr>ILO 1</vt:lpstr>
      <vt:lpstr>ILO 1</vt:lpstr>
      <vt:lpstr>ILO 1</vt:lpstr>
      <vt:lpstr>ILO 1</vt:lpstr>
      <vt:lpstr>ILO 1</vt:lpstr>
      <vt:lpstr>ILO 2</vt:lpstr>
      <vt:lpstr>ILO 2</vt:lpstr>
      <vt:lpstr>ILO 3</vt:lpstr>
      <vt:lpstr>ILO 3</vt:lpstr>
      <vt:lpstr>ILO 4</vt:lpstr>
      <vt:lpstr>ILO 4</vt:lpstr>
      <vt:lpstr>ILO 5</vt:lpstr>
      <vt:lpstr>ILO 5</vt:lpstr>
      <vt:lpstr>ILO 5</vt:lpstr>
      <vt:lpstr>ILO 6</vt:lpstr>
      <vt:lpstr>ILO 6</vt:lpstr>
      <vt:lpstr>ILO 7</vt:lpstr>
      <vt:lpstr>ILO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dc:creator>Gebruiker</dc:creator>
  <cp:lastModifiedBy>Daria Elena</cp:lastModifiedBy>
  <cp:revision>117</cp:revision>
  <dcterms:modified xsi:type="dcterms:W3CDTF">2024-06-18T15:52:09Z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0x01010064DEF28CA2629948A9F801C782641252</vt:lpwstr>
  </property>
  <property fmtid="{D5CDD505-2E9C-101B-9397-08002B2CF9AE}" pid="3" name="MediaServiceImageTags">
    <vt:lpwstr/>
  </property>
</Properties>
</file>