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1" r:id="rId2"/>
    <p:sldId id="257" r:id="rId3"/>
    <p:sldId id="264" r:id="rId4"/>
    <p:sldId id="265" r:id="rId5"/>
    <p:sldId id="271" r:id="rId6"/>
    <p:sldId id="269" r:id="rId7"/>
    <p:sldId id="270" r:id="rId8"/>
    <p:sldId id="273" r:id="rId9"/>
    <p:sldId id="274" r:id="rId10"/>
    <p:sldId id="275" r:id="rId11"/>
    <p:sldId id="267" r:id="rId12"/>
    <p:sldId id="276" r:id="rId13"/>
    <p:sldId id="277"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6" autoAdjust="0"/>
  </p:normalViewPr>
  <p:slideViewPr>
    <p:cSldViewPr snapToGrid="0">
      <p:cViewPr varScale="1">
        <p:scale>
          <a:sx n="105" d="100"/>
          <a:sy n="105" d="100"/>
        </p:scale>
        <p:origin x="834" y="9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dgm:spPr/>
      <dgm:t>
        <a:bodyPr/>
        <a:lstStyle/>
        <a:p>
          <a:r>
            <a:rPr lang="en-US" dirty="0"/>
            <a:t>Modelling</a:t>
          </a:r>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it-IT" dirty="0" err="1"/>
            <a:t>Graph</a:t>
          </a:r>
          <a:r>
            <a:rPr lang="it-IT" dirty="0"/>
            <a:t> model &amp; </a:t>
          </a:r>
          <a:r>
            <a:rPr lang="it-IT" dirty="0" err="1"/>
            <a:t>algorithms</a:t>
          </a:r>
          <a:endParaRPr lang="en-US" dirty="0"/>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Infrastructure</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248D9DA-6444-46F6-8D28-C8BB2253AAD1}">
      <dgm:prSet phldrT="[Text]"/>
      <dgm:spPr/>
      <dgm:t>
        <a:bodyPr/>
        <a:lstStyle/>
        <a:p>
          <a:r>
            <a:rPr lang="en-US" dirty="0"/>
            <a:t>Deployment and automation</a:t>
          </a:r>
        </a:p>
      </dgm:t>
      <dgm:extLst>
        <a:ext uri="{E40237B7-FDA0-4F09-8148-C483321AD2D9}">
          <dgm14:cNvPr xmlns:dgm14="http://schemas.microsoft.com/office/drawing/2010/diagram" id="0" name="" title="Step 2 - task description"/>
        </a:ext>
      </dgm:extLst>
    </dgm:pt>
    <dgm:pt modelId="{A8533F77-F094-4EDB-BCC7-35E0D6A46B71}" type="parTrans" cxnId="{35AF286C-A401-4C08-B8A3-F38B03322BD8}">
      <dgm:prSet/>
      <dgm:spPr/>
      <dgm:t>
        <a:bodyPr/>
        <a:lstStyle/>
        <a:p>
          <a:endParaRPr lang="en-US"/>
        </a:p>
      </dgm:t>
    </dgm:pt>
    <dgm:pt modelId="{011B552E-515A-4C41-B810-0D2552861422}" type="sibTrans" cxnId="{35AF286C-A401-4C08-B8A3-F38B03322BD8}">
      <dgm:prSet/>
      <dgm:spPr/>
      <dgm:t>
        <a:bodyPr/>
        <a:lstStyle/>
        <a:p>
          <a:endParaRPr lang="en-US"/>
        </a:p>
      </dgm:t>
    </dgm:pt>
    <dgm:pt modelId="{50706FFE-8A00-485D-9FF7-8D310692C602}">
      <dgm:prSet phldrT="[Text]"/>
      <dgm:spPr/>
      <dgm:t>
        <a:bodyPr/>
        <a:lstStyle/>
        <a:p>
          <a:r>
            <a:rPr lang="en-US" dirty="0"/>
            <a:t>Integration</a:t>
          </a: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dgm:spPr/>
      <dgm:t>
        <a:bodyPr/>
        <a:lstStyle/>
        <a:p>
          <a:r>
            <a:rPr lang="en-US" dirty="0"/>
            <a:t>Orchestrator to reach final goal</a:t>
          </a:r>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623515"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it-IT" sz="1600" kern="1200" dirty="0" err="1"/>
            <a:t>Graph</a:t>
          </a:r>
          <a:r>
            <a:rPr lang="it-IT" sz="1600" kern="1200" dirty="0"/>
            <a:t> model &amp; </a:t>
          </a:r>
          <a:r>
            <a:rPr lang="it-IT" sz="1600" kern="1200" dirty="0" err="1"/>
            <a:t>algorithms</a:t>
          </a:r>
          <a:endParaRPr lang="en-US" sz="1600" kern="1200" dirty="0"/>
        </a:p>
      </dsp:txBody>
      <dsp:txXfrm>
        <a:off x="1242342" y="1147694"/>
        <a:ext cx="1206713" cy="1514611"/>
      </dsp:txXfrm>
    </dsp:sp>
    <dsp:sp modelId="{47DA5750-48DC-4E4F-815D-0B05DBC30DAB}">
      <dsp:nvSpPr>
        <dsp:cNvPr id="0" name=""/>
        <dsp:cNvSpPr/>
      </dsp:nvSpPr>
      <dsp:spPr>
        <a:xfrm>
          <a:off x="4688"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Modelling</a:t>
          </a:r>
        </a:p>
      </dsp:txBody>
      <dsp:txXfrm>
        <a:off x="185938" y="1467422"/>
        <a:ext cx="875154" cy="875154"/>
      </dsp:txXfrm>
    </dsp:sp>
    <dsp:sp modelId="{00D2DC2C-7CA2-4A4B-B66D-3DDCAB7DC8E9}">
      <dsp:nvSpPr>
        <dsp:cNvPr id="0" name=""/>
        <dsp:cNvSpPr/>
      </dsp:nvSpPr>
      <dsp:spPr>
        <a:xfrm>
          <a:off x="3872358"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Deployment and automation</a:t>
          </a:r>
        </a:p>
      </dsp:txBody>
      <dsp:txXfrm>
        <a:off x="4491186" y="1147694"/>
        <a:ext cx="1206713" cy="1514611"/>
      </dsp:txXfrm>
    </dsp:sp>
    <dsp:sp modelId="{EE8733A1-7662-4D0A-B39E-2218596CC81C}">
      <dsp:nvSpPr>
        <dsp:cNvPr id="0" name=""/>
        <dsp:cNvSpPr/>
      </dsp:nvSpPr>
      <dsp:spPr>
        <a:xfrm>
          <a:off x="3253531"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Infrastructure</a:t>
          </a:r>
        </a:p>
      </dsp:txBody>
      <dsp:txXfrm>
        <a:off x="3434781" y="1467422"/>
        <a:ext cx="875154" cy="875154"/>
      </dsp:txXfrm>
    </dsp:sp>
    <dsp:sp modelId="{4BF699B1-BE15-42D1-9784-AA33CF29870E}">
      <dsp:nvSpPr>
        <dsp:cNvPr id="0" name=""/>
        <dsp:cNvSpPr/>
      </dsp:nvSpPr>
      <dsp:spPr>
        <a:xfrm>
          <a:off x="7121202"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20320" bIns="10160" numCol="1" spcCol="1270" anchor="ctr" anchorCtr="0">
          <a:noAutofit/>
        </a:bodyPr>
        <a:lstStyle/>
        <a:p>
          <a:pPr marL="0" lvl="0" indent="0" algn="ctr" defTabSz="711200">
            <a:lnSpc>
              <a:spcPct val="90000"/>
            </a:lnSpc>
            <a:spcBef>
              <a:spcPct val="0"/>
            </a:spcBef>
            <a:spcAft>
              <a:spcPct val="35000"/>
            </a:spcAft>
            <a:buNone/>
          </a:pPr>
          <a:r>
            <a:rPr lang="en-US" sz="1600" kern="1200" dirty="0"/>
            <a:t>Orchestrator to reach final goal</a:t>
          </a:r>
        </a:p>
      </dsp:txBody>
      <dsp:txXfrm>
        <a:off x="7740029" y="1147694"/>
        <a:ext cx="1206713" cy="1514611"/>
      </dsp:txXfrm>
    </dsp:sp>
    <dsp:sp modelId="{78E9A4E4-18A9-4B73-8007-A63A71C71937}">
      <dsp:nvSpPr>
        <dsp:cNvPr id="0" name=""/>
        <dsp:cNvSpPr/>
      </dsp:nvSpPr>
      <dsp:spPr>
        <a:xfrm>
          <a:off x="6502375"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Integration</a:t>
          </a:r>
        </a:p>
      </dsp:txBody>
      <dsp:txXfrm>
        <a:off x="6683625" y="1467422"/>
        <a:ext cx="875154" cy="8751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10/13/2025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‹N›</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‹N›</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EC76F-D1C4-6298-74F3-1667D1A4AB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2033EA-8890-4791-5956-CB6FC21D7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A69240-6717-7920-8BF3-61D1EA1F195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A91020-E043-0634-3F1D-484F99589C25}"/>
              </a:ext>
            </a:extLst>
          </p:cNvPr>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671626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28A8D-FAF2-41CC-2B7F-D0AE5F1A35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612E41-36CD-AD69-269F-C905534721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1DDCD6-03C1-776F-49F7-682FF8389D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6EB0E77-8EDA-D2A9-1119-0120C3A172D3}"/>
              </a:ext>
            </a:extLst>
          </p:cNvPr>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13821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10/13/2025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10/13/2025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10/13/2025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10/13/2025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10/13/2025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10/13/2025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10/13/2025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10/13/2025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‹N›</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it-IT"/>
              <a:t>Fare clic per modificare lo stile del titolo dello schema</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10/13/2025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‹N›</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Layout</a:t>
            </a:r>
          </a:p>
        </p:txBody>
      </p:sp>
      <p:sp>
        <p:nvSpPr>
          <p:cNvPr id="3" name="Subtitle 2"/>
          <p:cNvSpPr>
            <a:spLocks noGrp="1"/>
          </p:cNvSpPr>
          <p:nvPr>
            <p:ph type="subTitle" idx="1"/>
          </p:nvPr>
        </p:nvSpPr>
        <p:spPr/>
        <p:txBody>
          <a:bodyPr/>
          <a:lstStyle/>
          <a:p>
            <a:r>
              <a:rPr lang="it-IT" dirty="0"/>
              <a:t>D</a:t>
            </a:r>
            <a:r>
              <a:rPr lang="en-US" dirty="0" err="1"/>
              <a:t>ario</a:t>
            </a:r>
            <a:r>
              <a:rPr lang="en-US" dirty="0"/>
              <a:t> Bagnara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D9876-0872-CBCE-30FE-CDAC55B179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0CFD7-0718-3BA5-A2C3-11A4D7662EE5}"/>
              </a:ext>
            </a:extLst>
          </p:cNvPr>
          <p:cNvSpPr>
            <a:spLocks noGrp="1"/>
          </p:cNvSpPr>
          <p:nvPr>
            <p:ph type="title"/>
          </p:nvPr>
        </p:nvSpPr>
        <p:spPr/>
        <p:txBody>
          <a:bodyPr/>
          <a:lstStyle/>
          <a:p>
            <a:r>
              <a:rPr lang="en-US" dirty="0"/>
              <a:t>Deployment description</a:t>
            </a:r>
          </a:p>
        </p:txBody>
      </p:sp>
      <p:sp>
        <p:nvSpPr>
          <p:cNvPr id="3" name="Content Placeholder 2">
            <a:extLst>
              <a:ext uri="{FF2B5EF4-FFF2-40B4-BE49-F238E27FC236}">
                <a16:creationId xmlns:a16="http://schemas.microsoft.com/office/drawing/2014/main" id="{9C456D6E-1E9C-F72D-9DBD-29C67710F440}"/>
              </a:ext>
            </a:extLst>
          </p:cNvPr>
          <p:cNvSpPr>
            <a:spLocks noGrp="1"/>
          </p:cNvSpPr>
          <p:nvPr>
            <p:ph idx="1"/>
          </p:nvPr>
        </p:nvSpPr>
        <p:spPr/>
        <p:txBody>
          <a:bodyPr/>
          <a:lstStyle/>
          <a:p>
            <a:r>
              <a:rPr lang="en-US" dirty="0"/>
              <a:t>K3s cluster</a:t>
            </a:r>
          </a:p>
          <a:p>
            <a:r>
              <a:rPr lang="en-US" dirty="0" err="1"/>
              <a:t>Percona</a:t>
            </a:r>
            <a:r>
              <a:rPr lang="en-US" dirty="0"/>
              <a:t> database: provides high availability, data consistency, and automated cluster management through the </a:t>
            </a:r>
            <a:r>
              <a:rPr lang="en-US" dirty="0" err="1"/>
              <a:t>Percona</a:t>
            </a:r>
            <a:r>
              <a:rPr lang="en-US" dirty="0"/>
              <a:t> Operator, ensuring resilient and scalable MySQL deployments within Kubernetes.</a:t>
            </a:r>
          </a:p>
          <a:p>
            <a:r>
              <a:rPr lang="en-US" dirty="0"/>
              <a:t>Two different namespaces:</a:t>
            </a:r>
          </a:p>
          <a:p>
            <a:pPr lvl="1"/>
            <a:r>
              <a:rPr lang="en-US" dirty="0"/>
              <a:t>Lower: three different </a:t>
            </a:r>
            <a:r>
              <a:rPr lang="en-US" dirty="0" err="1"/>
              <a:t>pmu</a:t>
            </a:r>
            <a:r>
              <a:rPr lang="en-US" dirty="0"/>
              <a:t>, lower level PDC and its database volume</a:t>
            </a:r>
          </a:p>
          <a:p>
            <a:pPr lvl="1"/>
            <a:r>
              <a:rPr lang="en-US" dirty="0"/>
              <a:t>Higher: higher level PDC and its database volume</a:t>
            </a:r>
          </a:p>
          <a:p>
            <a:pPr marL="0" indent="0">
              <a:buNone/>
            </a:pPr>
            <a:endParaRPr lang="en-US" dirty="0"/>
          </a:p>
        </p:txBody>
      </p:sp>
    </p:spTree>
    <p:extLst>
      <p:ext uri="{BB962C8B-B14F-4D97-AF65-F5344CB8AC3E}">
        <p14:creationId xmlns:p14="http://schemas.microsoft.com/office/powerpoint/2010/main" val="56258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achieve an automatic PDC configuration?</a:t>
            </a:r>
          </a:p>
        </p:txBody>
      </p:sp>
      <p:sp>
        <p:nvSpPr>
          <p:cNvPr id="3" name="Content Placeholder 2">
            <a:extLst>
              <a:ext uri="{FF2B5EF4-FFF2-40B4-BE49-F238E27FC236}">
                <a16:creationId xmlns:a16="http://schemas.microsoft.com/office/drawing/2014/main" id="{DA4E8C0D-4114-D566-F712-8EB7611F6D05}"/>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a:t>Currently, the configuration of a PDC is done through a GUI:</a:t>
            </a:r>
          </a:p>
          <a:p>
            <a:pPr lvl="1"/>
            <a:r>
              <a:rPr lang="en-US" dirty="0"/>
              <a:t>not very intuitive</a:t>
            </a:r>
          </a:p>
          <a:p>
            <a:pPr lvl="1"/>
            <a:r>
              <a:rPr lang="en-US" dirty="0"/>
              <a:t>Time-consuming</a:t>
            </a:r>
          </a:p>
          <a:p>
            <a:r>
              <a:rPr lang="en-US" dirty="0"/>
              <a:t>How to make the whole process simpler and more automatic?</a:t>
            </a:r>
          </a:p>
          <a:p>
            <a:pPr lvl="1"/>
            <a:r>
              <a:rPr lang="en-US" dirty="0"/>
              <a:t>Extract the queries executed by the PDC to configure the database</a:t>
            </a:r>
          </a:p>
          <a:p>
            <a:pPr lvl="1"/>
            <a:r>
              <a:rPr lang="en-US" dirty="0"/>
              <a:t>Create a dedicated CLI</a:t>
            </a:r>
          </a:p>
        </p:txBody>
      </p:sp>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A93CA-BFD2-7860-8919-159A105FA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62F0C1-31AC-1279-6758-9D2AA3732554}"/>
              </a:ext>
            </a:extLst>
          </p:cNvPr>
          <p:cNvSpPr>
            <a:spLocks noGrp="1"/>
          </p:cNvSpPr>
          <p:nvPr>
            <p:ph type="title"/>
          </p:nvPr>
        </p:nvSpPr>
        <p:spPr/>
        <p:txBody>
          <a:bodyPr/>
          <a:lstStyle/>
          <a:p>
            <a:r>
              <a:rPr lang="en-US" dirty="0"/>
              <a:t>Integration phase</a:t>
            </a:r>
          </a:p>
        </p:txBody>
      </p:sp>
      <p:sp>
        <p:nvSpPr>
          <p:cNvPr id="3" name="Text Placeholder 2">
            <a:extLst>
              <a:ext uri="{FF2B5EF4-FFF2-40B4-BE49-F238E27FC236}">
                <a16:creationId xmlns:a16="http://schemas.microsoft.com/office/drawing/2014/main" id="{108899B6-4E02-F4AD-4E8E-861C15551732}"/>
              </a:ext>
            </a:extLst>
          </p:cNvPr>
          <p:cNvSpPr>
            <a:spLocks noGrp="1"/>
          </p:cNvSpPr>
          <p:nvPr>
            <p:ph type="body" idx="1"/>
          </p:nvPr>
        </p:nvSpPr>
        <p:spPr/>
        <p:txBody>
          <a:bodyPr/>
          <a:lstStyle/>
          <a:p>
            <a:r>
              <a:rPr lang="it-IT" dirty="0"/>
              <a:t>Deployment + </a:t>
            </a:r>
            <a:r>
              <a:rPr lang="it-IT" dirty="0" err="1"/>
              <a:t>algorithms</a:t>
            </a:r>
            <a:endParaRPr lang="en-US" dirty="0"/>
          </a:p>
        </p:txBody>
      </p:sp>
    </p:spTree>
    <p:extLst>
      <p:ext uri="{BB962C8B-B14F-4D97-AF65-F5344CB8AC3E}">
        <p14:creationId xmlns:p14="http://schemas.microsoft.com/office/powerpoint/2010/main" val="1945009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B5393-4704-F272-E534-B43C7D7F8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88DC4B-D0F7-080F-30D8-A0B6A1656074}"/>
              </a:ext>
            </a:extLst>
          </p:cNvPr>
          <p:cNvSpPr>
            <a:spLocks noGrp="1"/>
          </p:cNvSpPr>
          <p:nvPr>
            <p:ph type="title"/>
          </p:nvPr>
        </p:nvSpPr>
        <p:spPr/>
        <p:txBody>
          <a:bodyPr/>
          <a:lstStyle/>
          <a:p>
            <a:r>
              <a:rPr lang="it-IT" dirty="0"/>
              <a:t>N</a:t>
            </a:r>
            <a:r>
              <a:rPr lang="en-US" dirty="0" err="1"/>
              <a:t>ext</a:t>
            </a:r>
            <a:r>
              <a:rPr lang="en-US" dirty="0"/>
              <a:t> step</a:t>
            </a:r>
          </a:p>
        </p:txBody>
      </p:sp>
      <p:sp>
        <p:nvSpPr>
          <p:cNvPr id="3" name="Content Placeholder 2">
            <a:extLst>
              <a:ext uri="{FF2B5EF4-FFF2-40B4-BE49-F238E27FC236}">
                <a16:creationId xmlns:a16="http://schemas.microsoft.com/office/drawing/2014/main" id="{A3F71355-842C-2DBB-1C7D-6272ADBE0524}"/>
              </a:ext>
            </a:extLst>
          </p:cNvPr>
          <p:cNvSpPr txBox="1">
            <a:spLocks/>
          </p:cNvSpPr>
          <p:nvPr/>
        </p:nvSpPr>
        <p:spPr>
          <a:xfrm>
            <a:off x="1295400" y="1981201"/>
            <a:ext cx="9601200" cy="3809999"/>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US" dirty="0"/>
              <a:t>Develop the orchestrator to optimally place and configure the PDCs, using the CLI commands as a model.</a:t>
            </a:r>
          </a:p>
          <a:p>
            <a:r>
              <a:rPr lang="en-US" dirty="0"/>
              <a:t>Perform tests on the algorithms</a:t>
            </a:r>
          </a:p>
          <a:p>
            <a:pPr marL="0" indent="0">
              <a:buFont typeface="Arial" pitchFamily="34" charset="0"/>
              <a:buNone/>
            </a:pPr>
            <a:endParaRPr lang="en-US" dirty="0"/>
          </a:p>
        </p:txBody>
      </p:sp>
    </p:spTree>
    <p:extLst>
      <p:ext uri="{BB962C8B-B14F-4D97-AF65-F5344CB8AC3E}">
        <p14:creationId xmlns:p14="http://schemas.microsoft.com/office/powerpoint/2010/main" val="707104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3A7324-F999-911C-7E92-620534EBE451}"/>
              </a:ext>
            </a:extLst>
          </p:cNvPr>
          <p:cNvSpPr>
            <a:spLocks noGrp="1"/>
          </p:cNvSpPr>
          <p:nvPr>
            <p:ph type="title"/>
          </p:nvPr>
        </p:nvSpPr>
        <p:spPr/>
        <p:txBody>
          <a:bodyPr/>
          <a:lstStyle/>
          <a:p>
            <a:r>
              <a:rPr lang="it-IT" dirty="0"/>
              <a:t>Thank </a:t>
            </a:r>
            <a:r>
              <a:rPr lang="it-IT" dirty="0" err="1"/>
              <a:t>you</a:t>
            </a:r>
            <a:r>
              <a:rPr lang="it-IT" dirty="0"/>
              <a:t> for </a:t>
            </a:r>
            <a:r>
              <a:rPr lang="it-IT" dirty="0" err="1"/>
              <a:t>your</a:t>
            </a:r>
            <a:r>
              <a:rPr lang="it-IT" dirty="0"/>
              <a:t> </a:t>
            </a:r>
            <a:r>
              <a:rPr lang="it-IT" dirty="0" err="1"/>
              <a:t>attention</a:t>
            </a:r>
            <a:endParaRPr lang="en-US" dirty="0"/>
          </a:p>
        </p:txBody>
      </p:sp>
    </p:spTree>
    <p:extLst>
      <p:ext uri="{BB962C8B-B14F-4D97-AF65-F5344CB8AC3E}">
        <p14:creationId xmlns:p14="http://schemas.microsoft.com/office/powerpoint/2010/main" val="272055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Thesis description</a:t>
            </a:r>
          </a:p>
        </p:txBody>
      </p:sp>
      <p:sp>
        <p:nvSpPr>
          <p:cNvPr id="3" name="Content Placeholder 2"/>
          <p:cNvSpPr>
            <a:spLocks noGrp="1"/>
          </p:cNvSpPr>
          <p:nvPr>
            <p:ph idx="1"/>
          </p:nvPr>
        </p:nvSpPr>
        <p:spPr/>
        <p:txBody>
          <a:bodyPr/>
          <a:lstStyle/>
          <a:p>
            <a:r>
              <a:rPr lang="en-US" dirty="0"/>
              <a:t>The thesis was developed in collaboration with RSE, a company specializing in research on the energy system. </a:t>
            </a:r>
          </a:p>
          <a:p>
            <a:r>
              <a:rPr lang="en-US" dirty="0"/>
              <a:t>It aims to determine the optimal placement of a PDC in order to ensure minimum latency between a PMU and the control node. </a:t>
            </a:r>
          </a:p>
          <a:p>
            <a:r>
              <a:rPr lang="en-US" dirty="0"/>
              <a:t>Main components involved:</a:t>
            </a:r>
          </a:p>
          <a:p>
            <a:pPr lvl="1"/>
            <a:r>
              <a:rPr lang="en-US" dirty="0"/>
              <a:t>PMU: generates data in the form of phasors and routes them toward the control node. </a:t>
            </a:r>
          </a:p>
          <a:p>
            <a:pPr lvl="1"/>
            <a:r>
              <a:rPr lang="en-US" dirty="0"/>
              <a:t>PDC: receives data from a downstream PDC (or from a PMU) and forwards them to upstream PDCs or to the control node.</a:t>
            </a:r>
          </a:p>
          <a:p>
            <a:pPr lvl="1"/>
            <a:r>
              <a:rPr lang="en-US" dirty="0"/>
              <a:t>K8s: the orchestrator that will decide, through an appropriate algorithm, where to place the PDCs.</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a:t>
            </a:r>
            <a:r>
              <a:rPr lang="en-US" dirty="0" err="1"/>
              <a:t>hesis</a:t>
            </a:r>
            <a:r>
              <a:rPr lang="en-US" dirty="0"/>
              <a:t> phases</a:t>
            </a:r>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3867216399"/>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phase</a:t>
            </a:r>
          </a:p>
        </p:txBody>
      </p:sp>
      <p:sp>
        <p:nvSpPr>
          <p:cNvPr id="3" name="Text Placeholder 2"/>
          <p:cNvSpPr>
            <a:spLocks noGrp="1"/>
          </p:cNvSpPr>
          <p:nvPr>
            <p:ph type="body" idx="1"/>
          </p:nvPr>
        </p:nvSpPr>
        <p:spPr/>
        <p:txBody>
          <a:bodyPr/>
          <a:lstStyle/>
          <a:p>
            <a:r>
              <a:rPr lang="it-IT" dirty="0" err="1"/>
              <a:t>Graph</a:t>
            </a:r>
            <a:r>
              <a:rPr lang="it-IT" dirty="0"/>
              <a:t> </a:t>
            </a:r>
            <a:r>
              <a:rPr lang="it-IT" dirty="0" err="1"/>
              <a:t>nodes</a:t>
            </a:r>
            <a:r>
              <a:rPr lang="it-IT" dirty="0"/>
              <a:t> and </a:t>
            </a:r>
            <a:r>
              <a:rPr lang="it-IT" dirty="0" err="1"/>
              <a:t>algorithms</a:t>
            </a:r>
            <a:endParaRPr lang="en-US" dirty="0"/>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57D7B-332C-C763-646F-6DA8F95EC9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8FF82-E0A8-F46A-81B1-85EF752D1E23}"/>
              </a:ext>
            </a:extLst>
          </p:cNvPr>
          <p:cNvSpPr>
            <a:spLocks noGrp="1"/>
          </p:cNvSpPr>
          <p:nvPr>
            <p:ph type="title"/>
          </p:nvPr>
        </p:nvSpPr>
        <p:spPr/>
        <p:txBody>
          <a:bodyPr/>
          <a:lstStyle/>
          <a:p>
            <a:r>
              <a:rPr lang="en-US" dirty="0"/>
              <a:t>Graph model and algorithms</a:t>
            </a:r>
          </a:p>
        </p:txBody>
      </p:sp>
      <p:sp>
        <p:nvSpPr>
          <p:cNvPr id="3" name="Content Placeholder 2">
            <a:extLst>
              <a:ext uri="{FF2B5EF4-FFF2-40B4-BE49-F238E27FC236}">
                <a16:creationId xmlns:a16="http://schemas.microsoft.com/office/drawing/2014/main" id="{E829D829-50D5-444A-8882-7C2B1B6CD5C5}"/>
              </a:ext>
            </a:extLst>
          </p:cNvPr>
          <p:cNvSpPr>
            <a:spLocks noGrp="1"/>
          </p:cNvSpPr>
          <p:nvPr>
            <p:ph idx="1"/>
          </p:nvPr>
        </p:nvSpPr>
        <p:spPr/>
        <p:txBody>
          <a:bodyPr>
            <a:normAutofit/>
          </a:bodyPr>
          <a:lstStyle/>
          <a:p>
            <a:r>
              <a:rPr lang="en-US" dirty="0"/>
              <a:t>A graph can effectively represent our environment.</a:t>
            </a:r>
          </a:p>
          <a:p>
            <a:r>
              <a:rPr lang="en-US" dirty="0"/>
              <a:t>Each node and edge has been assigned attributes that contribute to the measurement of latency:</a:t>
            </a:r>
          </a:p>
          <a:p>
            <a:pPr lvl="1"/>
            <a:r>
              <a:rPr lang="en-US" dirty="0"/>
              <a:t>Latency of an edge</a:t>
            </a:r>
          </a:p>
          <a:p>
            <a:pPr lvl="1"/>
            <a:r>
              <a:rPr lang="en-US" dirty="0"/>
              <a:t>Node processing time </a:t>
            </a:r>
          </a:p>
          <a:p>
            <a:r>
              <a:rPr lang="en-US" dirty="0"/>
              <a:t>To determine where to place the PDCs, three algorithms were analyzed:</a:t>
            </a:r>
          </a:p>
          <a:p>
            <a:pPr lvl="1"/>
            <a:r>
              <a:rPr lang="en-US" dirty="0"/>
              <a:t>Greedy</a:t>
            </a:r>
          </a:p>
          <a:p>
            <a:pPr lvl="1"/>
            <a:r>
              <a:rPr lang="en-US" dirty="0"/>
              <a:t>Random approach</a:t>
            </a:r>
          </a:p>
          <a:p>
            <a:pPr lvl="1"/>
            <a:r>
              <a:rPr lang="en-US" dirty="0"/>
              <a:t>Brute force</a:t>
            </a:r>
          </a:p>
          <a:p>
            <a:pPr marL="274320" lvl="1" indent="0">
              <a:buNone/>
            </a:pPr>
            <a:endParaRPr lang="en-US" dirty="0"/>
          </a:p>
          <a:p>
            <a:pPr lvl="1"/>
            <a:endParaRPr lang="en-US" dirty="0"/>
          </a:p>
        </p:txBody>
      </p:sp>
    </p:spTree>
    <p:extLst>
      <p:ext uri="{BB962C8B-B14F-4D97-AF65-F5344CB8AC3E}">
        <p14:creationId xmlns:p14="http://schemas.microsoft.com/office/powerpoint/2010/main" val="468900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Greedy ( Dijkstra )</a:t>
            </a:r>
          </a:p>
        </p:txBody>
      </p:sp>
      <p:sp>
        <p:nvSpPr>
          <p:cNvPr id="5" name="Content Placeholder 4"/>
          <p:cNvSpPr>
            <a:spLocks noGrp="1"/>
          </p:cNvSpPr>
          <p:nvPr>
            <p:ph idx="1"/>
          </p:nvPr>
        </p:nvSpPr>
        <p:spPr/>
        <p:txBody>
          <a:bodyPr>
            <a:normAutofit/>
          </a:bodyPr>
          <a:lstStyle/>
          <a:p>
            <a:r>
              <a:rPr lang="en-US" sz="1100" dirty="0"/>
              <a:t>Starting from each leaf node, the algorithm searches for the shortest path to the central controller (CC) using only edge latency as the metric. Once found, it evaluates the path by summing the latencies of the edges and the processing times of the PDC nodes along the way</a:t>
            </a:r>
          </a:p>
          <a:p>
            <a:r>
              <a:rPr lang="en-US" sz="1100" dirty="0"/>
              <a:t>Good efficiency</a:t>
            </a:r>
          </a:p>
          <a:p>
            <a:r>
              <a:rPr lang="en-US" sz="1100" dirty="0"/>
              <a:t>With each change (depending on the architecture), a different number of PDCs may be placed.</a:t>
            </a:r>
          </a:p>
        </p:txBody>
      </p:sp>
      <p:sp>
        <p:nvSpPr>
          <p:cNvPr id="6" name="Text Placeholder 5"/>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a:p>
            <a:endParaRPr lang="en-US" dirty="0"/>
          </a:p>
        </p:txBody>
      </p:sp>
      <p:pic>
        <p:nvPicPr>
          <p:cNvPr id="3" name="Segnaposto contenuto 7" descr="Immagine che contiene diagramma, linea, schermata&#10;&#10;Il contenuto generato dall'IA potrebbe non essere corretto.">
            <a:extLst>
              <a:ext uri="{FF2B5EF4-FFF2-40B4-BE49-F238E27FC236}">
                <a16:creationId xmlns:a16="http://schemas.microsoft.com/office/drawing/2014/main" id="{1114E306-4776-C4D3-4AF6-09139020F9AF}"/>
              </a:ext>
            </a:extLst>
          </p:cNvPr>
          <p:cNvPicPr>
            <a:picLocks noChangeAspect="1"/>
          </p:cNvPicPr>
          <p:nvPr/>
        </p:nvPicPr>
        <p:blipFill>
          <a:blip r:embed="rId2"/>
          <a:stretch>
            <a:fillRect/>
          </a:stretch>
        </p:blipFill>
        <p:spPr>
          <a:xfrm>
            <a:off x="-3146" y="2913018"/>
            <a:ext cx="7310606" cy="3944982"/>
          </a:xfrm>
          <a:prstGeom prst="rect">
            <a:avLst/>
          </a:prstGeom>
        </p:spPr>
      </p:pic>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Random approach</a:t>
            </a:r>
          </a:p>
        </p:txBody>
      </p:sp>
      <p:sp>
        <p:nvSpPr>
          <p:cNvPr id="6" name="Text Placeholder 5"/>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a:p>
            <a:endParaRPr lang="en-US" dirty="0"/>
          </a:p>
        </p:txBody>
      </p:sp>
      <p:pic>
        <p:nvPicPr>
          <p:cNvPr id="2" name="Segnaposto contenuto 8" descr="Immagine che contiene diagramma, linea&#10;&#10;Il contenuto generato dall'IA potrebbe non essere corretto.">
            <a:extLst>
              <a:ext uri="{FF2B5EF4-FFF2-40B4-BE49-F238E27FC236}">
                <a16:creationId xmlns:a16="http://schemas.microsoft.com/office/drawing/2014/main" id="{E8FA1DDD-D3E3-968D-74BA-7B121CD0D5CD}"/>
              </a:ext>
            </a:extLst>
          </p:cNvPr>
          <p:cNvPicPr>
            <a:picLocks noChangeAspect="1"/>
          </p:cNvPicPr>
          <p:nvPr/>
        </p:nvPicPr>
        <p:blipFill>
          <a:blip r:embed="rId2"/>
          <a:stretch>
            <a:fillRect/>
          </a:stretch>
        </p:blipFill>
        <p:spPr>
          <a:xfrm>
            <a:off x="0" y="2906725"/>
            <a:ext cx="7315200" cy="3951275"/>
          </a:xfrm>
          <a:prstGeom prst="rect">
            <a:avLst/>
          </a:prstGeom>
        </p:spPr>
      </p:pic>
      <p:sp>
        <p:nvSpPr>
          <p:cNvPr id="8" name="Content Placeholder 4">
            <a:extLst>
              <a:ext uri="{FF2B5EF4-FFF2-40B4-BE49-F238E27FC236}">
                <a16:creationId xmlns:a16="http://schemas.microsoft.com/office/drawing/2014/main" id="{C73AAFD2-0302-8576-EC4C-4852317AB46A}"/>
              </a:ext>
            </a:extLst>
          </p:cNvPr>
          <p:cNvSpPr>
            <a:spLocks noGrp="1"/>
          </p:cNvSpPr>
          <p:nvPr>
            <p:ph idx="1"/>
          </p:nvPr>
        </p:nvSpPr>
        <p:spPr>
          <a:xfrm>
            <a:off x="543197" y="571500"/>
            <a:ext cx="6217920" cy="5715000"/>
          </a:xfrm>
        </p:spPr>
        <p:txBody>
          <a:bodyPr>
            <a:normAutofit/>
          </a:bodyPr>
          <a:lstStyle/>
          <a:p>
            <a:r>
              <a:rPr lang="en-US" sz="1100" dirty="0"/>
              <a:t>For each PMU, a path is built towards the central node (CC) by randomly selecting valid adjacent nodes (online, connected by 'up' edges, and not PMUs); each candidate node traversed is marked as a PDC, and the process continues until the CC is reached, summing edge latency and PDC processing times</a:t>
            </a:r>
          </a:p>
          <a:p>
            <a:r>
              <a:rPr lang="en-US" sz="1100" dirty="0"/>
              <a:t>Tends to place too many PDCs Increases total path latency</a:t>
            </a:r>
          </a:p>
          <a:p>
            <a:r>
              <a:rPr lang="en-US" sz="1100" dirty="0"/>
              <a:t>Resource waste and possible bandwidth saturation</a:t>
            </a:r>
          </a:p>
          <a:p>
            <a:endParaRPr lang="en-US" sz="1100" dirty="0"/>
          </a:p>
        </p:txBody>
      </p:sp>
    </p:spTree>
    <p:extLst>
      <p:ext uri="{BB962C8B-B14F-4D97-AF65-F5344CB8AC3E}">
        <p14:creationId xmlns:p14="http://schemas.microsoft.com/office/powerpoint/2010/main" val="279440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4AAFC-CD35-4565-1AD3-EBEBD4E878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E224D9B-DE0A-8008-345E-743C2EF20FF0}"/>
              </a:ext>
            </a:extLst>
          </p:cNvPr>
          <p:cNvSpPr>
            <a:spLocks noGrp="1"/>
          </p:cNvSpPr>
          <p:nvPr>
            <p:ph type="title"/>
          </p:nvPr>
        </p:nvSpPr>
        <p:spPr/>
        <p:txBody>
          <a:bodyPr/>
          <a:lstStyle/>
          <a:p>
            <a:r>
              <a:rPr lang="en-US" dirty="0"/>
              <a:t>Brute Force</a:t>
            </a:r>
          </a:p>
        </p:txBody>
      </p:sp>
      <p:sp>
        <p:nvSpPr>
          <p:cNvPr id="6" name="Text Placeholder 5">
            <a:extLst>
              <a:ext uri="{FF2B5EF4-FFF2-40B4-BE49-F238E27FC236}">
                <a16:creationId xmlns:a16="http://schemas.microsoft.com/office/drawing/2014/main" id="{D46FACDE-69CE-F099-0623-0E37CE434A3E}"/>
              </a:ext>
            </a:extLst>
          </p:cNvPr>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a:p>
            <a:endParaRPr lang="en-US" dirty="0"/>
          </a:p>
        </p:txBody>
      </p:sp>
      <p:sp>
        <p:nvSpPr>
          <p:cNvPr id="11" name="Content Placeholder 4">
            <a:extLst>
              <a:ext uri="{FF2B5EF4-FFF2-40B4-BE49-F238E27FC236}">
                <a16:creationId xmlns:a16="http://schemas.microsoft.com/office/drawing/2014/main" id="{4607AAFF-E4A7-7B92-75B6-64CCEDF5DC96}"/>
              </a:ext>
            </a:extLst>
          </p:cNvPr>
          <p:cNvSpPr txBox="1">
            <a:spLocks/>
          </p:cNvSpPr>
          <p:nvPr/>
        </p:nvSpPr>
        <p:spPr>
          <a:xfrm>
            <a:off x="543197" y="571500"/>
            <a:ext cx="6217920" cy="5715000"/>
          </a:xfrm>
          <a:prstGeom prst="rect">
            <a:avLst/>
          </a:prstGeom>
        </p:spPr>
        <p:txBody>
          <a:bodyPr vert="horz" lIns="91440" tIns="457200" rIns="91440" bIns="45720" rtlCol="0">
            <a:normAutofit/>
          </a:bodyPr>
          <a:lstStyle>
            <a:lvl1pPr marL="0" indent="0" algn="ctr" defTabSz="914400" rtl="0" eaLnBrk="1" latinLnBrk="0" hangingPunct="1">
              <a:lnSpc>
                <a:spcPct val="90000"/>
              </a:lnSpc>
              <a:spcBef>
                <a:spcPts val="1800"/>
              </a:spcBef>
              <a:buClr>
                <a:schemeClr val="accent1">
                  <a:lumMod val="75000"/>
                </a:schemeClr>
              </a:buClr>
              <a:buSzPct val="10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2000" kern="1200">
                <a:solidFill>
                  <a:schemeClr val="tx1"/>
                </a:solidFill>
                <a:latin typeface="+mn-lt"/>
                <a:ea typeface="+mn-ea"/>
                <a:cs typeface="+mn-cs"/>
              </a:defRPr>
            </a:lvl9pPr>
          </a:lstStyle>
          <a:p>
            <a:pPr marL="171450" indent="-171450" algn="l">
              <a:buFont typeface="Wingdings" panose="05000000000000000000" pitchFamily="2" charset="2"/>
              <a:buChar char="§"/>
            </a:pPr>
            <a:r>
              <a:rPr lang="en-US" sz="1100" dirty="0"/>
              <a:t>The algorithm starts by placing a single PDC and checking all possible paths from each PMU to the CC with that placement, saving the fastest valid paths when they exist. The process continues by gradually adding more PDCs, up to the maximum (i.e., all candidate nodes).</a:t>
            </a:r>
            <a:endParaRPr lang="en-US" sz="1200" dirty="0"/>
          </a:p>
          <a:p>
            <a:pPr marL="171450" indent="-171450" algn="l">
              <a:buFont typeface="Wingdings" panose="05000000000000000000" pitchFamily="2" charset="2"/>
              <a:buChar char="§"/>
            </a:pPr>
            <a:r>
              <a:rPr lang="en-US" sz="1100" dirty="0"/>
              <a:t>The brute force approach is effective as it always finds the optimal solution</a:t>
            </a:r>
          </a:p>
          <a:p>
            <a:pPr marL="171450" indent="-171450" algn="l">
              <a:buFont typeface="Wingdings" panose="05000000000000000000" pitchFamily="2" charset="2"/>
              <a:buChar char="§"/>
            </a:pPr>
            <a:r>
              <a:rPr lang="en-US" sz="1100" dirty="0"/>
              <a:t>It introduces the highest overhead since it explores all possible (and invalid) configurations</a:t>
            </a:r>
          </a:p>
        </p:txBody>
      </p:sp>
      <p:pic>
        <p:nvPicPr>
          <p:cNvPr id="12" name="Segnaposto contenuto 8" descr="Immagine che contiene diagramma, linea, schermata&#10;&#10;Il contenuto generato dall'IA potrebbe non essere corretto.">
            <a:extLst>
              <a:ext uri="{FF2B5EF4-FFF2-40B4-BE49-F238E27FC236}">
                <a16:creationId xmlns:a16="http://schemas.microsoft.com/office/drawing/2014/main" id="{718F2828-1EA6-0CDC-E4DD-00C15C7767C4}"/>
              </a:ext>
            </a:extLst>
          </p:cNvPr>
          <p:cNvPicPr>
            <a:picLocks noChangeAspect="1"/>
          </p:cNvPicPr>
          <p:nvPr/>
        </p:nvPicPr>
        <p:blipFill>
          <a:blip r:embed="rId2"/>
          <a:stretch>
            <a:fillRect/>
          </a:stretch>
        </p:blipFill>
        <p:spPr>
          <a:xfrm>
            <a:off x="0" y="2924176"/>
            <a:ext cx="7315350" cy="3936100"/>
          </a:xfrm>
          <a:prstGeom prst="rect">
            <a:avLst/>
          </a:prstGeom>
        </p:spPr>
      </p:pic>
    </p:spTree>
    <p:extLst>
      <p:ext uri="{BB962C8B-B14F-4D97-AF65-F5344CB8AC3E}">
        <p14:creationId xmlns:p14="http://schemas.microsoft.com/office/powerpoint/2010/main" val="3383754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9BB58-6D38-9AC9-9EA4-CD6AB3CD8F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50534-483E-001D-4780-106F93D265AB}"/>
              </a:ext>
            </a:extLst>
          </p:cNvPr>
          <p:cNvSpPr>
            <a:spLocks noGrp="1"/>
          </p:cNvSpPr>
          <p:nvPr>
            <p:ph type="title"/>
          </p:nvPr>
        </p:nvSpPr>
        <p:spPr/>
        <p:txBody>
          <a:bodyPr/>
          <a:lstStyle/>
          <a:p>
            <a:r>
              <a:rPr lang="en-US" dirty="0"/>
              <a:t>Deployment phase</a:t>
            </a:r>
          </a:p>
        </p:txBody>
      </p:sp>
      <p:sp>
        <p:nvSpPr>
          <p:cNvPr id="3" name="Text Placeholder 2">
            <a:extLst>
              <a:ext uri="{FF2B5EF4-FFF2-40B4-BE49-F238E27FC236}">
                <a16:creationId xmlns:a16="http://schemas.microsoft.com/office/drawing/2014/main" id="{42BCCA15-9C2B-B11D-E163-D4D779678ABE}"/>
              </a:ext>
            </a:extLst>
          </p:cNvPr>
          <p:cNvSpPr>
            <a:spLocks noGrp="1"/>
          </p:cNvSpPr>
          <p:nvPr>
            <p:ph type="body" idx="1"/>
          </p:nvPr>
        </p:nvSpPr>
        <p:spPr/>
        <p:txBody>
          <a:bodyPr/>
          <a:lstStyle/>
          <a:p>
            <a:r>
              <a:rPr lang="it-IT" dirty="0"/>
              <a:t>Deployment and </a:t>
            </a:r>
            <a:r>
              <a:rPr lang="it-IT" dirty="0" err="1"/>
              <a:t>automation</a:t>
            </a:r>
            <a:endParaRPr lang="en-US" dirty="0"/>
          </a:p>
        </p:txBody>
      </p:sp>
    </p:spTree>
    <p:extLst>
      <p:ext uri="{BB962C8B-B14F-4D97-AF65-F5344CB8AC3E}">
        <p14:creationId xmlns:p14="http://schemas.microsoft.com/office/powerpoint/2010/main" val="95544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143</TotalTime>
  <Words>599</Words>
  <Application>Microsoft Office PowerPoint</Application>
  <PresentationFormat>Widescreen</PresentationFormat>
  <Paragraphs>66</Paragraphs>
  <Slides>14</Slides>
  <Notes>3</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14</vt:i4>
      </vt:variant>
    </vt:vector>
  </HeadingPairs>
  <TitlesOfParts>
    <vt:vector size="17" baseType="lpstr">
      <vt:lpstr>Arial</vt:lpstr>
      <vt:lpstr>Wingdings</vt:lpstr>
      <vt:lpstr>Diamond Grid 16x9</vt:lpstr>
      <vt:lpstr>Title Layout</vt:lpstr>
      <vt:lpstr>Thesis description</vt:lpstr>
      <vt:lpstr>Thesis phases</vt:lpstr>
      <vt:lpstr>Modelling phase</vt:lpstr>
      <vt:lpstr>Graph model and algorithms</vt:lpstr>
      <vt:lpstr>Greedy ( Dijkstra )</vt:lpstr>
      <vt:lpstr>Random approach</vt:lpstr>
      <vt:lpstr>Brute Force</vt:lpstr>
      <vt:lpstr>Deployment phase</vt:lpstr>
      <vt:lpstr>Deployment description</vt:lpstr>
      <vt:lpstr>How to achieve an automatic PDC configuration?</vt:lpstr>
      <vt:lpstr>Integration phase</vt:lpstr>
      <vt:lpstr>Next step</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Dario Bagnara</dc:creator>
  <cp:lastModifiedBy>Dario Bagnara</cp:lastModifiedBy>
  <cp:revision>2</cp:revision>
  <dcterms:created xsi:type="dcterms:W3CDTF">2025-10-13T14:54:02Z</dcterms:created>
  <dcterms:modified xsi:type="dcterms:W3CDTF">2025-10-13T17:17:12Z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