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1" r:id="rId2"/>
    <p:sldId id="264" r:id="rId3"/>
    <p:sldId id="263" r:id="rId4"/>
    <p:sldId id="271" r:id="rId5"/>
    <p:sldId id="257" r:id="rId6"/>
    <p:sldId id="272" r:id="rId7"/>
    <p:sldId id="269"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snapToGrid="0">
      <p:cViewPr varScale="1">
        <p:scale>
          <a:sx n="70" d="100"/>
          <a:sy n="70" d="100"/>
        </p:scale>
        <p:origin x="536"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it-IT" dirty="0" err="1"/>
            <a:t>Graph</a:t>
          </a:r>
          <a:r>
            <a:rPr lang="it-IT" dirty="0"/>
            <a:t> model</a:t>
          </a:r>
          <a:endParaRPr lang="en-US" dirty="0"/>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a:t>Nodes and edges attributes</a:t>
          </a:r>
          <a:endParaRPr lang="en-US" dirty="0"/>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Algorithm</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0706FFE-8A00-485D-9FF7-8D310692C602}">
      <dgm:prSet phldrT="[Text]"/>
      <dgm:spPr/>
      <dgm:t>
        <a:bodyPr/>
        <a:lstStyle/>
        <a:p>
          <a:r>
            <a:rPr lang="en-US" dirty="0"/>
            <a:t>Test</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it-IT"/>
            <a:t>Testing and considerations</a:t>
          </a:r>
          <a:endParaRPr lang="en-US" dirty="0"/>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5248D9DA-6444-46F6-8D28-C8BB2253AAD1}">
      <dgm:prSet phldrT="[Text]"/>
      <dgm:spPr/>
      <dgm:t>
        <a:bodyPr/>
        <a:lstStyle/>
        <a:p>
          <a:pPr>
            <a:buNone/>
          </a:pPr>
          <a:r>
            <a:rPr lang="en-US" b="0" i="0"/>
            <a:t>Definition of positioning algorithms</a:t>
          </a:r>
          <a:endParaRPr lang="en-US" dirty="0"/>
        </a:p>
      </dgm:t>
      <dgm:extLst>
        <a:ext uri="{E40237B7-FDA0-4F09-8148-C483321AD2D9}">
          <dgm14:cNvPr xmlns:dgm14="http://schemas.microsoft.com/office/drawing/2010/diagram" id="0" name="" title="Step 2 - task description"/>
        </a:ext>
      </dgm:extLst>
    </dgm:pt>
    <dgm:pt modelId="{011B552E-515A-4C41-B810-0D2552861422}" type="sibTrans" cxnId="{35AF286C-A401-4C08-B8A3-F38B03322BD8}">
      <dgm:prSet/>
      <dgm:spPr/>
      <dgm:t>
        <a:bodyPr/>
        <a:lstStyle/>
        <a:p>
          <a:endParaRPr lang="en-US"/>
        </a:p>
      </dgm:t>
    </dgm:pt>
    <dgm:pt modelId="{A8533F77-F094-4EDB-BCC7-35E0D6A46B71}" type="parTrans" cxnId="{35AF286C-A401-4C08-B8A3-F38B03322BD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a:t>Nodes and edges attributes</a:t>
          </a:r>
          <a:endParaRPr lang="en-US" sz="1400" kern="1200" dirty="0"/>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err="1"/>
            <a:t>Graph</a:t>
          </a:r>
          <a:r>
            <a:rPr lang="it-IT" sz="1500" kern="1200" dirty="0"/>
            <a:t> model</a:t>
          </a:r>
          <a:endParaRPr lang="en-US" sz="1500" kern="1200" dirty="0"/>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b="0" i="0" kern="1200"/>
            <a:t>Definition of positioning algorithms</a:t>
          </a:r>
          <a:endParaRPr lang="en-US" sz="1400" kern="1200" dirty="0"/>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Algorithm</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it-IT" sz="1400" kern="1200"/>
            <a:t>Testing and considerations</a:t>
          </a:r>
          <a:endParaRPr lang="en-US" sz="1400" kern="1200" dirty="0"/>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Test</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‹N›</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‹N›</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8/1/2025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8/1/2025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8/1/2025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8/1/2025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8/1/2025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‹N›</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it-IT"/>
              <a:t>Fare clic per modificare lo stile del titolo dello schema</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8/1/2025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‹N›</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err="1"/>
              <a:t>Modeling</a:t>
            </a:r>
            <a:r>
              <a:rPr lang="it-IT" dirty="0"/>
              <a:t> </a:t>
            </a:r>
            <a:r>
              <a:rPr lang="it-IT" dirty="0" err="1"/>
              <a:t>Phase</a:t>
            </a:r>
            <a:endParaRPr lang="en-US" dirty="0"/>
          </a:p>
        </p:txBody>
      </p:sp>
      <p:sp>
        <p:nvSpPr>
          <p:cNvPr id="3" name="Subtitle 2"/>
          <p:cNvSpPr>
            <a:spLocks noGrp="1"/>
          </p:cNvSpPr>
          <p:nvPr>
            <p:ph type="subTitle" idx="1"/>
          </p:nvPr>
        </p:nvSpPr>
        <p:spPr/>
        <p:txBody>
          <a:bodyPr/>
          <a:lstStyle/>
          <a:p>
            <a:r>
              <a:rPr lang="it-IT" dirty="0"/>
              <a:t>B</a:t>
            </a:r>
            <a:r>
              <a:rPr lang="en-US" dirty="0" err="1"/>
              <a:t>agnara</a:t>
            </a:r>
            <a:r>
              <a:rPr lang="en-US" dirty="0"/>
              <a:t> Dario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7511D-A91B-53DD-7C57-C0A30EC06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DF4DF-0441-2214-44AA-A5DF127D49F0}"/>
              </a:ext>
            </a:extLst>
          </p:cNvPr>
          <p:cNvSpPr>
            <a:spLocks noGrp="1"/>
          </p:cNvSpPr>
          <p:nvPr>
            <p:ph type="title"/>
          </p:nvPr>
        </p:nvSpPr>
        <p:spPr/>
        <p:txBody>
          <a:bodyPr/>
          <a:lstStyle/>
          <a:p>
            <a:r>
              <a:rPr lang="en-US" dirty="0"/>
              <a:t>Brute force</a:t>
            </a:r>
          </a:p>
        </p:txBody>
      </p:sp>
      <p:sp>
        <p:nvSpPr>
          <p:cNvPr id="3" name="Text Placeholder 2">
            <a:extLst>
              <a:ext uri="{FF2B5EF4-FFF2-40B4-BE49-F238E27FC236}">
                <a16:creationId xmlns:a16="http://schemas.microsoft.com/office/drawing/2014/main" id="{DDB53D17-FD2C-06CF-98E2-FC77F1CCC5CA}"/>
              </a:ext>
            </a:extLst>
          </p:cNvPr>
          <p:cNvSpPr>
            <a:spLocks noGrp="1"/>
          </p:cNvSpPr>
          <p:nvPr>
            <p:ph type="body" idx="1"/>
          </p:nvPr>
        </p:nvSpPr>
        <p:spPr/>
        <p:txBody>
          <a:bodyPr>
            <a:normAutofit/>
          </a:bodyPr>
          <a:lstStyle/>
          <a:p>
            <a:r>
              <a:rPr lang="it-IT" sz="1600" dirty="0"/>
              <a:t>Application of the </a:t>
            </a:r>
            <a:r>
              <a:rPr lang="it-IT" sz="1600" dirty="0" err="1"/>
              <a:t>algorithm</a:t>
            </a:r>
            <a:endParaRPr lang="en-US" sz="1600" dirty="0"/>
          </a:p>
        </p:txBody>
      </p:sp>
      <p:sp>
        <p:nvSpPr>
          <p:cNvPr id="5" name="Text Placeholder 4">
            <a:extLst>
              <a:ext uri="{FF2B5EF4-FFF2-40B4-BE49-F238E27FC236}">
                <a16:creationId xmlns:a16="http://schemas.microsoft.com/office/drawing/2014/main" id="{348D12CF-C38D-380C-7E48-AD28DDAFC080}"/>
              </a:ext>
            </a:extLst>
          </p:cNvPr>
          <p:cNvSpPr>
            <a:spLocks noGrp="1"/>
          </p:cNvSpPr>
          <p:nvPr>
            <p:ph type="body" sz="quarter" idx="3"/>
          </p:nvPr>
        </p:nvSpPr>
        <p:spPr/>
        <p:txBody>
          <a:bodyPr>
            <a:normAutofit/>
          </a:bodyPr>
          <a:lstStyle/>
          <a:p>
            <a:r>
              <a:rPr lang="it-IT" sz="1600" dirty="0"/>
              <a:t>Application of the </a:t>
            </a:r>
            <a:r>
              <a:rPr lang="it-IT" sz="1600" dirty="0" err="1"/>
              <a:t>algorithm</a:t>
            </a:r>
            <a:r>
              <a:rPr lang="it-IT" sz="1600" dirty="0"/>
              <a:t> after </a:t>
            </a:r>
            <a:r>
              <a:rPr lang="it-IT" sz="1600" dirty="0" err="1"/>
              <a:t>changing</a:t>
            </a:r>
            <a:r>
              <a:rPr lang="it-IT" sz="1600" dirty="0"/>
              <a:t> the </a:t>
            </a:r>
            <a:r>
              <a:rPr lang="it-IT" sz="1600" dirty="0" err="1"/>
              <a:t>edge’s</a:t>
            </a:r>
            <a:r>
              <a:rPr lang="it-IT" sz="1600" dirty="0"/>
              <a:t> status N1-N7</a:t>
            </a:r>
            <a:endParaRPr lang="en-US" sz="1600" dirty="0"/>
          </a:p>
        </p:txBody>
      </p:sp>
      <p:pic>
        <p:nvPicPr>
          <p:cNvPr id="9" name="Segnaposto contenuto 8" descr="Immagine che contiene diagramma, linea, schermata&#10;&#10;Il contenuto generato dall'IA potrebbe non essere corretto.">
            <a:extLst>
              <a:ext uri="{FF2B5EF4-FFF2-40B4-BE49-F238E27FC236}">
                <a16:creationId xmlns:a16="http://schemas.microsoft.com/office/drawing/2014/main" id="{8459C62E-17BD-65B2-E9A8-0888DE5B57AD}"/>
              </a:ext>
            </a:extLst>
          </p:cNvPr>
          <p:cNvPicPr>
            <a:picLocks noGrp="1" noChangeAspect="1"/>
          </p:cNvPicPr>
          <p:nvPr>
            <p:ph sz="half" idx="2"/>
          </p:nvPr>
        </p:nvPicPr>
        <p:blipFill>
          <a:blip r:embed="rId2"/>
          <a:stretch>
            <a:fillRect/>
          </a:stretch>
        </p:blipFill>
        <p:spPr>
          <a:xfrm>
            <a:off x="1295400" y="2917338"/>
            <a:ext cx="4572000" cy="2460012"/>
          </a:xfrm>
        </p:spPr>
      </p:pic>
      <p:pic>
        <p:nvPicPr>
          <p:cNvPr id="14" name="Segnaposto contenuto 13" descr="Immagine che contiene diagramma, linea, schermata&#10;&#10;Il contenuto generato dall'IA potrebbe non essere corretto.">
            <a:extLst>
              <a:ext uri="{FF2B5EF4-FFF2-40B4-BE49-F238E27FC236}">
                <a16:creationId xmlns:a16="http://schemas.microsoft.com/office/drawing/2014/main" id="{B16B891D-8CAD-DA04-58A2-964BC2E07577}"/>
              </a:ext>
            </a:extLst>
          </p:cNvPr>
          <p:cNvPicPr>
            <a:picLocks noGrp="1" noChangeAspect="1"/>
          </p:cNvPicPr>
          <p:nvPr>
            <p:ph sz="quarter" idx="4"/>
          </p:nvPr>
        </p:nvPicPr>
        <p:blipFill>
          <a:blip r:embed="rId3"/>
          <a:stretch>
            <a:fillRect/>
          </a:stretch>
        </p:blipFill>
        <p:spPr>
          <a:xfrm>
            <a:off x="6324600" y="2914217"/>
            <a:ext cx="4572000" cy="2466253"/>
          </a:xfrm>
        </p:spPr>
      </p:pic>
      <p:pic>
        <p:nvPicPr>
          <p:cNvPr id="4" name="Segnaposto contenuto 7" descr="Immagine che contiene diagramma, linea, schermata&#10;&#10;Il contenuto generato dall'IA potrebbe non essere corretto.">
            <a:extLst>
              <a:ext uri="{FF2B5EF4-FFF2-40B4-BE49-F238E27FC236}">
                <a16:creationId xmlns:a16="http://schemas.microsoft.com/office/drawing/2014/main" id="{A8DA1E5F-37D2-79A9-07EA-5201DF224AE3}"/>
              </a:ext>
            </a:extLst>
          </p:cNvPr>
          <p:cNvPicPr>
            <a:picLocks noChangeAspect="1"/>
          </p:cNvPicPr>
          <p:nvPr/>
        </p:nvPicPr>
        <p:blipFill>
          <a:blip r:embed="rId4"/>
          <a:srcRect l="1057" t="85960" r="83291" b="1468"/>
          <a:stretch>
            <a:fillRect/>
          </a:stretch>
        </p:blipFill>
        <p:spPr>
          <a:xfrm>
            <a:off x="4831080" y="5618861"/>
            <a:ext cx="2529840" cy="1096528"/>
          </a:xfrm>
          <a:prstGeom prst="rect">
            <a:avLst/>
          </a:prstGeom>
        </p:spPr>
      </p:pic>
      <p:sp>
        <p:nvSpPr>
          <p:cNvPr id="6" name="Rettangolo 5">
            <a:extLst>
              <a:ext uri="{FF2B5EF4-FFF2-40B4-BE49-F238E27FC236}">
                <a16:creationId xmlns:a16="http://schemas.microsoft.com/office/drawing/2014/main" id="{264CBBF5-0809-BB83-3B73-4B2C3BA0EDC5}"/>
              </a:ext>
            </a:extLst>
          </p:cNvPr>
          <p:cNvSpPr/>
          <p:nvPr/>
        </p:nvSpPr>
        <p:spPr>
          <a:xfrm>
            <a:off x="1295400" y="492032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tangolo 6">
            <a:extLst>
              <a:ext uri="{FF2B5EF4-FFF2-40B4-BE49-F238E27FC236}">
                <a16:creationId xmlns:a16="http://schemas.microsoft.com/office/drawing/2014/main" id="{370DDFF5-89B8-84A9-C222-5DA252AA86A1}"/>
              </a:ext>
            </a:extLst>
          </p:cNvPr>
          <p:cNvSpPr/>
          <p:nvPr/>
        </p:nvSpPr>
        <p:spPr>
          <a:xfrm>
            <a:off x="6385559" y="492032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egnaposto contenuto 8" descr="Immagine che contiene diagramma, linea, schermata&#10;&#10;Il contenuto generato dall'IA potrebbe non essere corretto.">
            <a:extLst>
              <a:ext uri="{FF2B5EF4-FFF2-40B4-BE49-F238E27FC236}">
                <a16:creationId xmlns:a16="http://schemas.microsoft.com/office/drawing/2014/main" id="{8D6DDFD9-4B58-7557-7F33-A13EE7469BE7}"/>
              </a:ext>
            </a:extLst>
          </p:cNvPr>
          <p:cNvPicPr>
            <a:picLocks noChangeAspect="1"/>
          </p:cNvPicPr>
          <p:nvPr/>
        </p:nvPicPr>
        <p:blipFill>
          <a:blip r:embed="rId2"/>
          <a:srcRect l="4363" t="13717" r="82248" b="71140"/>
          <a:stretch>
            <a:fillRect/>
          </a:stretch>
        </p:blipFill>
        <p:spPr>
          <a:xfrm>
            <a:off x="312420" y="2436209"/>
            <a:ext cx="1965960" cy="1196340"/>
          </a:xfrm>
          <a:prstGeom prst="rect">
            <a:avLst/>
          </a:prstGeom>
        </p:spPr>
      </p:pic>
      <p:pic>
        <p:nvPicPr>
          <p:cNvPr id="10" name="Segnaposto contenuto 13" descr="Immagine che contiene diagramma, linea, schermata&#10;&#10;Il contenuto generato dall'IA potrebbe non essere corretto.">
            <a:extLst>
              <a:ext uri="{FF2B5EF4-FFF2-40B4-BE49-F238E27FC236}">
                <a16:creationId xmlns:a16="http://schemas.microsoft.com/office/drawing/2014/main" id="{08252B5B-D329-13FD-4AC4-F27A6F6B37C9}"/>
              </a:ext>
            </a:extLst>
          </p:cNvPr>
          <p:cNvPicPr>
            <a:picLocks noChangeAspect="1"/>
          </p:cNvPicPr>
          <p:nvPr/>
        </p:nvPicPr>
        <p:blipFill>
          <a:blip r:embed="rId3"/>
          <a:srcRect l="4215" t="13657" r="82226" b="71208"/>
          <a:stretch>
            <a:fillRect/>
          </a:stretch>
        </p:blipFill>
        <p:spPr>
          <a:xfrm>
            <a:off x="5269230" y="2436210"/>
            <a:ext cx="1986950" cy="1196339"/>
          </a:xfrm>
          <a:prstGeom prst="rect">
            <a:avLst/>
          </a:prstGeom>
        </p:spPr>
      </p:pic>
      <p:sp>
        <p:nvSpPr>
          <p:cNvPr id="13" name="CasellaDiTesto 12">
            <a:extLst>
              <a:ext uri="{FF2B5EF4-FFF2-40B4-BE49-F238E27FC236}">
                <a16:creationId xmlns:a16="http://schemas.microsoft.com/office/drawing/2014/main" id="{94979B90-FA2A-DD48-F14A-AFB61CCED25A}"/>
              </a:ext>
            </a:extLst>
          </p:cNvPr>
          <p:cNvSpPr txBox="1"/>
          <p:nvPr/>
        </p:nvSpPr>
        <p:spPr>
          <a:xfrm>
            <a:off x="5867401" y="411096"/>
            <a:ext cx="5042216" cy="1015663"/>
          </a:xfrm>
          <a:prstGeom prst="rect">
            <a:avLst/>
          </a:prstGeom>
          <a:noFill/>
          <a:ln w="12700">
            <a:noFill/>
          </a:ln>
        </p:spPr>
        <p:txBody>
          <a:bodyPr wrap="square" rtlCol="0">
            <a:spAutoFit/>
          </a:bodyPr>
          <a:lstStyle/>
          <a:p>
            <a:r>
              <a:rPr lang="en-US" sz="1200" dirty="0"/>
              <a:t>The algorithm starts by placing a single PDC and checking all possible paths from each PMU to the CC with that placement, saving the fastest valid paths when they exist. The process continues by gradually adding more PDCs, up to the maximum (i.e., all candidate nodes).</a:t>
            </a:r>
            <a:endParaRPr lang="en-US" sz="1400" dirty="0"/>
          </a:p>
          <a:p>
            <a:endParaRPr lang="en-US" sz="1200" u="sng" dirty="0"/>
          </a:p>
        </p:txBody>
      </p:sp>
    </p:spTree>
    <p:extLst>
      <p:ext uri="{BB962C8B-B14F-4D97-AF65-F5344CB8AC3E}">
        <p14:creationId xmlns:p14="http://schemas.microsoft.com/office/powerpoint/2010/main" val="22898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DA2EF-9BAA-B18E-36E8-CD4A7F535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9D8FF-86CC-F5BE-11BD-71CD18838899}"/>
              </a:ext>
            </a:extLst>
          </p:cNvPr>
          <p:cNvSpPr>
            <a:spLocks noGrp="1"/>
          </p:cNvSpPr>
          <p:nvPr>
            <p:ph type="title"/>
          </p:nvPr>
        </p:nvSpPr>
        <p:spPr/>
        <p:txBody>
          <a:bodyPr/>
          <a:lstStyle/>
          <a:p>
            <a:r>
              <a:rPr lang="en-US" dirty="0"/>
              <a:t>Brute force</a:t>
            </a:r>
          </a:p>
        </p:txBody>
      </p:sp>
      <p:sp>
        <p:nvSpPr>
          <p:cNvPr id="5" name="Content Placeholder 4">
            <a:extLst>
              <a:ext uri="{FF2B5EF4-FFF2-40B4-BE49-F238E27FC236}">
                <a16:creationId xmlns:a16="http://schemas.microsoft.com/office/drawing/2014/main" id="{525799A2-7BE3-56B5-ABDA-A1CD090DD027}"/>
              </a:ext>
            </a:extLst>
          </p:cNvPr>
          <p:cNvSpPr>
            <a:spLocks noGrp="1"/>
          </p:cNvSpPr>
          <p:nvPr>
            <p:ph idx="1"/>
          </p:nvPr>
        </p:nvSpPr>
        <p:spPr/>
        <p:txBody>
          <a:bodyPr>
            <a:normAutofit/>
          </a:bodyPr>
          <a:lstStyle/>
          <a:p>
            <a:pPr>
              <a:buFont typeface="Wingdings" panose="05000000000000000000" pitchFamily="2" charset="2"/>
              <a:buChar char="§"/>
            </a:pPr>
            <a:r>
              <a:rPr lang="en-US" sz="1400" dirty="0"/>
              <a:t>The brute force approach is effective as it always finds the optimal solution. </a:t>
            </a:r>
          </a:p>
          <a:p>
            <a:pPr>
              <a:buFont typeface="Wingdings" panose="05000000000000000000" pitchFamily="2" charset="2"/>
              <a:buChar char="§"/>
            </a:pPr>
            <a:r>
              <a:rPr lang="en-US" sz="1400" dirty="0"/>
              <a:t>However, it introduces the highest overhead since it explores all possible (and invalid) configurations. </a:t>
            </a:r>
          </a:p>
          <a:p>
            <a:pPr>
              <a:buFont typeface="Wingdings" panose="05000000000000000000" pitchFamily="2" charset="2"/>
              <a:buChar char="§"/>
            </a:pPr>
            <a:r>
              <a:rPr lang="en-US" sz="1400" dirty="0"/>
              <a:t>It should therefore be used only with small, sparsely connected graphs to reduce the number of valid paths from PMU to CC.</a:t>
            </a:r>
          </a:p>
        </p:txBody>
      </p:sp>
      <p:sp>
        <p:nvSpPr>
          <p:cNvPr id="6" name="Text Placeholder 5">
            <a:extLst>
              <a:ext uri="{FF2B5EF4-FFF2-40B4-BE49-F238E27FC236}">
                <a16:creationId xmlns:a16="http://schemas.microsoft.com/office/drawing/2014/main" id="{51860BCE-E242-A9FA-8AA6-4CB3D6D726CB}"/>
              </a:ext>
            </a:extLst>
          </p:cNvPr>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p:txBody>
      </p:sp>
    </p:spTree>
    <p:extLst>
      <p:ext uri="{BB962C8B-B14F-4D97-AF65-F5344CB8AC3E}">
        <p14:creationId xmlns:p14="http://schemas.microsoft.com/office/powerpoint/2010/main" val="372194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3A7324-F999-911C-7E92-620534EBE451}"/>
              </a:ext>
            </a:extLst>
          </p:cNvPr>
          <p:cNvSpPr>
            <a:spLocks noGrp="1"/>
          </p:cNvSpPr>
          <p:nvPr>
            <p:ph type="title"/>
          </p:nvPr>
        </p:nvSpPr>
        <p:spPr/>
        <p:txBody>
          <a:bodyPr/>
          <a:lstStyle/>
          <a:p>
            <a:r>
              <a:rPr lang="it-IT" dirty="0"/>
              <a:t>Thank </a:t>
            </a:r>
            <a:r>
              <a:rPr lang="it-IT" dirty="0" err="1"/>
              <a:t>you</a:t>
            </a:r>
            <a:r>
              <a:rPr lang="it-IT" dirty="0"/>
              <a:t> for </a:t>
            </a:r>
            <a:r>
              <a:rPr lang="it-IT" dirty="0" err="1"/>
              <a:t>your</a:t>
            </a:r>
            <a:r>
              <a:rPr lang="it-IT" dirty="0"/>
              <a:t> </a:t>
            </a:r>
            <a:r>
              <a:rPr lang="it-IT" dirty="0" err="1"/>
              <a:t>attention</a:t>
            </a:r>
            <a:endParaRPr lang="en-US" dirty="0"/>
          </a:p>
        </p:txBody>
      </p:sp>
      <p:sp>
        <p:nvSpPr>
          <p:cNvPr id="3" name="Segnaposto testo 2">
            <a:extLst>
              <a:ext uri="{FF2B5EF4-FFF2-40B4-BE49-F238E27FC236}">
                <a16:creationId xmlns:a16="http://schemas.microsoft.com/office/drawing/2014/main" id="{16D7D9D2-E910-15B7-7A63-B14F46E9239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055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steps:</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1564561392"/>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nodes and edges</a:t>
            </a:r>
          </a:p>
        </p:txBody>
      </p:sp>
      <p:graphicFrame>
        <p:nvGraphicFramePr>
          <p:cNvPr id="7" name="Segnaposto contenuto 6">
            <a:extLst>
              <a:ext uri="{FF2B5EF4-FFF2-40B4-BE49-F238E27FC236}">
                <a16:creationId xmlns:a16="http://schemas.microsoft.com/office/drawing/2014/main" id="{91803347-C0E1-AAE8-E313-924AFADED6AA}"/>
              </a:ext>
            </a:extLst>
          </p:cNvPr>
          <p:cNvGraphicFramePr>
            <a:graphicFrameLocks noGrp="1"/>
          </p:cNvGraphicFramePr>
          <p:nvPr>
            <p:ph sz="half" idx="2"/>
            <p:extLst>
              <p:ext uri="{D42A27DB-BD31-4B8C-83A1-F6EECF244321}">
                <p14:modId xmlns:p14="http://schemas.microsoft.com/office/powerpoint/2010/main" val="1159525264"/>
              </p:ext>
            </p:extLst>
          </p:nvPr>
        </p:nvGraphicFramePr>
        <p:xfrm>
          <a:off x="1295398" y="1933449"/>
          <a:ext cx="9960866" cy="3927440"/>
        </p:xfrm>
        <a:graphic>
          <a:graphicData uri="http://schemas.openxmlformats.org/drawingml/2006/table">
            <a:tbl>
              <a:tblPr firstRow="1">
                <a:tableStyleId>{BC89EF96-8CEA-46FF-86C4-4CE0E7609802}</a:tableStyleId>
              </a:tblPr>
              <a:tblGrid>
                <a:gridCol w="1864119">
                  <a:extLst>
                    <a:ext uri="{9D8B030D-6E8A-4147-A177-3AD203B41FA5}">
                      <a16:colId xmlns:a16="http://schemas.microsoft.com/office/drawing/2014/main" val="2526195169"/>
                    </a:ext>
                  </a:extLst>
                </a:gridCol>
                <a:gridCol w="8096747">
                  <a:extLst>
                    <a:ext uri="{9D8B030D-6E8A-4147-A177-3AD203B41FA5}">
                      <a16:colId xmlns:a16="http://schemas.microsoft.com/office/drawing/2014/main" val="4181607161"/>
                    </a:ext>
                  </a:extLst>
                </a:gridCol>
              </a:tblGrid>
              <a:tr h="323605">
                <a:tc gridSpan="2">
                  <a:txBody>
                    <a:bodyPr/>
                    <a:lstStyle/>
                    <a:p>
                      <a:pPr algn="ctr"/>
                      <a:r>
                        <a:rPr lang="it-IT" sz="1600" dirty="0" err="1"/>
                        <a:t>Nodes</a:t>
                      </a:r>
                      <a:endParaRPr lang="en-US" sz="1600" dirty="0"/>
                    </a:p>
                  </a:txBody>
                  <a:tcPr/>
                </a:tc>
                <a:tc hMerge="1">
                  <a:txBody>
                    <a:bodyPr/>
                    <a:lstStyle/>
                    <a:p>
                      <a:endParaRPr lang="en-US" dirty="0"/>
                    </a:p>
                  </a:txBody>
                  <a:tcPr/>
                </a:tc>
                <a:extLst>
                  <a:ext uri="{0D108BD9-81ED-4DB2-BD59-A6C34878D82A}">
                    <a16:rowId xmlns:a16="http://schemas.microsoft.com/office/drawing/2014/main" val="4292597337"/>
                  </a:ext>
                </a:extLst>
              </a:tr>
              <a:tr h="587800">
                <a:tc>
                  <a:txBody>
                    <a:bodyPr/>
                    <a:lstStyle/>
                    <a:p>
                      <a:r>
                        <a:rPr lang="it-IT" sz="1600" dirty="0"/>
                        <a:t>Group</a:t>
                      </a:r>
                      <a:endParaRPr lang="en-US" sz="1600" dirty="0"/>
                    </a:p>
                  </a:txBody>
                  <a:tcPr/>
                </a:tc>
                <a:tc>
                  <a:txBody>
                    <a:bodyPr/>
                    <a:lstStyle/>
                    <a:p>
                      <a:r>
                        <a:rPr lang="en-US" sz="1600" dirty="0"/>
                        <a:t>The logical/physical group to which the node belongs ( cluster )</a:t>
                      </a:r>
                    </a:p>
                  </a:txBody>
                  <a:tcPr/>
                </a:tc>
                <a:extLst>
                  <a:ext uri="{0D108BD9-81ED-4DB2-BD59-A6C34878D82A}">
                    <a16:rowId xmlns:a16="http://schemas.microsoft.com/office/drawing/2014/main" val="3322566090"/>
                  </a:ext>
                </a:extLst>
              </a:tr>
              <a:tr h="587800">
                <a:tc>
                  <a:txBody>
                    <a:bodyPr/>
                    <a:lstStyle/>
                    <a:p>
                      <a:r>
                        <a:rPr lang="it-IT" sz="1600" dirty="0"/>
                        <a:t>Level</a:t>
                      </a:r>
                      <a:endParaRPr lang="en-US" sz="1600" dirty="0"/>
                    </a:p>
                  </a:txBody>
                  <a:tcPr/>
                </a:tc>
                <a:tc>
                  <a:txBody>
                    <a:bodyPr/>
                    <a:lstStyle/>
                    <a:p>
                      <a:r>
                        <a:rPr lang="en-US" sz="1600" dirty="0"/>
                        <a:t>A hierarchical or functional level of the node</a:t>
                      </a:r>
                    </a:p>
                  </a:txBody>
                  <a:tcPr/>
                </a:tc>
                <a:extLst>
                  <a:ext uri="{0D108BD9-81ED-4DB2-BD59-A6C34878D82A}">
                    <a16:rowId xmlns:a16="http://schemas.microsoft.com/office/drawing/2014/main" val="3664025060"/>
                  </a:ext>
                </a:extLst>
              </a:tr>
              <a:tr h="411460">
                <a:tc>
                  <a:txBody>
                    <a:bodyPr/>
                    <a:lstStyle/>
                    <a:p>
                      <a:r>
                        <a:rPr lang="it-IT" sz="1600" dirty="0"/>
                        <a:t>Processing</a:t>
                      </a:r>
                      <a:endParaRPr lang="en-US" sz="1600" dirty="0"/>
                    </a:p>
                  </a:txBody>
                  <a:tcPr/>
                </a:tc>
                <a:tc>
                  <a:txBody>
                    <a:bodyPr/>
                    <a:lstStyle/>
                    <a:p>
                      <a:r>
                        <a:rPr lang="en-US" sz="1600" dirty="0"/>
                        <a:t>The node's processing time in milliseconds</a:t>
                      </a:r>
                    </a:p>
                  </a:txBody>
                  <a:tcPr/>
                </a:tc>
                <a:extLst>
                  <a:ext uri="{0D108BD9-81ED-4DB2-BD59-A6C34878D82A}">
                    <a16:rowId xmlns:a16="http://schemas.microsoft.com/office/drawing/2014/main" val="1126159004"/>
                  </a:ext>
                </a:extLst>
              </a:tr>
              <a:tr h="587800">
                <a:tc>
                  <a:txBody>
                    <a:bodyPr/>
                    <a:lstStyle/>
                    <a:p>
                      <a:r>
                        <a:rPr lang="it-IT" sz="1600" dirty="0"/>
                        <a:t>Memory</a:t>
                      </a:r>
                      <a:endParaRPr lang="en-US" sz="1600" dirty="0"/>
                    </a:p>
                  </a:txBody>
                  <a:tcPr/>
                </a:tc>
                <a:tc>
                  <a:txBody>
                    <a:bodyPr/>
                    <a:lstStyle/>
                    <a:p>
                      <a:r>
                        <a:rPr lang="en-US" sz="1600" dirty="0"/>
                        <a:t>Amount of available RAM memory in the node</a:t>
                      </a:r>
                    </a:p>
                  </a:txBody>
                  <a:tcPr/>
                </a:tc>
                <a:extLst>
                  <a:ext uri="{0D108BD9-81ED-4DB2-BD59-A6C34878D82A}">
                    <a16:rowId xmlns:a16="http://schemas.microsoft.com/office/drawing/2014/main" val="2167563073"/>
                  </a:ext>
                </a:extLst>
              </a:tr>
              <a:tr h="411460">
                <a:tc>
                  <a:txBody>
                    <a:bodyPr/>
                    <a:lstStyle/>
                    <a:p>
                      <a:r>
                        <a:rPr lang="it-IT" sz="1600" dirty="0"/>
                        <a:t>Storage</a:t>
                      </a:r>
                      <a:endParaRPr lang="en-US" sz="1600" dirty="0"/>
                    </a:p>
                  </a:txBody>
                  <a:tcPr/>
                </a:tc>
                <a:tc>
                  <a:txBody>
                    <a:bodyPr/>
                    <a:lstStyle/>
                    <a:p>
                      <a:r>
                        <a:rPr lang="en-US" sz="1600" dirty="0"/>
                        <a:t>Available storage capacity in GB</a:t>
                      </a:r>
                    </a:p>
                  </a:txBody>
                  <a:tcPr/>
                </a:tc>
                <a:extLst>
                  <a:ext uri="{0D108BD9-81ED-4DB2-BD59-A6C34878D82A}">
                    <a16:rowId xmlns:a16="http://schemas.microsoft.com/office/drawing/2014/main" val="247622425"/>
                  </a:ext>
                </a:extLst>
              </a:tr>
              <a:tr h="296638">
                <a:tc>
                  <a:txBody>
                    <a:bodyPr/>
                    <a:lstStyle/>
                    <a:p>
                      <a:r>
                        <a:rPr lang="it-IT" sz="1600" dirty="0"/>
                        <a:t>Status</a:t>
                      </a:r>
                      <a:endParaRPr lang="en-US" sz="1600" dirty="0"/>
                    </a:p>
                  </a:txBody>
                  <a:tcPr/>
                </a:tc>
                <a:tc>
                  <a:txBody>
                    <a:bodyPr/>
                    <a:lstStyle/>
                    <a:p>
                      <a:r>
                        <a:rPr lang="en-US" sz="1600" dirty="0"/>
                        <a:t>Operational status of the node.</a:t>
                      </a:r>
                    </a:p>
                  </a:txBody>
                  <a:tcPr/>
                </a:tc>
                <a:extLst>
                  <a:ext uri="{0D108BD9-81ED-4DB2-BD59-A6C34878D82A}">
                    <a16:rowId xmlns:a16="http://schemas.microsoft.com/office/drawing/2014/main" val="140627853"/>
                  </a:ext>
                </a:extLst>
              </a:tr>
              <a:tr h="296638">
                <a:tc>
                  <a:txBody>
                    <a:bodyPr/>
                    <a:lstStyle/>
                    <a:p>
                      <a:r>
                        <a:rPr lang="it-IT" sz="1600" dirty="0"/>
                        <a:t>Energy</a:t>
                      </a:r>
                      <a:endParaRPr lang="en-US" sz="1600" dirty="0"/>
                    </a:p>
                  </a:txBody>
                  <a:tcPr/>
                </a:tc>
                <a:tc>
                  <a:txBody>
                    <a:bodyPr/>
                    <a:lstStyle/>
                    <a:p>
                      <a:r>
                        <a:rPr lang="it-IT" sz="1600" dirty="0"/>
                        <a:t>Energy </a:t>
                      </a:r>
                      <a:r>
                        <a:rPr lang="it-IT" sz="1600" dirty="0" err="1"/>
                        <a:t>consumption</a:t>
                      </a:r>
                      <a:endParaRPr lang="en-US" sz="1600" dirty="0"/>
                    </a:p>
                  </a:txBody>
                  <a:tcPr/>
                </a:tc>
                <a:extLst>
                  <a:ext uri="{0D108BD9-81ED-4DB2-BD59-A6C34878D82A}">
                    <a16:rowId xmlns:a16="http://schemas.microsoft.com/office/drawing/2014/main" val="3690347582"/>
                  </a:ext>
                </a:extLst>
              </a:tr>
              <a:tr h="296638">
                <a:tc>
                  <a:txBody>
                    <a:bodyPr/>
                    <a:lstStyle/>
                    <a:p>
                      <a:r>
                        <a:rPr lang="it-IT" sz="1600" dirty="0" err="1"/>
                        <a:t>Role</a:t>
                      </a:r>
                      <a:endParaRPr lang="en-US" sz="1600" dirty="0"/>
                    </a:p>
                  </a:txBody>
                  <a:tcPr/>
                </a:tc>
                <a:tc>
                  <a:txBody>
                    <a:bodyPr/>
                    <a:lstStyle/>
                    <a:p>
                      <a:r>
                        <a:rPr lang="en-US" sz="1600" dirty="0"/>
                        <a:t>The role of the node in the system: PMU, CC or candidate PDC</a:t>
                      </a:r>
                    </a:p>
                  </a:txBody>
                  <a:tcPr/>
                </a:tc>
                <a:extLst>
                  <a:ext uri="{0D108BD9-81ED-4DB2-BD59-A6C34878D82A}">
                    <a16:rowId xmlns:a16="http://schemas.microsoft.com/office/drawing/2014/main" val="4230333799"/>
                  </a:ext>
                </a:extLst>
              </a:tr>
            </a:tbl>
          </a:graphicData>
        </a:graphic>
      </p:graphicFrame>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9E86-1B33-B80C-4C88-F64411FFD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19F01-4177-46B1-08BA-86115D415325}"/>
              </a:ext>
            </a:extLst>
          </p:cNvPr>
          <p:cNvSpPr>
            <a:spLocks noGrp="1"/>
          </p:cNvSpPr>
          <p:nvPr>
            <p:ph type="title"/>
          </p:nvPr>
        </p:nvSpPr>
        <p:spPr/>
        <p:txBody>
          <a:bodyPr/>
          <a:lstStyle/>
          <a:p>
            <a:r>
              <a:rPr lang="en-US" dirty="0"/>
              <a:t>Attributes of nodes and edges</a:t>
            </a:r>
          </a:p>
        </p:txBody>
      </p:sp>
      <p:graphicFrame>
        <p:nvGraphicFramePr>
          <p:cNvPr id="7" name="Segnaposto contenuto 6">
            <a:extLst>
              <a:ext uri="{FF2B5EF4-FFF2-40B4-BE49-F238E27FC236}">
                <a16:creationId xmlns:a16="http://schemas.microsoft.com/office/drawing/2014/main" id="{8C6B314F-12D4-F56D-6DB8-A0468682DB14}"/>
              </a:ext>
            </a:extLst>
          </p:cNvPr>
          <p:cNvGraphicFramePr>
            <a:graphicFrameLocks noGrp="1"/>
          </p:cNvGraphicFramePr>
          <p:nvPr>
            <p:ph sz="half" idx="2"/>
            <p:extLst>
              <p:ext uri="{D42A27DB-BD31-4B8C-83A1-F6EECF244321}">
                <p14:modId xmlns:p14="http://schemas.microsoft.com/office/powerpoint/2010/main" val="3298099702"/>
              </p:ext>
            </p:extLst>
          </p:nvPr>
        </p:nvGraphicFramePr>
        <p:xfrm>
          <a:off x="1295398" y="1933449"/>
          <a:ext cx="9960866" cy="2510140"/>
        </p:xfrm>
        <a:graphic>
          <a:graphicData uri="http://schemas.openxmlformats.org/drawingml/2006/table">
            <a:tbl>
              <a:tblPr firstRow="1">
                <a:tableStyleId>{BC89EF96-8CEA-46FF-86C4-4CE0E7609802}</a:tableStyleId>
              </a:tblPr>
              <a:tblGrid>
                <a:gridCol w="1864119">
                  <a:extLst>
                    <a:ext uri="{9D8B030D-6E8A-4147-A177-3AD203B41FA5}">
                      <a16:colId xmlns:a16="http://schemas.microsoft.com/office/drawing/2014/main" val="2526195169"/>
                    </a:ext>
                  </a:extLst>
                </a:gridCol>
                <a:gridCol w="8096747">
                  <a:extLst>
                    <a:ext uri="{9D8B030D-6E8A-4147-A177-3AD203B41FA5}">
                      <a16:colId xmlns:a16="http://schemas.microsoft.com/office/drawing/2014/main" val="4181607161"/>
                    </a:ext>
                  </a:extLst>
                </a:gridCol>
              </a:tblGrid>
              <a:tr h="323605">
                <a:tc gridSpan="2">
                  <a:txBody>
                    <a:bodyPr/>
                    <a:lstStyle/>
                    <a:p>
                      <a:pPr algn="ctr"/>
                      <a:r>
                        <a:rPr lang="it-IT" sz="1600" dirty="0" err="1"/>
                        <a:t>Edges</a:t>
                      </a:r>
                      <a:endParaRPr lang="en-US" sz="1600" dirty="0"/>
                    </a:p>
                  </a:txBody>
                  <a:tcPr/>
                </a:tc>
                <a:tc hMerge="1">
                  <a:txBody>
                    <a:bodyPr/>
                    <a:lstStyle/>
                    <a:p>
                      <a:endParaRPr lang="en-US" dirty="0"/>
                    </a:p>
                  </a:txBody>
                  <a:tcPr/>
                </a:tc>
                <a:extLst>
                  <a:ext uri="{0D108BD9-81ED-4DB2-BD59-A6C34878D82A}">
                    <a16:rowId xmlns:a16="http://schemas.microsoft.com/office/drawing/2014/main" val="4292597337"/>
                  </a:ext>
                </a:extLst>
              </a:tr>
              <a:tr h="587800">
                <a:tc>
                  <a:txBody>
                    <a:bodyPr/>
                    <a:lstStyle/>
                    <a:p>
                      <a:r>
                        <a:rPr lang="it-IT" sz="1600" dirty="0" err="1"/>
                        <a:t>Latency</a:t>
                      </a:r>
                      <a:endParaRPr lang="en-US" sz="1600" dirty="0"/>
                    </a:p>
                  </a:txBody>
                  <a:tcPr/>
                </a:tc>
                <a:tc>
                  <a:txBody>
                    <a:bodyPr/>
                    <a:lstStyle/>
                    <a:p>
                      <a:r>
                        <a:rPr lang="en-US" sz="1600" dirty="0"/>
                        <a:t>The transmission delay (in milliseconds) for sending data through the link</a:t>
                      </a:r>
                    </a:p>
                  </a:txBody>
                  <a:tcPr/>
                </a:tc>
                <a:extLst>
                  <a:ext uri="{0D108BD9-81ED-4DB2-BD59-A6C34878D82A}">
                    <a16:rowId xmlns:a16="http://schemas.microsoft.com/office/drawing/2014/main" val="3322566090"/>
                  </a:ext>
                </a:extLst>
              </a:tr>
              <a:tr h="587800">
                <a:tc>
                  <a:txBody>
                    <a:bodyPr/>
                    <a:lstStyle/>
                    <a:p>
                      <a:r>
                        <a:rPr lang="it-IT" sz="1600" dirty="0" err="1"/>
                        <a:t>Bandwidth</a:t>
                      </a:r>
                      <a:endParaRPr lang="en-US" sz="1600" dirty="0"/>
                    </a:p>
                  </a:txBody>
                  <a:tcPr/>
                </a:tc>
                <a:tc>
                  <a:txBody>
                    <a:bodyPr/>
                    <a:lstStyle/>
                    <a:p>
                      <a:r>
                        <a:rPr lang="en-US" sz="1600" dirty="0"/>
                        <a:t>The maximum data transfer rate supported by the link ( in Mbps )</a:t>
                      </a:r>
                    </a:p>
                  </a:txBody>
                  <a:tcPr/>
                </a:tc>
                <a:extLst>
                  <a:ext uri="{0D108BD9-81ED-4DB2-BD59-A6C34878D82A}">
                    <a16:rowId xmlns:a16="http://schemas.microsoft.com/office/drawing/2014/main" val="3664025060"/>
                  </a:ext>
                </a:extLst>
              </a:tr>
              <a:tr h="411460">
                <a:tc>
                  <a:txBody>
                    <a:bodyPr/>
                    <a:lstStyle/>
                    <a:p>
                      <a:r>
                        <a:rPr lang="it-IT" sz="1600" dirty="0"/>
                        <a:t>Status</a:t>
                      </a:r>
                      <a:endParaRPr lang="en-US" sz="1600" dirty="0"/>
                    </a:p>
                  </a:txBody>
                  <a:tcPr/>
                </a:tc>
                <a:tc>
                  <a:txBody>
                    <a:bodyPr/>
                    <a:lstStyle/>
                    <a:p>
                      <a:r>
                        <a:rPr lang="en-US" sz="1600" dirty="0"/>
                        <a:t>The operational status of the link: “up” or “down”</a:t>
                      </a:r>
                    </a:p>
                  </a:txBody>
                  <a:tcPr/>
                </a:tc>
                <a:extLst>
                  <a:ext uri="{0D108BD9-81ED-4DB2-BD59-A6C34878D82A}">
                    <a16:rowId xmlns:a16="http://schemas.microsoft.com/office/drawing/2014/main" val="1126159004"/>
                  </a:ext>
                </a:extLst>
              </a:tr>
              <a:tr h="587800">
                <a:tc>
                  <a:txBody>
                    <a:bodyPr/>
                    <a:lstStyle/>
                    <a:p>
                      <a:r>
                        <a:rPr lang="it-IT" sz="1600" dirty="0"/>
                        <a:t>Link </a:t>
                      </a:r>
                      <a:r>
                        <a:rPr lang="it-IT" sz="1600" dirty="0" err="1"/>
                        <a:t>Type</a:t>
                      </a:r>
                      <a:endParaRPr lang="en-US" sz="1600" dirty="0"/>
                    </a:p>
                  </a:txBody>
                  <a:tcPr/>
                </a:tc>
                <a:tc>
                  <a:txBody>
                    <a:bodyPr/>
                    <a:lstStyle/>
                    <a:p>
                      <a:r>
                        <a:rPr lang="en-US" sz="1600" dirty="0"/>
                        <a:t>The physical or logical medium of the link: fiber, ethernet, wireless</a:t>
                      </a:r>
                    </a:p>
                  </a:txBody>
                  <a:tcPr/>
                </a:tc>
                <a:extLst>
                  <a:ext uri="{0D108BD9-81ED-4DB2-BD59-A6C34878D82A}">
                    <a16:rowId xmlns:a16="http://schemas.microsoft.com/office/drawing/2014/main" val="2167563073"/>
                  </a:ext>
                </a:extLst>
              </a:tr>
            </a:tbl>
          </a:graphicData>
        </a:graphic>
      </p:graphicFrame>
    </p:spTree>
    <p:extLst>
      <p:ext uri="{BB962C8B-B14F-4D97-AF65-F5344CB8AC3E}">
        <p14:creationId xmlns:p14="http://schemas.microsoft.com/office/powerpoint/2010/main" val="88940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Three </a:t>
            </a:r>
            <a:r>
              <a:rPr lang="it-IT" dirty="0" err="1"/>
              <a:t>currently</a:t>
            </a:r>
            <a:r>
              <a:rPr lang="it-IT" dirty="0"/>
              <a:t> </a:t>
            </a:r>
            <a:r>
              <a:rPr lang="it-IT" dirty="0" err="1"/>
              <a:t>main</a:t>
            </a:r>
            <a:r>
              <a:rPr lang="it-IT" dirty="0"/>
              <a:t> </a:t>
            </a:r>
            <a:r>
              <a:rPr lang="it-IT" dirty="0" err="1"/>
              <a:t>algorithms</a:t>
            </a:r>
            <a:r>
              <a:rPr lang="it-IT" dirty="0"/>
              <a:t>:</a:t>
            </a:r>
            <a:endParaRPr lang="en-US" dirty="0"/>
          </a:p>
        </p:txBody>
      </p:sp>
      <p:sp>
        <p:nvSpPr>
          <p:cNvPr id="3" name="Content Placeholder 2"/>
          <p:cNvSpPr>
            <a:spLocks noGrp="1"/>
          </p:cNvSpPr>
          <p:nvPr>
            <p:ph idx="1"/>
          </p:nvPr>
        </p:nvSpPr>
        <p:spPr/>
        <p:txBody>
          <a:bodyPr>
            <a:normAutofit/>
          </a:bodyPr>
          <a:lstStyle/>
          <a:p>
            <a:r>
              <a:rPr lang="en-US" dirty="0"/>
              <a:t>Greedy ( </a:t>
            </a:r>
            <a:r>
              <a:rPr lang="en-US"/>
              <a:t>Dijkstra )</a:t>
            </a:r>
            <a:endParaRPr lang="en-US" dirty="0"/>
          </a:p>
          <a:p>
            <a:r>
              <a:rPr lang="en-US" dirty="0"/>
              <a:t>Random approach</a:t>
            </a:r>
          </a:p>
          <a:p>
            <a:r>
              <a:rPr lang="en-US" dirty="0"/>
              <a:t>Brute force</a:t>
            </a:r>
          </a:p>
          <a:p>
            <a:pPr marL="0" indent="0">
              <a:buNone/>
            </a:pP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958EE-8D6A-9527-3186-496B13F8F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17C2D2-0AEC-E0C7-0D5D-8E5DC7290BD2}"/>
              </a:ext>
            </a:extLst>
          </p:cNvPr>
          <p:cNvSpPr>
            <a:spLocks noGrp="1"/>
          </p:cNvSpPr>
          <p:nvPr>
            <p:ph type="title"/>
          </p:nvPr>
        </p:nvSpPr>
        <p:spPr/>
        <p:txBody>
          <a:bodyPr/>
          <a:lstStyle/>
          <a:p>
            <a:r>
              <a:rPr lang="it-IT" dirty="0"/>
              <a:t>G</a:t>
            </a:r>
            <a:r>
              <a:rPr lang="en-US" dirty="0"/>
              <a:t>reedy ( Dijkstra )</a:t>
            </a:r>
          </a:p>
        </p:txBody>
      </p:sp>
      <p:sp>
        <p:nvSpPr>
          <p:cNvPr id="3" name="Text Placeholder 2">
            <a:extLst>
              <a:ext uri="{FF2B5EF4-FFF2-40B4-BE49-F238E27FC236}">
                <a16:creationId xmlns:a16="http://schemas.microsoft.com/office/drawing/2014/main" id="{F374669E-D3B4-4C54-93B9-7602C2C9EE8A}"/>
              </a:ext>
            </a:extLst>
          </p:cNvPr>
          <p:cNvSpPr>
            <a:spLocks noGrp="1"/>
          </p:cNvSpPr>
          <p:nvPr>
            <p:ph type="body" idx="1"/>
          </p:nvPr>
        </p:nvSpPr>
        <p:spPr/>
        <p:txBody>
          <a:bodyPr>
            <a:normAutofit/>
          </a:bodyPr>
          <a:lstStyle/>
          <a:p>
            <a:r>
              <a:rPr lang="it-IT" sz="1600" dirty="0"/>
              <a:t>Application of the </a:t>
            </a:r>
            <a:r>
              <a:rPr lang="it-IT" sz="1600" dirty="0" err="1"/>
              <a:t>algorithm</a:t>
            </a:r>
            <a:endParaRPr lang="en-US" sz="1600" dirty="0"/>
          </a:p>
        </p:txBody>
      </p:sp>
      <p:pic>
        <p:nvPicPr>
          <p:cNvPr id="8" name="Segnaposto contenuto 7" descr="Immagine che contiene diagramma, linea, schermata&#10;&#10;Il contenuto generato dall'IA potrebbe non essere corretto.">
            <a:extLst>
              <a:ext uri="{FF2B5EF4-FFF2-40B4-BE49-F238E27FC236}">
                <a16:creationId xmlns:a16="http://schemas.microsoft.com/office/drawing/2014/main" id="{67DFCE3F-A77F-3223-2F58-8A74979AEBAB}"/>
              </a:ext>
            </a:extLst>
          </p:cNvPr>
          <p:cNvPicPr>
            <a:picLocks noGrp="1" noChangeAspect="1"/>
          </p:cNvPicPr>
          <p:nvPr>
            <p:ph sz="half" idx="2"/>
          </p:nvPr>
        </p:nvPicPr>
        <p:blipFill>
          <a:blip r:embed="rId2"/>
          <a:stretch>
            <a:fillRect/>
          </a:stretch>
        </p:blipFill>
        <p:spPr>
          <a:xfrm>
            <a:off x="1295399" y="2913761"/>
            <a:ext cx="4914084" cy="2651760"/>
          </a:xfrm>
        </p:spPr>
      </p:pic>
      <p:sp>
        <p:nvSpPr>
          <p:cNvPr id="5" name="Text Placeholder 4">
            <a:extLst>
              <a:ext uri="{FF2B5EF4-FFF2-40B4-BE49-F238E27FC236}">
                <a16:creationId xmlns:a16="http://schemas.microsoft.com/office/drawing/2014/main" id="{2C534D73-8D3C-9587-E68D-93B43F713F7F}"/>
              </a:ext>
            </a:extLst>
          </p:cNvPr>
          <p:cNvSpPr>
            <a:spLocks noGrp="1"/>
          </p:cNvSpPr>
          <p:nvPr>
            <p:ph type="body" sz="quarter" idx="3"/>
          </p:nvPr>
        </p:nvSpPr>
        <p:spPr/>
        <p:txBody>
          <a:bodyPr>
            <a:normAutofit/>
          </a:bodyPr>
          <a:lstStyle/>
          <a:p>
            <a:r>
              <a:rPr lang="it-IT" sz="1600" dirty="0"/>
              <a:t>Application of the </a:t>
            </a:r>
            <a:r>
              <a:rPr lang="it-IT" sz="1600" dirty="0" err="1"/>
              <a:t>algorithm</a:t>
            </a:r>
            <a:r>
              <a:rPr lang="it-IT" sz="1600" dirty="0"/>
              <a:t> after </a:t>
            </a:r>
            <a:r>
              <a:rPr lang="it-IT" sz="1600" dirty="0" err="1"/>
              <a:t>changing</a:t>
            </a:r>
            <a:r>
              <a:rPr lang="it-IT" sz="1600" dirty="0"/>
              <a:t> the </a:t>
            </a:r>
            <a:r>
              <a:rPr lang="it-IT" sz="1600" dirty="0" err="1"/>
              <a:t>latency</a:t>
            </a:r>
            <a:r>
              <a:rPr lang="it-IT" sz="1600" dirty="0"/>
              <a:t> N1-N7</a:t>
            </a:r>
            <a:endParaRPr lang="en-US" sz="1600" dirty="0"/>
          </a:p>
        </p:txBody>
      </p:sp>
      <p:pic>
        <p:nvPicPr>
          <p:cNvPr id="10" name="Segnaposto contenuto 9" descr="Immagine che contiene diagramma, linea, schermata&#10;&#10;Il contenuto generato dall'IA potrebbe non essere corretto.">
            <a:extLst>
              <a:ext uri="{FF2B5EF4-FFF2-40B4-BE49-F238E27FC236}">
                <a16:creationId xmlns:a16="http://schemas.microsoft.com/office/drawing/2014/main" id="{A006157B-F53E-94F8-9685-F5333961BECA}"/>
              </a:ext>
            </a:extLst>
          </p:cNvPr>
          <p:cNvPicPr>
            <a:picLocks noGrp="1" noChangeAspect="1"/>
          </p:cNvPicPr>
          <p:nvPr>
            <p:ph sz="quarter" idx="4"/>
          </p:nvPr>
        </p:nvPicPr>
        <p:blipFill>
          <a:blip r:embed="rId3"/>
          <a:stretch>
            <a:fillRect/>
          </a:stretch>
        </p:blipFill>
        <p:spPr>
          <a:xfrm>
            <a:off x="6324599" y="2916695"/>
            <a:ext cx="4925800" cy="2651760"/>
          </a:xfrm>
        </p:spPr>
      </p:pic>
      <p:pic>
        <p:nvPicPr>
          <p:cNvPr id="4" name="Segnaposto contenuto 7" descr="Immagine che contiene diagramma, linea, schermata&#10;&#10;Il contenuto generato dall'IA potrebbe non essere corretto.">
            <a:extLst>
              <a:ext uri="{FF2B5EF4-FFF2-40B4-BE49-F238E27FC236}">
                <a16:creationId xmlns:a16="http://schemas.microsoft.com/office/drawing/2014/main" id="{AD8126C9-F5A3-09DE-154E-0EDAA564ABC1}"/>
              </a:ext>
            </a:extLst>
          </p:cNvPr>
          <p:cNvPicPr>
            <a:picLocks noChangeAspect="1"/>
          </p:cNvPicPr>
          <p:nvPr/>
        </p:nvPicPr>
        <p:blipFill>
          <a:blip r:embed="rId2"/>
          <a:srcRect l="4388" t="13909" r="82314" b="71173"/>
          <a:stretch>
            <a:fillRect/>
          </a:stretch>
        </p:blipFill>
        <p:spPr>
          <a:xfrm>
            <a:off x="156977" y="2481718"/>
            <a:ext cx="2046611" cy="1238945"/>
          </a:xfrm>
          <a:prstGeom prst="rect">
            <a:avLst/>
          </a:prstGeom>
        </p:spPr>
      </p:pic>
      <p:pic>
        <p:nvPicPr>
          <p:cNvPr id="7" name="Segnaposto contenuto 7" descr="Immagine che contiene diagramma, linea, schermata&#10;&#10;Il contenuto generato dall'IA potrebbe non essere corretto.">
            <a:extLst>
              <a:ext uri="{FF2B5EF4-FFF2-40B4-BE49-F238E27FC236}">
                <a16:creationId xmlns:a16="http://schemas.microsoft.com/office/drawing/2014/main" id="{163B588A-9429-1EE7-41C0-EC2BCCC9C3B4}"/>
              </a:ext>
            </a:extLst>
          </p:cNvPr>
          <p:cNvPicPr>
            <a:picLocks noChangeAspect="1"/>
          </p:cNvPicPr>
          <p:nvPr/>
        </p:nvPicPr>
        <p:blipFill>
          <a:blip r:embed="rId2"/>
          <a:srcRect l="1057" t="85960" r="83291" b="1468"/>
          <a:stretch>
            <a:fillRect/>
          </a:stretch>
        </p:blipFill>
        <p:spPr>
          <a:xfrm>
            <a:off x="4831080" y="5618861"/>
            <a:ext cx="2529840" cy="1096528"/>
          </a:xfrm>
          <a:prstGeom prst="rect">
            <a:avLst/>
          </a:prstGeom>
        </p:spPr>
      </p:pic>
      <p:sp>
        <p:nvSpPr>
          <p:cNvPr id="9" name="Rettangolo 8">
            <a:extLst>
              <a:ext uri="{FF2B5EF4-FFF2-40B4-BE49-F238E27FC236}">
                <a16:creationId xmlns:a16="http://schemas.microsoft.com/office/drawing/2014/main" id="{F21FA8C8-FA6A-6B60-5481-4680E2C35DF6}"/>
              </a:ext>
            </a:extLst>
          </p:cNvPr>
          <p:cNvSpPr/>
          <p:nvPr/>
        </p:nvSpPr>
        <p:spPr>
          <a:xfrm>
            <a:off x="6324599" y="510849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tangolo 10">
            <a:extLst>
              <a:ext uri="{FF2B5EF4-FFF2-40B4-BE49-F238E27FC236}">
                <a16:creationId xmlns:a16="http://schemas.microsoft.com/office/drawing/2014/main" id="{96BDEA56-AAAC-1E30-F73F-87D23C7E880C}"/>
              </a:ext>
            </a:extLst>
          </p:cNvPr>
          <p:cNvSpPr/>
          <p:nvPr/>
        </p:nvSpPr>
        <p:spPr>
          <a:xfrm>
            <a:off x="1295399" y="5108496"/>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Segnaposto contenuto 9" descr="Immagine che contiene diagramma, linea, schermata&#10;&#10;Il contenuto generato dall'IA potrebbe non essere corretto.">
            <a:extLst>
              <a:ext uri="{FF2B5EF4-FFF2-40B4-BE49-F238E27FC236}">
                <a16:creationId xmlns:a16="http://schemas.microsoft.com/office/drawing/2014/main" id="{5CFD6635-C892-FC96-6903-22DB24A8B0B8}"/>
              </a:ext>
            </a:extLst>
          </p:cNvPr>
          <p:cNvPicPr>
            <a:picLocks noChangeAspect="1"/>
          </p:cNvPicPr>
          <p:nvPr/>
        </p:nvPicPr>
        <p:blipFill>
          <a:blip r:embed="rId3"/>
          <a:srcRect l="4420" t="13908" r="82373" b="71246"/>
          <a:stretch>
            <a:fillRect/>
          </a:stretch>
        </p:blipFill>
        <p:spPr>
          <a:xfrm>
            <a:off x="5314310" y="2459672"/>
            <a:ext cx="2046610" cy="1238613"/>
          </a:xfrm>
          <a:prstGeom prst="rect">
            <a:avLst/>
          </a:prstGeom>
        </p:spPr>
      </p:pic>
      <p:sp>
        <p:nvSpPr>
          <p:cNvPr id="13" name="CasellaDiTesto 12">
            <a:extLst>
              <a:ext uri="{FF2B5EF4-FFF2-40B4-BE49-F238E27FC236}">
                <a16:creationId xmlns:a16="http://schemas.microsoft.com/office/drawing/2014/main" id="{51FF9BB1-19D2-DA9B-0511-DBE90A2FD48D}"/>
              </a:ext>
            </a:extLst>
          </p:cNvPr>
          <p:cNvSpPr txBox="1"/>
          <p:nvPr/>
        </p:nvSpPr>
        <p:spPr>
          <a:xfrm>
            <a:off x="5867401" y="411096"/>
            <a:ext cx="5042216" cy="1015663"/>
          </a:xfrm>
          <a:prstGeom prst="rect">
            <a:avLst/>
          </a:prstGeom>
          <a:noFill/>
        </p:spPr>
        <p:txBody>
          <a:bodyPr wrap="square" rtlCol="0">
            <a:spAutoFit/>
          </a:bodyPr>
          <a:lstStyle/>
          <a:p>
            <a:r>
              <a:rPr lang="en-US" sz="1200" dirty="0"/>
              <a:t>Starting from each leaf node, the algorithm searches for the shortest path to the central controller (CC) using only edge latency as the metric. Once found, it evaluates the path by summing the latencies of the edges and the processing times of the PDC nodes along the way.</a:t>
            </a:r>
          </a:p>
          <a:p>
            <a:endParaRPr lang="en-US" sz="1200" dirty="0"/>
          </a:p>
        </p:txBody>
      </p:sp>
    </p:spTree>
    <p:extLst>
      <p:ext uri="{BB962C8B-B14F-4D97-AF65-F5344CB8AC3E}">
        <p14:creationId xmlns:p14="http://schemas.microsoft.com/office/powerpoint/2010/main" val="10970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a:t>
            </a:r>
            <a:r>
              <a:rPr lang="en-US" dirty="0"/>
              <a:t>reedy ( Dijkstra )</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
            </a:pPr>
            <a:r>
              <a:rPr lang="en-US" sz="1400" dirty="0"/>
              <a:t>Down links ⇒ more PDCs placed</a:t>
            </a:r>
          </a:p>
          <a:p>
            <a:pPr>
              <a:buFont typeface="Wingdings" panose="05000000000000000000" pitchFamily="2" charset="2"/>
              <a:buChar char="§"/>
            </a:pPr>
            <a:r>
              <a:rPr lang="en-US" sz="1400" dirty="0"/>
              <a:t>Increases total path latency</a:t>
            </a:r>
          </a:p>
          <a:p>
            <a:pPr>
              <a:buFont typeface="Wingdings" panose="05000000000000000000" pitchFamily="2" charset="2"/>
              <a:buChar char="§"/>
            </a:pPr>
            <a:r>
              <a:rPr lang="en-US" sz="1400" dirty="0"/>
              <a:t>Higher resource usage and system complexity</a:t>
            </a:r>
          </a:p>
          <a:p>
            <a:pPr>
              <a:buFont typeface="Wingdings" panose="05000000000000000000" pitchFamily="2" charset="2"/>
              <a:buChar char="§"/>
            </a:pPr>
            <a:r>
              <a:rPr lang="en-US" sz="1400" dirty="0"/>
              <a:t>Example: higher latency on N1–N7 ⇒ new PDC + higher delay</a:t>
            </a:r>
          </a:p>
        </p:txBody>
      </p:sp>
      <p:sp>
        <p:nvSpPr>
          <p:cNvPr id="6" name="Text Placeholder 5"/>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5B5B2-E1E1-5E88-60F9-B43378A86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885A1-B267-9EC8-DB94-92999A0B09E4}"/>
              </a:ext>
            </a:extLst>
          </p:cNvPr>
          <p:cNvSpPr>
            <a:spLocks noGrp="1"/>
          </p:cNvSpPr>
          <p:nvPr>
            <p:ph type="title"/>
          </p:nvPr>
        </p:nvSpPr>
        <p:spPr/>
        <p:txBody>
          <a:bodyPr/>
          <a:lstStyle/>
          <a:p>
            <a:r>
              <a:rPr lang="en-US" dirty="0"/>
              <a:t>Random approach</a:t>
            </a:r>
          </a:p>
        </p:txBody>
      </p:sp>
      <p:sp>
        <p:nvSpPr>
          <p:cNvPr id="3" name="Text Placeholder 2">
            <a:extLst>
              <a:ext uri="{FF2B5EF4-FFF2-40B4-BE49-F238E27FC236}">
                <a16:creationId xmlns:a16="http://schemas.microsoft.com/office/drawing/2014/main" id="{F5908F45-DAE9-ED32-4C3A-1A841447D788}"/>
              </a:ext>
            </a:extLst>
          </p:cNvPr>
          <p:cNvSpPr>
            <a:spLocks noGrp="1"/>
          </p:cNvSpPr>
          <p:nvPr>
            <p:ph type="body" idx="1"/>
          </p:nvPr>
        </p:nvSpPr>
        <p:spPr/>
        <p:txBody>
          <a:bodyPr>
            <a:normAutofit/>
          </a:bodyPr>
          <a:lstStyle/>
          <a:p>
            <a:r>
              <a:rPr lang="it-IT" sz="1600" dirty="0"/>
              <a:t>Application of the </a:t>
            </a:r>
            <a:r>
              <a:rPr lang="it-IT" sz="1600" dirty="0" err="1"/>
              <a:t>algorithm</a:t>
            </a:r>
            <a:endParaRPr lang="en-US" sz="1600" dirty="0"/>
          </a:p>
        </p:txBody>
      </p:sp>
      <p:pic>
        <p:nvPicPr>
          <p:cNvPr id="9" name="Segnaposto contenuto 8" descr="Immagine che contiene diagramma, linea&#10;&#10;Il contenuto generato dall'IA potrebbe non essere corretto.">
            <a:extLst>
              <a:ext uri="{FF2B5EF4-FFF2-40B4-BE49-F238E27FC236}">
                <a16:creationId xmlns:a16="http://schemas.microsoft.com/office/drawing/2014/main" id="{C7A70C15-E0D8-AEEA-6433-DA076DB85F15}"/>
              </a:ext>
            </a:extLst>
          </p:cNvPr>
          <p:cNvPicPr>
            <a:picLocks noGrp="1" noChangeAspect="1"/>
          </p:cNvPicPr>
          <p:nvPr>
            <p:ph sz="half" idx="2"/>
          </p:nvPr>
        </p:nvPicPr>
        <p:blipFill>
          <a:blip r:embed="rId2"/>
          <a:stretch>
            <a:fillRect/>
          </a:stretch>
        </p:blipFill>
        <p:spPr>
          <a:xfrm>
            <a:off x="3810000" y="2738834"/>
            <a:ext cx="4572000" cy="2469547"/>
          </a:xfrm>
        </p:spPr>
      </p:pic>
      <p:pic>
        <p:nvPicPr>
          <p:cNvPr id="4" name="Segnaposto contenuto 7" descr="Immagine che contiene diagramma, linea, schermata&#10;&#10;Il contenuto generato dall'IA potrebbe non essere corretto.">
            <a:extLst>
              <a:ext uri="{FF2B5EF4-FFF2-40B4-BE49-F238E27FC236}">
                <a16:creationId xmlns:a16="http://schemas.microsoft.com/office/drawing/2014/main" id="{FAEDA312-7787-1DF4-6352-AFB37AB73CA4}"/>
              </a:ext>
            </a:extLst>
          </p:cNvPr>
          <p:cNvPicPr>
            <a:picLocks noChangeAspect="1"/>
          </p:cNvPicPr>
          <p:nvPr/>
        </p:nvPicPr>
        <p:blipFill>
          <a:blip r:embed="rId3"/>
          <a:srcRect l="1057" t="85960" r="83291" b="1468"/>
          <a:stretch>
            <a:fillRect/>
          </a:stretch>
        </p:blipFill>
        <p:spPr>
          <a:xfrm>
            <a:off x="4831080" y="5618861"/>
            <a:ext cx="2529840" cy="1096528"/>
          </a:xfrm>
          <a:prstGeom prst="rect">
            <a:avLst/>
          </a:prstGeom>
        </p:spPr>
      </p:pic>
      <p:sp>
        <p:nvSpPr>
          <p:cNvPr id="5" name="Rettangolo 4">
            <a:extLst>
              <a:ext uri="{FF2B5EF4-FFF2-40B4-BE49-F238E27FC236}">
                <a16:creationId xmlns:a16="http://schemas.microsoft.com/office/drawing/2014/main" id="{6BD22275-E488-947C-B520-F2EA3392E8A2}"/>
              </a:ext>
            </a:extLst>
          </p:cNvPr>
          <p:cNvSpPr/>
          <p:nvPr/>
        </p:nvSpPr>
        <p:spPr>
          <a:xfrm>
            <a:off x="3878579" y="472808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8" descr="Immagine che contiene diagramma, linea&#10;&#10;Il contenuto generato dall'IA potrebbe non essere corretto.">
            <a:extLst>
              <a:ext uri="{FF2B5EF4-FFF2-40B4-BE49-F238E27FC236}">
                <a16:creationId xmlns:a16="http://schemas.microsoft.com/office/drawing/2014/main" id="{DEAD7473-5CEA-7E3E-1127-09F70DE6EC55}"/>
              </a:ext>
            </a:extLst>
          </p:cNvPr>
          <p:cNvPicPr>
            <a:picLocks noChangeAspect="1"/>
          </p:cNvPicPr>
          <p:nvPr/>
        </p:nvPicPr>
        <p:blipFill>
          <a:blip r:embed="rId2"/>
          <a:srcRect l="4323" t="13662" r="81515" b="71077"/>
          <a:stretch>
            <a:fillRect/>
          </a:stretch>
        </p:blipFill>
        <p:spPr>
          <a:xfrm>
            <a:off x="2720341" y="2328354"/>
            <a:ext cx="1996440" cy="1162107"/>
          </a:xfrm>
          <a:prstGeom prst="rect">
            <a:avLst/>
          </a:prstGeom>
        </p:spPr>
      </p:pic>
      <p:sp>
        <p:nvSpPr>
          <p:cNvPr id="7" name="CasellaDiTesto 6">
            <a:extLst>
              <a:ext uri="{FF2B5EF4-FFF2-40B4-BE49-F238E27FC236}">
                <a16:creationId xmlns:a16="http://schemas.microsoft.com/office/drawing/2014/main" id="{5DB90FB6-DAFD-AB93-C315-FD40C4F66A7E}"/>
              </a:ext>
            </a:extLst>
          </p:cNvPr>
          <p:cNvSpPr txBox="1"/>
          <p:nvPr/>
        </p:nvSpPr>
        <p:spPr>
          <a:xfrm>
            <a:off x="5867401" y="411096"/>
            <a:ext cx="5042216" cy="1015663"/>
          </a:xfrm>
          <a:prstGeom prst="rect">
            <a:avLst/>
          </a:prstGeom>
          <a:noFill/>
        </p:spPr>
        <p:txBody>
          <a:bodyPr wrap="square" rtlCol="0">
            <a:spAutoFit/>
          </a:bodyPr>
          <a:lstStyle/>
          <a:p>
            <a:r>
              <a:rPr lang="en-US" sz="1200" dirty="0"/>
              <a:t>For each PMU, a path is built towards the central node (CC) by randomly selecting valid adjacent nodes (online, connected by 'up' edges, and not PMUs); each candidate node traversed is marked as a PDC, and the process continues until the CC is reached, summing edge latency and PDC processing times</a:t>
            </a:r>
          </a:p>
        </p:txBody>
      </p:sp>
    </p:spTree>
    <p:extLst>
      <p:ext uri="{BB962C8B-B14F-4D97-AF65-F5344CB8AC3E}">
        <p14:creationId xmlns:p14="http://schemas.microsoft.com/office/powerpoint/2010/main" val="153792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9BB4B-9C68-E693-D52A-8E57BBA33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E245E-2996-AFA7-D919-84732A77A219}"/>
              </a:ext>
            </a:extLst>
          </p:cNvPr>
          <p:cNvSpPr>
            <a:spLocks noGrp="1"/>
          </p:cNvSpPr>
          <p:nvPr>
            <p:ph type="title"/>
          </p:nvPr>
        </p:nvSpPr>
        <p:spPr/>
        <p:txBody>
          <a:bodyPr/>
          <a:lstStyle/>
          <a:p>
            <a:r>
              <a:rPr lang="en-US" dirty="0"/>
              <a:t>Random approach</a:t>
            </a:r>
          </a:p>
        </p:txBody>
      </p:sp>
      <p:sp>
        <p:nvSpPr>
          <p:cNvPr id="5" name="Content Placeholder 4">
            <a:extLst>
              <a:ext uri="{FF2B5EF4-FFF2-40B4-BE49-F238E27FC236}">
                <a16:creationId xmlns:a16="http://schemas.microsoft.com/office/drawing/2014/main" id="{BD13FC36-9700-57F7-D811-EB8D1F47E4D0}"/>
              </a:ext>
            </a:extLst>
          </p:cNvPr>
          <p:cNvSpPr>
            <a:spLocks noGrp="1"/>
          </p:cNvSpPr>
          <p:nvPr>
            <p:ph idx="1"/>
          </p:nvPr>
        </p:nvSpPr>
        <p:spPr/>
        <p:txBody>
          <a:bodyPr>
            <a:normAutofit/>
          </a:bodyPr>
          <a:lstStyle/>
          <a:p>
            <a:pPr>
              <a:buFont typeface="Wingdings" panose="05000000000000000000" pitchFamily="2" charset="2"/>
              <a:buChar char="§"/>
            </a:pPr>
            <a:r>
              <a:rPr lang="en-US" sz="1400" dirty="0"/>
              <a:t>Tends to place too many PDCs Increases total path latency</a:t>
            </a:r>
          </a:p>
          <a:p>
            <a:pPr>
              <a:buFont typeface="Wingdings" panose="05000000000000000000" pitchFamily="2" charset="2"/>
              <a:buChar char="§"/>
            </a:pPr>
            <a:r>
              <a:rPr lang="en-US" sz="1400" dirty="0"/>
              <a:t>Different paths converge on shared PDCs Example: higher latency on N1–N7 ⇒ new PDC + higher delay</a:t>
            </a:r>
          </a:p>
          <a:p>
            <a:pPr>
              <a:buFont typeface="Wingdings" panose="05000000000000000000" pitchFamily="2" charset="2"/>
              <a:buChar char="§"/>
            </a:pPr>
            <a:r>
              <a:rPr lang="en-US" sz="1400" dirty="0"/>
              <a:t>Resource waste and possible bandwidth saturation</a:t>
            </a:r>
          </a:p>
          <a:p>
            <a:pPr>
              <a:buFont typeface="Wingdings" panose="05000000000000000000" pitchFamily="2" charset="2"/>
              <a:buChar char="§"/>
            </a:pPr>
            <a:r>
              <a:rPr lang="en-US" sz="1400" dirty="0"/>
              <a:t>Added constraint: shared PDC chain to CC after convergence</a:t>
            </a:r>
          </a:p>
          <a:p>
            <a:pPr>
              <a:buFont typeface="Wingdings" panose="05000000000000000000" pitchFamily="2" charset="2"/>
              <a:buChar char="§"/>
            </a:pPr>
            <a:r>
              <a:rPr lang="en-US" sz="1400" dirty="0"/>
              <a:t>Example: as shown in the previous image, all paths converge at node N3.</a:t>
            </a:r>
          </a:p>
        </p:txBody>
      </p:sp>
      <p:sp>
        <p:nvSpPr>
          <p:cNvPr id="6" name="Text Placeholder 5">
            <a:extLst>
              <a:ext uri="{FF2B5EF4-FFF2-40B4-BE49-F238E27FC236}">
                <a16:creationId xmlns:a16="http://schemas.microsoft.com/office/drawing/2014/main" id="{2B4651A5-DB40-2DFD-6542-17303E5B39E0}"/>
              </a:ext>
            </a:extLst>
          </p:cNvPr>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p:txBody>
      </p:sp>
    </p:spTree>
    <p:extLst>
      <p:ext uri="{BB962C8B-B14F-4D97-AF65-F5344CB8AC3E}">
        <p14:creationId xmlns:p14="http://schemas.microsoft.com/office/powerpoint/2010/main" val="171199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421</TotalTime>
  <Words>562</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12</vt:i4>
      </vt:variant>
    </vt:vector>
  </HeadingPairs>
  <TitlesOfParts>
    <vt:vector size="15" baseType="lpstr">
      <vt:lpstr>Arial</vt:lpstr>
      <vt:lpstr>Wingdings</vt:lpstr>
      <vt:lpstr>Diamond Grid 16x9</vt:lpstr>
      <vt:lpstr>Modeling Phase</vt:lpstr>
      <vt:lpstr>Main steps:</vt:lpstr>
      <vt:lpstr>Attributes of nodes and edges</vt:lpstr>
      <vt:lpstr>Attributes of nodes and edges</vt:lpstr>
      <vt:lpstr>Three currently main algorithms:</vt:lpstr>
      <vt:lpstr>Greedy ( Dijkstra )</vt:lpstr>
      <vt:lpstr>Greedy ( Dijkstra )</vt:lpstr>
      <vt:lpstr>Random approach</vt:lpstr>
      <vt:lpstr>Random approach</vt:lpstr>
      <vt:lpstr>Brute force</vt:lpstr>
      <vt:lpstr>Brute force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Dario Bagnara</dc:creator>
  <cp:lastModifiedBy>Dario Bagnara</cp:lastModifiedBy>
  <cp:revision>6</cp:revision>
  <dcterms:created xsi:type="dcterms:W3CDTF">2025-07-30T15:34:53Z</dcterms:created>
  <dcterms:modified xsi:type="dcterms:W3CDTF">2025-08-01T12:51:00Z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