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61" r:id="rId2"/>
    <p:sldId id="264" r:id="rId3"/>
    <p:sldId id="263" r:id="rId4"/>
    <p:sldId id="271" r:id="rId5"/>
    <p:sldId id="257" r:id="rId6"/>
    <p:sldId id="272" r:id="rId7"/>
    <p:sldId id="269" r:id="rId8"/>
    <p:sldId id="273"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6" autoAdjust="0"/>
  </p:normalViewPr>
  <p:slideViewPr>
    <p:cSldViewPr snapToGrid="0">
      <p:cViewPr>
        <p:scale>
          <a:sx n="125" d="100"/>
          <a:sy n="125" d="100"/>
        </p:scale>
        <p:origin x="90" y="90"/>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29113-7A70-4E0E-B036-871C49B835F1}" type="doc">
      <dgm:prSet loTypeId="urn:microsoft.com/office/officeart/2005/8/layout/hProcess6" loCatId="process" qsTypeId="urn:microsoft.com/office/officeart/2005/8/quickstyle/simple1" qsCatId="simple" csTypeId="urn:microsoft.com/office/officeart/2005/8/colors/accent1_1" csCatId="accent1" phldr="1"/>
      <dgm:spPr/>
      <dgm:t>
        <a:bodyPr/>
        <a:lstStyle/>
        <a:p>
          <a:endParaRPr lang="en-US"/>
        </a:p>
      </dgm:t>
    </dgm:pt>
    <dgm:pt modelId="{A6406C01-7E83-4650-8EF5-394419DCB348}">
      <dgm:prSet phldrT="[Text]"/>
      <dgm:spPr/>
      <dgm:t>
        <a:bodyPr/>
        <a:lstStyle/>
        <a:p>
          <a:r>
            <a:rPr lang="it-IT" dirty="0" err="1"/>
            <a:t>Graph</a:t>
          </a:r>
          <a:r>
            <a:rPr lang="it-IT" dirty="0"/>
            <a:t> model</a:t>
          </a:r>
          <a:endParaRPr lang="en-US" dirty="0"/>
        </a:p>
      </dgm:t>
      <dgm:extLst>
        <a:ext uri="{E40237B7-FDA0-4F09-8148-C483321AD2D9}">
          <dgm14:cNvPr xmlns:dgm14="http://schemas.microsoft.com/office/drawing/2010/diagram" id="0" name="" title="Step 1 title"/>
        </a:ext>
      </dgm:extLst>
    </dgm:pt>
    <dgm:pt modelId="{2586B3BB-DA8B-42DF-AC9A-77CE21607FD0}" type="parTrans" cxnId="{4D956F8D-5727-488A-93AF-F33602655A44}">
      <dgm:prSet/>
      <dgm:spPr/>
      <dgm:t>
        <a:bodyPr/>
        <a:lstStyle/>
        <a:p>
          <a:endParaRPr lang="en-US"/>
        </a:p>
      </dgm:t>
    </dgm:pt>
    <dgm:pt modelId="{7C5B61F0-A4F6-4FCA-B552-36151F31051E}" type="sibTrans" cxnId="{4D956F8D-5727-488A-93AF-F33602655A44}">
      <dgm:prSet/>
      <dgm:spPr/>
      <dgm:t>
        <a:bodyPr/>
        <a:lstStyle/>
        <a:p>
          <a:endParaRPr lang="en-US"/>
        </a:p>
      </dgm:t>
    </dgm:pt>
    <dgm:pt modelId="{E4E9F0D0-FF23-4B59-9B97-973BCBE5DC65}">
      <dgm:prSet phldrT="[Text]"/>
      <dgm:spPr/>
      <dgm:t>
        <a:bodyPr/>
        <a:lstStyle/>
        <a:p>
          <a:r>
            <a:rPr lang="en-US"/>
            <a:t>Nodes and edges attributes</a:t>
          </a:r>
          <a:endParaRPr lang="en-US" dirty="0"/>
        </a:p>
      </dgm:t>
      <dgm:extLst>
        <a:ext uri="{E40237B7-FDA0-4F09-8148-C483321AD2D9}">
          <dgm14:cNvPr xmlns:dgm14="http://schemas.microsoft.com/office/drawing/2010/diagram" id="0" name="" title="Step 1 - task description"/>
        </a:ext>
      </dgm:extLst>
    </dgm:pt>
    <dgm:pt modelId="{E9237435-F938-45D4-8BF4-6D5D4DFF850F}" type="parTrans" cxnId="{37A3A996-9723-4BDB-8959-9D9B7799BD9A}">
      <dgm:prSet/>
      <dgm:spPr/>
      <dgm:t>
        <a:bodyPr/>
        <a:lstStyle/>
        <a:p>
          <a:endParaRPr lang="en-US"/>
        </a:p>
      </dgm:t>
    </dgm:pt>
    <dgm:pt modelId="{D32B195A-7CAD-474B-B79C-BE4BB171E742}" type="sibTrans" cxnId="{37A3A996-9723-4BDB-8959-9D9B7799BD9A}">
      <dgm:prSet/>
      <dgm:spPr/>
      <dgm:t>
        <a:bodyPr/>
        <a:lstStyle/>
        <a:p>
          <a:endParaRPr lang="en-US"/>
        </a:p>
      </dgm:t>
    </dgm:pt>
    <dgm:pt modelId="{5D952622-A79E-41E4-BBC2-6212DEFFA91C}">
      <dgm:prSet phldrT="[Text]"/>
      <dgm:spPr/>
      <dgm:t>
        <a:bodyPr/>
        <a:lstStyle/>
        <a:p>
          <a:r>
            <a:rPr lang="en-US" dirty="0"/>
            <a:t>Algorithm</a:t>
          </a:r>
        </a:p>
      </dgm:t>
      <dgm:extLst>
        <a:ext uri="{E40237B7-FDA0-4F09-8148-C483321AD2D9}">
          <dgm14:cNvPr xmlns:dgm14="http://schemas.microsoft.com/office/drawing/2010/diagram" id="0" name="" title="Step 2 title"/>
        </a:ext>
      </dgm:extLst>
    </dgm:pt>
    <dgm:pt modelId="{10627A68-BE4B-4A4A-9EC9-4CFEF1E4DF39}" type="parTrans" cxnId="{A22BDB9A-90BB-4DA2-8850-00D4F1D3B898}">
      <dgm:prSet/>
      <dgm:spPr/>
      <dgm:t>
        <a:bodyPr/>
        <a:lstStyle/>
        <a:p>
          <a:endParaRPr lang="en-US"/>
        </a:p>
      </dgm:t>
    </dgm:pt>
    <dgm:pt modelId="{092BAEF3-D9F2-476B-9A0B-6F14CC814529}" type="sibTrans" cxnId="{A22BDB9A-90BB-4DA2-8850-00D4F1D3B898}">
      <dgm:prSet/>
      <dgm:spPr/>
      <dgm:t>
        <a:bodyPr/>
        <a:lstStyle/>
        <a:p>
          <a:endParaRPr lang="en-US"/>
        </a:p>
      </dgm:t>
    </dgm:pt>
    <dgm:pt modelId="{50706FFE-8A00-485D-9FF7-8D310692C602}">
      <dgm:prSet phldrT="[Text]"/>
      <dgm:spPr/>
      <dgm:t>
        <a:bodyPr/>
        <a:lstStyle/>
        <a:p>
          <a:r>
            <a:rPr lang="en-US" dirty="0"/>
            <a:t>Test</a:t>
          </a:r>
        </a:p>
      </dgm:t>
      <dgm:extLst>
        <a:ext uri="{E40237B7-FDA0-4F09-8148-C483321AD2D9}">
          <dgm14:cNvPr xmlns:dgm14="http://schemas.microsoft.com/office/drawing/2010/diagram" id="0" name="" title="Step 3 title"/>
        </a:ext>
      </dgm:extLst>
    </dgm:pt>
    <dgm:pt modelId="{EF44BD91-19A4-424B-BA32-4A5492B6E40B}" type="parTrans" cxnId="{7599CECE-5293-4C57-A979-D096C99254C7}">
      <dgm:prSet/>
      <dgm:spPr/>
      <dgm:t>
        <a:bodyPr/>
        <a:lstStyle/>
        <a:p>
          <a:endParaRPr lang="en-US"/>
        </a:p>
      </dgm:t>
    </dgm:pt>
    <dgm:pt modelId="{CD03DFF4-D962-46D6-AFFA-2A87FD08403E}" type="sibTrans" cxnId="{7599CECE-5293-4C57-A979-D096C99254C7}">
      <dgm:prSet/>
      <dgm:spPr/>
      <dgm:t>
        <a:bodyPr/>
        <a:lstStyle/>
        <a:p>
          <a:endParaRPr lang="en-US"/>
        </a:p>
      </dgm:t>
    </dgm:pt>
    <dgm:pt modelId="{3A9B5D84-CB00-4BC9-ADB2-5CF832F36763}">
      <dgm:prSet phldrT="[Text]"/>
      <dgm:spPr/>
      <dgm:t>
        <a:bodyPr/>
        <a:lstStyle/>
        <a:p>
          <a:r>
            <a:rPr lang="it-IT"/>
            <a:t>Testing and considerations</a:t>
          </a:r>
          <a:endParaRPr lang="en-US" dirty="0"/>
        </a:p>
      </dgm:t>
      <dgm:extLst>
        <a:ext uri="{E40237B7-FDA0-4F09-8148-C483321AD2D9}">
          <dgm14:cNvPr xmlns:dgm14="http://schemas.microsoft.com/office/drawing/2010/diagram" id="0" name="" title="Step 3 - task description"/>
        </a:ext>
      </dgm:extLst>
    </dgm:pt>
    <dgm:pt modelId="{BD57EC4A-052D-4824-8820-064BAC997A9B}" type="parTrans" cxnId="{11A0AF47-4BCA-470E-92BF-7B388FFB0DE8}">
      <dgm:prSet/>
      <dgm:spPr/>
      <dgm:t>
        <a:bodyPr/>
        <a:lstStyle/>
        <a:p>
          <a:endParaRPr lang="en-US"/>
        </a:p>
      </dgm:t>
    </dgm:pt>
    <dgm:pt modelId="{98E878CF-4A49-4E76-BD23-AE7C5290BAFD}" type="sibTrans" cxnId="{11A0AF47-4BCA-470E-92BF-7B388FFB0DE8}">
      <dgm:prSet/>
      <dgm:spPr/>
      <dgm:t>
        <a:bodyPr/>
        <a:lstStyle/>
        <a:p>
          <a:endParaRPr lang="en-US"/>
        </a:p>
      </dgm:t>
    </dgm:pt>
    <dgm:pt modelId="{5248D9DA-6444-46F6-8D28-C8BB2253AAD1}">
      <dgm:prSet phldrT="[Text]"/>
      <dgm:spPr/>
      <dgm:t>
        <a:bodyPr/>
        <a:lstStyle/>
        <a:p>
          <a:pPr>
            <a:buNone/>
          </a:pPr>
          <a:r>
            <a:rPr lang="en-US" b="0" i="0"/>
            <a:t>Definition of positioning algorithms</a:t>
          </a:r>
          <a:endParaRPr lang="en-US" dirty="0"/>
        </a:p>
      </dgm:t>
      <dgm:extLst>
        <a:ext uri="{E40237B7-FDA0-4F09-8148-C483321AD2D9}">
          <dgm14:cNvPr xmlns:dgm14="http://schemas.microsoft.com/office/drawing/2010/diagram" id="0" name="" title="Step 2 - task description"/>
        </a:ext>
      </dgm:extLst>
    </dgm:pt>
    <dgm:pt modelId="{011B552E-515A-4C41-B810-0D2552861422}" type="sibTrans" cxnId="{35AF286C-A401-4C08-B8A3-F38B03322BD8}">
      <dgm:prSet/>
      <dgm:spPr/>
      <dgm:t>
        <a:bodyPr/>
        <a:lstStyle/>
        <a:p>
          <a:endParaRPr lang="en-US"/>
        </a:p>
      </dgm:t>
    </dgm:pt>
    <dgm:pt modelId="{A8533F77-F094-4EDB-BCC7-35E0D6A46B71}" type="parTrans" cxnId="{35AF286C-A401-4C08-B8A3-F38B03322BD8}">
      <dgm:prSet/>
      <dgm:spPr/>
      <dgm:t>
        <a:bodyPr/>
        <a:lstStyle/>
        <a:p>
          <a:endParaRPr lang="en-US"/>
        </a:p>
      </dgm:t>
    </dgm:pt>
    <dgm:pt modelId="{8734DFB3-ADD8-4FD2-87D8-1981AA0ADD0B}" type="pres">
      <dgm:prSet presAssocID="{FBA29113-7A70-4E0E-B036-871C49B835F1}" presName="theList" presStyleCnt="0">
        <dgm:presLayoutVars>
          <dgm:dir/>
          <dgm:animLvl val="lvl"/>
          <dgm:resizeHandles val="exact"/>
        </dgm:presLayoutVars>
      </dgm:prSet>
      <dgm:spPr/>
    </dgm:pt>
    <dgm:pt modelId="{5C04AEFB-7132-4B28-A7D3-862245070A8D}" type="pres">
      <dgm:prSet presAssocID="{A6406C01-7E83-4650-8EF5-394419DCB348}" presName="compNode" presStyleCnt="0"/>
      <dgm:spPr/>
    </dgm:pt>
    <dgm:pt modelId="{358F74AC-FC7D-465B-BD12-B6CCC00F3D29}" type="pres">
      <dgm:prSet presAssocID="{A6406C01-7E83-4650-8EF5-394419DCB348}" presName="noGeometry" presStyleCnt="0"/>
      <dgm:spPr/>
    </dgm:pt>
    <dgm:pt modelId="{610B5FFC-C0C9-444C-9F7A-14D1B54F604D}" type="pres">
      <dgm:prSet presAssocID="{A6406C01-7E83-4650-8EF5-394419DCB348}" presName="childTextVisible" presStyleLbl="bgAccFollowNode1" presStyleIdx="0" presStyleCnt="3">
        <dgm:presLayoutVars>
          <dgm:bulletEnabled val="1"/>
        </dgm:presLayoutVars>
      </dgm:prSet>
      <dgm:spPr/>
    </dgm:pt>
    <dgm:pt modelId="{FB705FC1-639E-4064-8E9A-A79870DE5273}" type="pres">
      <dgm:prSet presAssocID="{A6406C01-7E83-4650-8EF5-394419DCB348}" presName="childTextHidden" presStyleLbl="bgAccFollowNode1" presStyleIdx="0" presStyleCnt="3"/>
      <dgm:spPr/>
    </dgm:pt>
    <dgm:pt modelId="{47DA5750-48DC-4E4F-815D-0B05DBC30DAB}" type="pres">
      <dgm:prSet presAssocID="{A6406C01-7E83-4650-8EF5-394419DCB348}" presName="parentText" presStyleLbl="node1" presStyleIdx="0" presStyleCnt="3">
        <dgm:presLayoutVars>
          <dgm:chMax val="1"/>
          <dgm:bulletEnabled val="1"/>
        </dgm:presLayoutVars>
      </dgm:prSet>
      <dgm:spPr/>
    </dgm:pt>
    <dgm:pt modelId="{6319C676-A7DE-4777-9BB4-3B6D30ED3F5C}" type="pres">
      <dgm:prSet presAssocID="{A6406C01-7E83-4650-8EF5-394419DCB348}" presName="aSpace" presStyleCnt="0"/>
      <dgm:spPr/>
    </dgm:pt>
    <dgm:pt modelId="{CA708D38-D093-4C16-A955-CF2CAC7F0A99}" type="pres">
      <dgm:prSet presAssocID="{5D952622-A79E-41E4-BBC2-6212DEFFA91C}" presName="compNode" presStyleCnt="0"/>
      <dgm:spPr/>
    </dgm:pt>
    <dgm:pt modelId="{6F3066E9-E96F-489D-8A4B-6D55FBE389F2}" type="pres">
      <dgm:prSet presAssocID="{5D952622-A79E-41E4-BBC2-6212DEFFA91C}" presName="noGeometry" presStyleCnt="0"/>
      <dgm:spPr/>
    </dgm:pt>
    <dgm:pt modelId="{00D2DC2C-7CA2-4A4B-B66D-3DDCAB7DC8E9}" type="pres">
      <dgm:prSet presAssocID="{5D952622-A79E-41E4-BBC2-6212DEFFA91C}" presName="childTextVisible" presStyleLbl="bgAccFollowNode1" presStyleIdx="1" presStyleCnt="3">
        <dgm:presLayoutVars>
          <dgm:bulletEnabled val="1"/>
        </dgm:presLayoutVars>
      </dgm:prSet>
      <dgm:spPr/>
    </dgm:pt>
    <dgm:pt modelId="{072FB640-0A28-40E8-9C0C-86BAF45C6EF0}" type="pres">
      <dgm:prSet presAssocID="{5D952622-A79E-41E4-BBC2-6212DEFFA91C}" presName="childTextHidden" presStyleLbl="bgAccFollowNode1" presStyleIdx="1" presStyleCnt="3"/>
      <dgm:spPr/>
    </dgm:pt>
    <dgm:pt modelId="{EE8733A1-7662-4D0A-B39E-2218596CC81C}" type="pres">
      <dgm:prSet presAssocID="{5D952622-A79E-41E4-BBC2-6212DEFFA91C}" presName="parentText" presStyleLbl="node1" presStyleIdx="1" presStyleCnt="3">
        <dgm:presLayoutVars>
          <dgm:chMax val="1"/>
          <dgm:bulletEnabled val="1"/>
        </dgm:presLayoutVars>
      </dgm:prSet>
      <dgm:spPr/>
    </dgm:pt>
    <dgm:pt modelId="{E0D7C734-E391-436F-996C-E60442F50A17}" type="pres">
      <dgm:prSet presAssocID="{5D952622-A79E-41E4-BBC2-6212DEFFA91C}" presName="aSpace" presStyleCnt="0"/>
      <dgm:spPr/>
    </dgm:pt>
    <dgm:pt modelId="{E8F3A685-8F9F-4BAC-8C8B-A1DE5AA41F3A}" type="pres">
      <dgm:prSet presAssocID="{50706FFE-8A00-485D-9FF7-8D310692C602}" presName="compNode" presStyleCnt="0"/>
      <dgm:spPr/>
    </dgm:pt>
    <dgm:pt modelId="{84BFA617-6CAF-4DA9-A086-82BCA61093BE}" type="pres">
      <dgm:prSet presAssocID="{50706FFE-8A00-485D-9FF7-8D310692C602}" presName="noGeometry" presStyleCnt="0"/>
      <dgm:spPr/>
    </dgm:pt>
    <dgm:pt modelId="{4BF699B1-BE15-42D1-9784-AA33CF29870E}" type="pres">
      <dgm:prSet presAssocID="{50706FFE-8A00-485D-9FF7-8D310692C602}" presName="childTextVisible" presStyleLbl="bgAccFollowNode1" presStyleIdx="2" presStyleCnt="3">
        <dgm:presLayoutVars>
          <dgm:bulletEnabled val="1"/>
        </dgm:presLayoutVars>
      </dgm:prSet>
      <dgm:spPr/>
    </dgm:pt>
    <dgm:pt modelId="{F0925EF4-86E2-4748-BA70-94AAF55AB064}" type="pres">
      <dgm:prSet presAssocID="{50706FFE-8A00-485D-9FF7-8D310692C602}" presName="childTextHidden" presStyleLbl="bgAccFollowNode1" presStyleIdx="2" presStyleCnt="3"/>
      <dgm:spPr/>
    </dgm:pt>
    <dgm:pt modelId="{78E9A4E4-18A9-4B73-8007-A63A71C71937}" type="pres">
      <dgm:prSet presAssocID="{50706FFE-8A00-485D-9FF7-8D310692C602}" presName="parentText" presStyleLbl="node1" presStyleIdx="2" presStyleCnt="3">
        <dgm:presLayoutVars>
          <dgm:chMax val="1"/>
          <dgm:bulletEnabled val="1"/>
        </dgm:presLayoutVars>
      </dgm:prSet>
      <dgm:spPr/>
    </dgm:pt>
  </dgm:ptLst>
  <dgm:cxnLst>
    <dgm:cxn modelId="{99E34304-5770-4691-A3EE-6A7C8B9ACD53}" type="presOf" srcId="{E4E9F0D0-FF23-4B59-9B97-973BCBE5DC65}" destId="{610B5FFC-C0C9-444C-9F7A-14D1B54F604D}" srcOrd="0" destOrd="0" presId="urn:microsoft.com/office/officeart/2005/8/layout/hProcess6"/>
    <dgm:cxn modelId="{81ACEA16-295B-4802-A889-1DC375F525AB}" type="presOf" srcId="{A6406C01-7E83-4650-8EF5-394419DCB348}" destId="{47DA5750-48DC-4E4F-815D-0B05DBC30DAB}" srcOrd="0" destOrd="0" presId="urn:microsoft.com/office/officeart/2005/8/layout/hProcess6"/>
    <dgm:cxn modelId="{130B0544-2388-4104-A721-8D29E7C77420}" type="presOf" srcId="{5D952622-A79E-41E4-BBC2-6212DEFFA91C}" destId="{EE8733A1-7662-4D0A-B39E-2218596CC81C}" srcOrd="0" destOrd="0" presId="urn:microsoft.com/office/officeart/2005/8/layout/hProcess6"/>
    <dgm:cxn modelId="{31498E67-CEA0-4571-B7AB-26A2113144F6}" type="presOf" srcId="{FBA29113-7A70-4E0E-B036-871C49B835F1}" destId="{8734DFB3-ADD8-4FD2-87D8-1981AA0ADD0B}" srcOrd="0" destOrd="0" presId="urn:microsoft.com/office/officeart/2005/8/layout/hProcess6"/>
    <dgm:cxn modelId="{11A0AF47-4BCA-470E-92BF-7B388FFB0DE8}" srcId="{50706FFE-8A00-485D-9FF7-8D310692C602}" destId="{3A9B5D84-CB00-4BC9-ADB2-5CF832F36763}" srcOrd="0" destOrd="0" parTransId="{BD57EC4A-052D-4824-8820-064BAC997A9B}" sibTransId="{98E878CF-4A49-4E76-BD23-AE7C5290BAFD}"/>
    <dgm:cxn modelId="{019AA969-1A2B-48C0-B7C9-005E817BC2CB}" type="presOf" srcId="{E4E9F0D0-FF23-4B59-9B97-973BCBE5DC65}" destId="{FB705FC1-639E-4064-8E9A-A79870DE5273}" srcOrd="1" destOrd="0" presId="urn:microsoft.com/office/officeart/2005/8/layout/hProcess6"/>
    <dgm:cxn modelId="{35AF286C-A401-4C08-B8A3-F38B03322BD8}" srcId="{5D952622-A79E-41E4-BBC2-6212DEFFA91C}" destId="{5248D9DA-6444-46F6-8D28-C8BB2253AAD1}" srcOrd="0" destOrd="0" parTransId="{A8533F77-F094-4EDB-BCC7-35E0D6A46B71}" sibTransId="{011B552E-515A-4C41-B810-0D2552861422}"/>
    <dgm:cxn modelId="{F36BB86E-E9BB-4DBF-9DFE-F8050046ED1F}" type="presOf" srcId="{3A9B5D84-CB00-4BC9-ADB2-5CF832F36763}" destId="{4BF699B1-BE15-42D1-9784-AA33CF29870E}" srcOrd="0" destOrd="0" presId="urn:microsoft.com/office/officeart/2005/8/layout/hProcess6"/>
    <dgm:cxn modelId="{BA539253-48E3-447C-8770-C31D10399C4A}" type="presOf" srcId="{50706FFE-8A00-485D-9FF7-8D310692C602}" destId="{78E9A4E4-18A9-4B73-8007-A63A71C71937}" srcOrd="0" destOrd="0" presId="urn:microsoft.com/office/officeart/2005/8/layout/hProcess6"/>
    <dgm:cxn modelId="{D2E26D7D-A939-4166-987B-3E9E5A080266}" type="presOf" srcId="{3A9B5D84-CB00-4BC9-ADB2-5CF832F36763}" destId="{F0925EF4-86E2-4748-BA70-94AAF55AB064}" srcOrd="1" destOrd="0" presId="urn:microsoft.com/office/officeart/2005/8/layout/hProcess6"/>
    <dgm:cxn modelId="{4D956F8D-5727-488A-93AF-F33602655A44}" srcId="{FBA29113-7A70-4E0E-B036-871C49B835F1}" destId="{A6406C01-7E83-4650-8EF5-394419DCB348}" srcOrd="0" destOrd="0" parTransId="{2586B3BB-DA8B-42DF-AC9A-77CE21607FD0}" sibTransId="{7C5B61F0-A4F6-4FCA-B552-36151F31051E}"/>
    <dgm:cxn modelId="{37A3A996-9723-4BDB-8959-9D9B7799BD9A}" srcId="{A6406C01-7E83-4650-8EF5-394419DCB348}" destId="{E4E9F0D0-FF23-4B59-9B97-973BCBE5DC65}" srcOrd="0" destOrd="0" parTransId="{E9237435-F938-45D4-8BF4-6D5D4DFF850F}" sibTransId="{D32B195A-7CAD-474B-B79C-BE4BB171E742}"/>
    <dgm:cxn modelId="{E23D729A-C2FC-40CD-8A08-F5EBB66CF80B}" type="presOf" srcId="{5248D9DA-6444-46F6-8D28-C8BB2253AAD1}" destId="{072FB640-0A28-40E8-9C0C-86BAF45C6EF0}" srcOrd="1" destOrd="0" presId="urn:microsoft.com/office/officeart/2005/8/layout/hProcess6"/>
    <dgm:cxn modelId="{A22BDB9A-90BB-4DA2-8850-00D4F1D3B898}" srcId="{FBA29113-7A70-4E0E-B036-871C49B835F1}" destId="{5D952622-A79E-41E4-BBC2-6212DEFFA91C}" srcOrd="1" destOrd="0" parTransId="{10627A68-BE4B-4A4A-9EC9-4CFEF1E4DF39}" sibTransId="{092BAEF3-D9F2-476B-9A0B-6F14CC814529}"/>
    <dgm:cxn modelId="{AE4FA1B2-1FFD-4999-BFB4-0E2A9E4BEBBB}" type="presOf" srcId="{5248D9DA-6444-46F6-8D28-C8BB2253AAD1}" destId="{00D2DC2C-7CA2-4A4B-B66D-3DDCAB7DC8E9}" srcOrd="0" destOrd="0" presId="urn:microsoft.com/office/officeart/2005/8/layout/hProcess6"/>
    <dgm:cxn modelId="{7599CECE-5293-4C57-A979-D096C99254C7}" srcId="{FBA29113-7A70-4E0E-B036-871C49B835F1}" destId="{50706FFE-8A00-485D-9FF7-8D310692C602}" srcOrd="2" destOrd="0" parTransId="{EF44BD91-19A4-424B-BA32-4A5492B6E40B}" sibTransId="{CD03DFF4-D962-46D6-AFFA-2A87FD08403E}"/>
    <dgm:cxn modelId="{FF0D50D3-9477-4407-8F44-B60B9728DED7}" type="presParOf" srcId="{8734DFB3-ADD8-4FD2-87D8-1981AA0ADD0B}" destId="{5C04AEFB-7132-4B28-A7D3-862245070A8D}" srcOrd="0" destOrd="0" presId="urn:microsoft.com/office/officeart/2005/8/layout/hProcess6"/>
    <dgm:cxn modelId="{126CE751-65CF-4E60-902C-2D0B01478834}" type="presParOf" srcId="{5C04AEFB-7132-4B28-A7D3-862245070A8D}" destId="{358F74AC-FC7D-465B-BD12-B6CCC00F3D29}" srcOrd="0" destOrd="0" presId="urn:microsoft.com/office/officeart/2005/8/layout/hProcess6"/>
    <dgm:cxn modelId="{C6915109-771C-43AE-A4C7-A411D8E5978F}" type="presParOf" srcId="{5C04AEFB-7132-4B28-A7D3-862245070A8D}" destId="{610B5FFC-C0C9-444C-9F7A-14D1B54F604D}" srcOrd="1" destOrd="0" presId="urn:microsoft.com/office/officeart/2005/8/layout/hProcess6"/>
    <dgm:cxn modelId="{954FE73F-9595-47D0-9AB9-6EB7EDC39F8E}" type="presParOf" srcId="{5C04AEFB-7132-4B28-A7D3-862245070A8D}" destId="{FB705FC1-639E-4064-8E9A-A79870DE5273}" srcOrd="2" destOrd="0" presId="urn:microsoft.com/office/officeart/2005/8/layout/hProcess6"/>
    <dgm:cxn modelId="{362B7B1C-776A-481A-B10E-B2136C044DB5}" type="presParOf" srcId="{5C04AEFB-7132-4B28-A7D3-862245070A8D}" destId="{47DA5750-48DC-4E4F-815D-0B05DBC30DAB}" srcOrd="3" destOrd="0" presId="urn:microsoft.com/office/officeart/2005/8/layout/hProcess6"/>
    <dgm:cxn modelId="{AB361918-49A4-4458-A6B4-A38162139DB4}" type="presParOf" srcId="{8734DFB3-ADD8-4FD2-87D8-1981AA0ADD0B}" destId="{6319C676-A7DE-4777-9BB4-3B6D30ED3F5C}" srcOrd="1" destOrd="0" presId="urn:microsoft.com/office/officeart/2005/8/layout/hProcess6"/>
    <dgm:cxn modelId="{3E32ED31-FAFA-41FB-A502-0C9269827B55}" type="presParOf" srcId="{8734DFB3-ADD8-4FD2-87D8-1981AA0ADD0B}" destId="{CA708D38-D093-4C16-A955-CF2CAC7F0A99}" srcOrd="2" destOrd="0" presId="urn:microsoft.com/office/officeart/2005/8/layout/hProcess6"/>
    <dgm:cxn modelId="{38B5F8BF-C6A8-4D51-8681-B847070CD1C0}" type="presParOf" srcId="{CA708D38-D093-4C16-A955-CF2CAC7F0A99}" destId="{6F3066E9-E96F-489D-8A4B-6D55FBE389F2}" srcOrd="0" destOrd="0" presId="urn:microsoft.com/office/officeart/2005/8/layout/hProcess6"/>
    <dgm:cxn modelId="{B873A9F4-217E-473A-8D65-14527890AC34}" type="presParOf" srcId="{CA708D38-D093-4C16-A955-CF2CAC7F0A99}" destId="{00D2DC2C-7CA2-4A4B-B66D-3DDCAB7DC8E9}" srcOrd="1" destOrd="0" presId="urn:microsoft.com/office/officeart/2005/8/layout/hProcess6"/>
    <dgm:cxn modelId="{F573A08D-1388-4362-9D10-155655876363}" type="presParOf" srcId="{CA708D38-D093-4C16-A955-CF2CAC7F0A99}" destId="{072FB640-0A28-40E8-9C0C-86BAF45C6EF0}" srcOrd="2" destOrd="0" presId="urn:microsoft.com/office/officeart/2005/8/layout/hProcess6"/>
    <dgm:cxn modelId="{7ADF5CCF-F26A-45B5-9692-98B07AFD46A1}" type="presParOf" srcId="{CA708D38-D093-4C16-A955-CF2CAC7F0A99}" destId="{EE8733A1-7662-4D0A-B39E-2218596CC81C}" srcOrd="3" destOrd="0" presId="urn:microsoft.com/office/officeart/2005/8/layout/hProcess6"/>
    <dgm:cxn modelId="{985C18C8-95A3-4479-821C-610A2BAFFFF3}" type="presParOf" srcId="{8734DFB3-ADD8-4FD2-87D8-1981AA0ADD0B}" destId="{E0D7C734-E391-436F-996C-E60442F50A17}" srcOrd="3" destOrd="0" presId="urn:microsoft.com/office/officeart/2005/8/layout/hProcess6"/>
    <dgm:cxn modelId="{951CD7FA-A9B4-463F-BD0D-452C521FF523}" type="presParOf" srcId="{8734DFB3-ADD8-4FD2-87D8-1981AA0ADD0B}" destId="{E8F3A685-8F9F-4BAC-8C8B-A1DE5AA41F3A}" srcOrd="4" destOrd="0" presId="urn:microsoft.com/office/officeart/2005/8/layout/hProcess6"/>
    <dgm:cxn modelId="{E08D8862-B273-4AA6-9A90-754366CE4945}" type="presParOf" srcId="{E8F3A685-8F9F-4BAC-8C8B-A1DE5AA41F3A}" destId="{84BFA617-6CAF-4DA9-A086-82BCA61093BE}" srcOrd="0" destOrd="0" presId="urn:microsoft.com/office/officeart/2005/8/layout/hProcess6"/>
    <dgm:cxn modelId="{69392B4C-2A7B-41A4-A48C-35E312A6434A}" type="presParOf" srcId="{E8F3A685-8F9F-4BAC-8C8B-A1DE5AA41F3A}" destId="{4BF699B1-BE15-42D1-9784-AA33CF29870E}" srcOrd="1" destOrd="0" presId="urn:microsoft.com/office/officeart/2005/8/layout/hProcess6"/>
    <dgm:cxn modelId="{29F5DEAB-A9C8-47F8-A089-1585C323795A}" type="presParOf" srcId="{E8F3A685-8F9F-4BAC-8C8B-A1DE5AA41F3A}" destId="{F0925EF4-86E2-4748-BA70-94AAF55AB064}" srcOrd="2" destOrd="0" presId="urn:microsoft.com/office/officeart/2005/8/layout/hProcess6"/>
    <dgm:cxn modelId="{E9A57A1B-DDAF-4905-B46C-246DB5E9FB2A}" type="presParOf" srcId="{E8F3A685-8F9F-4BAC-8C8B-A1DE5AA41F3A}" destId="{78E9A4E4-18A9-4B73-8007-A63A71C7193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0B5FFC-C0C9-444C-9F7A-14D1B54F604D}">
      <dsp:nvSpPr>
        <dsp:cNvPr id="0" name=""/>
        <dsp:cNvSpPr/>
      </dsp:nvSpPr>
      <dsp:spPr>
        <a:xfrm>
          <a:off x="623515"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kern="1200"/>
            <a:t>Nodes and edges attributes</a:t>
          </a:r>
          <a:endParaRPr lang="en-US" sz="1400" kern="1200" dirty="0"/>
        </a:p>
      </dsp:txBody>
      <dsp:txXfrm>
        <a:off x="1242342" y="1147694"/>
        <a:ext cx="1206713" cy="1514611"/>
      </dsp:txXfrm>
    </dsp:sp>
    <dsp:sp modelId="{47DA5750-48DC-4E4F-815D-0B05DBC30DAB}">
      <dsp:nvSpPr>
        <dsp:cNvPr id="0" name=""/>
        <dsp:cNvSpPr/>
      </dsp:nvSpPr>
      <dsp:spPr>
        <a:xfrm>
          <a:off x="4688"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it-IT" sz="1500" kern="1200" dirty="0" err="1"/>
            <a:t>Graph</a:t>
          </a:r>
          <a:r>
            <a:rPr lang="it-IT" sz="1500" kern="1200" dirty="0"/>
            <a:t> model</a:t>
          </a:r>
          <a:endParaRPr lang="en-US" sz="1500" kern="1200" dirty="0"/>
        </a:p>
      </dsp:txBody>
      <dsp:txXfrm>
        <a:off x="185938" y="1467422"/>
        <a:ext cx="875154" cy="875154"/>
      </dsp:txXfrm>
    </dsp:sp>
    <dsp:sp modelId="{00D2DC2C-7CA2-4A4B-B66D-3DDCAB7DC8E9}">
      <dsp:nvSpPr>
        <dsp:cNvPr id="0" name=""/>
        <dsp:cNvSpPr/>
      </dsp:nvSpPr>
      <dsp:spPr>
        <a:xfrm>
          <a:off x="3872358"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en-US" sz="1400" b="0" i="0" kern="1200"/>
            <a:t>Definition of positioning algorithms</a:t>
          </a:r>
          <a:endParaRPr lang="en-US" sz="1400" kern="1200" dirty="0"/>
        </a:p>
      </dsp:txBody>
      <dsp:txXfrm>
        <a:off x="4491186" y="1147694"/>
        <a:ext cx="1206713" cy="1514611"/>
      </dsp:txXfrm>
    </dsp:sp>
    <dsp:sp modelId="{EE8733A1-7662-4D0A-B39E-2218596CC81C}">
      <dsp:nvSpPr>
        <dsp:cNvPr id="0" name=""/>
        <dsp:cNvSpPr/>
      </dsp:nvSpPr>
      <dsp:spPr>
        <a:xfrm>
          <a:off x="3253531"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Algorithm</a:t>
          </a:r>
        </a:p>
      </dsp:txBody>
      <dsp:txXfrm>
        <a:off x="3434781" y="1467422"/>
        <a:ext cx="875154" cy="875154"/>
      </dsp:txXfrm>
    </dsp:sp>
    <dsp:sp modelId="{4BF699B1-BE15-42D1-9784-AA33CF29870E}">
      <dsp:nvSpPr>
        <dsp:cNvPr id="0" name=""/>
        <dsp:cNvSpPr/>
      </dsp:nvSpPr>
      <dsp:spPr>
        <a:xfrm>
          <a:off x="7121202" y="823134"/>
          <a:ext cx="2475309" cy="2163731"/>
        </a:xfrm>
        <a:prstGeom prst="rightArrow">
          <a:avLst>
            <a:gd name="adj1" fmla="val 70000"/>
            <a:gd name="adj2" fmla="val 50000"/>
          </a:avLst>
        </a:prstGeom>
        <a:solidFill>
          <a:schemeClr val="lt1">
            <a:alpha val="90000"/>
            <a:tint val="40000"/>
            <a:hueOff val="0"/>
            <a:satOff val="0"/>
            <a:lumOff val="0"/>
            <a:alphaOff val="0"/>
          </a:schemeClr>
        </a:solidFill>
        <a:ln w="12700" cap="flat" cmpd="sng" algn="ctr">
          <a:solidFill>
            <a:schemeClr val="accent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0" lvl="0" indent="0" algn="ctr" defTabSz="622300">
            <a:lnSpc>
              <a:spcPct val="90000"/>
            </a:lnSpc>
            <a:spcBef>
              <a:spcPct val="0"/>
            </a:spcBef>
            <a:spcAft>
              <a:spcPct val="35000"/>
            </a:spcAft>
            <a:buNone/>
          </a:pPr>
          <a:r>
            <a:rPr lang="it-IT" sz="1400" kern="1200"/>
            <a:t>Testing and considerations</a:t>
          </a:r>
          <a:endParaRPr lang="en-US" sz="1400" kern="1200" dirty="0"/>
        </a:p>
      </dsp:txBody>
      <dsp:txXfrm>
        <a:off x="7740029" y="1147694"/>
        <a:ext cx="1206713" cy="1514611"/>
      </dsp:txXfrm>
    </dsp:sp>
    <dsp:sp modelId="{78E9A4E4-18A9-4B73-8007-A63A71C71937}">
      <dsp:nvSpPr>
        <dsp:cNvPr id="0" name=""/>
        <dsp:cNvSpPr/>
      </dsp:nvSpPr>
      <dsp:spPr>
        <a:xfrm>
          <a:off x="6502375" y="1286172"/>
          <a:ext cx="1237654" cy="1237654"/>
        </a:xfrm>
        <a:prstGeom prst="ellipse">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Test</a:t>
          </a:r>
        </a:p>
      </dsp:txBody>
      <dsp:txXfrm>
        <a:off x="6683625" y="1467422"/>
        <a:ext cx="875154" cy="87515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7/31/2025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‹N›</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7/31/2025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‹N›</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7/31/2025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7/31/2025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7/31/2025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gli stili del testo dello schema</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7/31/2025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7/31/2025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7/31/2025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‹N›</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7/31/2025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‹N›</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7/31/2025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‹N›</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it-IT"/>
              <a:t>Fare clic per modificare lo stile del titolo dello schema</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7/31/2025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‹N›</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err="1"/>
              <a:t>Modeling</a:t>
            </a:r>
            <a:r>
              <a:rPr lang="it-IT" dirty="0"/>
              <a:t> </a:t>
            </a:r>
            <a:r>
              <a:rPr lang="it-IT" dirty="0" err="1"/>
              <a:t>Phase</a:t>
            </a:r>
            <a:endParaRPr lang="en-US" dirty="0"/>
          </a:p>
        </p:txBody>
      </p:sp>
      <p:sp>
        <p:nvSpPr>
          <p:cNvPr id="3" name="Subtitle 2"/>
          <p:cNvSpPr>
            <a:spLocks noGrp="1"/>
          </p:cNvSpPr>
          <p:nvPr>
            <p:ph type="subTitle" idx="1"/>
          </p:nvPr>
        </p:nvSpPr>
        <p:spPr/>
        <p:txBody>
          <a:bodyPr/>
          <a:lstStyle/>
          <a:p>
            <a:r>
              <a:rPr lang="it-IT" dirty="0"/>
              <a:t>B</a:t>
            </a:r>
            <a:r>
              <a:rPr lang="en-US" dirty="0" err="1"/>
              <a:t>agnara</a:t>
            </a:r>
            <a:r>
              <a:rPr lang="en-US" dirty="0"/>
              <a:t> Dario</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7511D-A91B-53DD-7C57-C0A30EC06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DF4DF-0441-2214-44AA-A5DF127D49F0}"/>
              </a:ext>
            </a:extLst>
          </p:cNvPr>
          <p:cNvSpPr>
            <a:spLocks noGrp="1"/>
          </p:cNvSpPr>
          <p:nvPr>
            <p:ph type="title"/>
          </p:nvPr>
        </p:nvSpPr>
        <p:spPr/>
        <p:txBody>
          <a:bodyPr/>
          <a:lstStyle/>
          <a:p>
            <a:r>
              <a:rPr lang="en-US" dirty="0"/>
              <a:t>Brute force</a:t>
            </a:r>
          </a:p>
        </p:txBody>
      </p:sp>
      <p:sp>
        <p:nvSpPr>
          <p:cNvPr id="3" name="Text Placeholder 2">
            <a:extLst>
              <a:ext uri="{FF2B5EF4-FFF2-40B4-BE49-F238E27FC236}">
                <a16:creationId xmlns:a16="http://schemas.microsoft.com/office/drawing/2014/main" id="{DDB53D17-FD2C-06CF-98E2-FC77F1CCC5CA}"/>
              </a:ext>
            </a:extLst>
          </p:cNvPr>
          <p:cNvSpPr>
            <a:spLocks noGrp="1"/>
          </p:cNvSpPr>
          <p:nvPr>
            <p:ph type="body" idx="1"/>
          </p:nvPr>
        </p:nvSpPr>
        <p:spPr/>
        <p:txBody>
          <a:bodyPr>
            <a:normAutofit/>
          </a:bodyPr>
          <a:lstStyle/>
          <a:p>
            <a:r>
              <a:rPr lang="it-IT" sz="1600" dirty="0"/>
              <a:t>Application of the </a:t>
            </a:r>
            <a:r>
              <a:rPr lang="it-IT" sz="1600" dirty="0" err="1"/>
              <a:t>algorithm</a:t>
            </a:r>
            <a:endParaRPr lang="en-US" sz="1600" dirty="0"/>
          </a:p>
        </p:txBody>
      </p:sp>
      <p:sp>
        <p:nvSpPr>
          <p:cNvPr id="5" name="Text Placeholder 4">
            <a:extLst>
              <a:ext uri="{FF2B5EF4-FFF2-40B4-BE49-F238E27FC236}">
                <a16:creationId xmlns:a16="http://schemas.microsoft.com/office/drawing/2014/main" id="{348D12CF-C38D-380C-7E48-AD28DDAFC080}"/>
              </a:ext>
            </a:extLst>
          </p:cNvPr>
          <p:cNvSpPr>
            <a:spLocks noGrp="1"/>
          </p:cNvSpPr>
          <p:nvPr>
            <p:ph type="body" sz="quarter" idx="3"/>
          </p:nvPr>
        </p:nvSpPr>
        <p:spPr/>
        <p:txBody>
          <a:bodyPr>
            <a:normAutofit/>
          </a:bodyPr>
          <a:lstStyle/>
          <a:p>
            <a:r>
              <a:rPr lang="it-IT" sz="1600" dirty="0"/>
              <a:t>Application of the </a:t>
            </a:r>
            <a:r>
              <a:rPr lang="it-IT" sz="1600" dirty="0" err="1"/>
              <a:t>algorithm</a:t>
            </a:r>
            <a:r>
              <a:rPr lang="it-IT" sz="1600" dirty="0"/>
              <a:t> after </a:t>
            </a:r>
            <a:r>
              <a:rPr lang="it-IT" sz="1600" dirty="0" err="1"/>
              <a:t>changing</a:t>
            </a:r>
            <a:r>
              <a:rPr lang="it-IT" sz="1600" dirty="0"/>
              <a:t> the </a:t>
            </a:r>
            <a:r>
              <a:rPr lang="it-IT" sz="1600" dirty="0" err="1"/>
              <a:t>edge’s</a:t>
            </a:r>
            <a:r>
              <a:rPr lang="it-IT" sz="1600" dirty="0"/>
              <a:t> status N1-N7</a:t>
            </a:r>
            <a:endParaRPr lang="en-US" sz="1600" dirty="0"/>
          </a:p>
        </p:txBody>
      </p:sp>
      <p:pic>
        <p:nvPicPr>
          <p:cNvPr id="9" name="Segnaposto contenuto 8" descr="Immagine che contiene diagramma, linea, schermata&#10;&#10;Il contenuto generato dall'IA potrebbe non essere corretto.">
            <a:extLst>
              <a:ext uri="{FF2B5EF4-FFF2-40B4-BE49-F238E27FC236}">
                <a16:creationId xmlns:a16="http://schemas.microsoft.com/office/drawing/2014/main" id="{8459C62E-17BD-65B2-E9A8-0888DE5B57AD}"/>
              </a:ext>
            </a:extLst>
          </p:cNvPr>
          <p:cNvPicPr>
            <a:picLocks noGrp="1" noChangeAspect="1"/>
          </p:cNvPicPr>
          <p:nvPr>
            <p:ph sz="half" idx="2"/>
          </p:nvPr>
        </p:nvPicPr>
        <p:blipFill>
          <a:blip r:embed="rId2"/>
          <a:stretch>
            <a:fillRect/>
          </a:stretch>
        </p:blipFill>
        <p:spPr>
          <a:xfrm>
            <a:off x="1295400" y="2917338"/>
            <a:ext cx="4572000" cy="2460012"/>
          </a:xfrm>
        </p:spPr>
      </p:pic>
      <p:pic>
        <p:nvPicPr>
          <p:cNvPr id="14" name="Segnaposto contenuto 13" descr="Immagine che contiene diagramma, linea, schermata&#10;&#10;Il contenuto generato dall'IA potrebbe non essere corretto.">
            <a:extLst>
              <a:ext uri="{FF2B5EF4-FFF2-40B4-BE49-F238E27FC236}">
                <a16:creationId xmlns:a16="http://schemas.microsoft.com/office/drawing/2014/main" id="{B16B891D-8CAD-DA04-58A2-964BC2E07577}"/>
              </a:ext>
            </a:extLst>
          </p:cNvPr>
          <p:cNvPicPr>
            <a:picLocks noGrp="1" noChangeAspect="1"/>
          </p:cNvPicPr>
          <p:nvPr>
            <p:ph sz="quarter" idx="4"/>
          </p:nvPr>
        </p:nvPicPr>
        <p:blipFill>
          <a:blip r:embed="rId3"/>
          <a:stretch>
            <a:fillRect/>
          </a:stretch>
        </p:blipFill>
        <p:spPr>
          <a:xfrm>
            <a:off x="6324600" y="2914217"/>
            <a:ext cx="4572000" cy="2466253"/>
          </a:xfrm>
        </p:spPr>
      </p:pic>
      <p:pic>
        <p:nvPicPr>
          <p:cNvPr id="4" name="Segnaposto contenuto 7" descr="Immagine che contiene diagramma, linea, schermata&#10;&#10;Il contenuto generato dall'IA potrebbe non essere corretto.">
            <a:extLst>
              <a:ext uri="{FF2B5EF4-FFF2-40B4-BE49-F238E27FC236}">
                <a16:creationId xmlns:a16="http://schemas.microsoft.com/office/drawing/2014/main" id="{A8DA1E5F-37D2-79A9-07EA-5201DF224AE3}"/>
              </a:ext>
            </a:extLst>
          </p:cNvPr>
          <p:cNvPicPr>
            <a:picLocks noChangeAspect="1"/>
          </p:cNvPicPr>
          <p:nvPr/>
        </p:nvPicPr>
        <p:blipFill>
          <a:blip r:embed="rId4"/>
          <a:srcRect l="1057" t="85960" r="83291" b="1468"/>
          <a:stretch>
            <a:fillRect/>
          </a:stretch>
        </p:blipFill>
        <p:spPr>
          <a:xfrm>
            <a:off x="4831080" y="5618861"/>
            <a:ext cx="2529840" cy="1096528"/>
          </a:xfrm>
          <a:prstGeom prst="rect">
            <a:avLst/>
          </a:prstGeom>
        </p:spPr>
      </p:pic>
      <p:sp>
        <p:nvSpPr>
          <p:cNvPr id="6" name="Rettangolo 5">
            <a:extLst>
              <a:ext uri="{FF2B5EF4-FFF2-40B4-BE49-F238E27FC236}">
                <a16:creationId xmlns:a16="http://schemas.microsoft.com/office/drawing/2014/main" id="{264CBBF5-0809-BB83-3B73-4B2C3BA0EDC5}"/>
              </a:ext>
            </a:extLst>
          </p:cNvPr>
          <p:cNvSpPr/>
          <p:nvPr/>
        </p:nvSpPr>
        <p:spPr>
          <a:xfrm>
            <a:off x="1295400" y="4920327"/>
            <a:ext cx="1112521" cy="45702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tangolo 6">
            <a:extLst>
              <a:ext uri="{FF2B5EF4-FFF2-40B4-BE49-F238E27FC236}">
                <a16:creationId xmlns:a16="http://schemas.microsoft.com/office/drawing/2014/main" id="{370DDFF5-89B8-84A9-C222-5DA252AA86A1}"/>
              </a:ext>
            </a:extLst>
          </p:cNvPr>
          <p:cNvSpPr/>
          <p:nvPr/>
        </p:nvSpPr>
        <p:spPr>
          <a:xfrm>
            <a:off x="6385559" y="4920327"/>
            <a:ext cx="1112521" cy="45702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Segnaposto contenuto 8" descr="Immagine che contiene diagramma, linea, schermata&#10;&#10;Il contenuto generato dall'IA potrebbe non essere corretto.">
            <a:extLst>
              <a:ext uri="{FF2B5EF4-FFF2-40B4-BE49-F238E27FC236}">
                <a16:creationId xmlns:a16="http://schemas.microsoft.com/office/drawing/2014/main" id="{8D6DDFD9-4B58-7557-7F33-A13EE7469BE7}"/>
              </a:ext>
            </a:extLst>
          </p:cNvPr>
          <p:cNvPicPr>
            <a:picLocks noChangeAspect="1"/>
          </p:cNvPicPr>
          <p:nvPr/>
        </p:nvPicPr>
        <p:blipFill>
          <a:blip r:embed="rId2"/>
          <a:srcRect l="4363" t="13717" r="82248" b="71140"/>
          <a:stretch>
            <a:fillRect/>
          </a:stretch>
        </p:blipFill>
        <p:spPr>
          <a:xfrm>
            <a:off x="312420" y="2436209"/>
            <a:ext cx="1965960" cy="1196340"/>
          </a:xfrm>
          <a:prstGeom prst="rect">
            <a:avLst/>
          </a:prstGeom>
        </p:spPr>
      </p:pic>
      <p:pic>
        <p:nvPicPr>
          <p:cNvPr id="10" name="Segnaposto contenuto 13" descr="Immagine che contiene diagramma, linea, schermata&#10;&#10;Il contenuto generato dall'IA potrebbe non essere corretto.">
            <a:extLst>
              <a:ext uri="{FF2B5EF4-FFF2-40B4-BE49-F238E27FC236}">
                <a16:creationId xmlns:a16="http://schemas.microsoft.com/office/drawing/2014/main" id="{08252B5B-D329-13FD-4AC4-F27A6F6B37C9}"/>
              </a:ext>
            </a:extLst>
          </p:cNvPr>
          <p:cNvPicPr>
            <a:picLocks noChangeAspect="1"/>
          </p:cNvPicPr>
          <p:nvPr/>
        </p:nvPicPr>
        <p:blipFill>
          <a:blip r:embed="rId3"/>
          <a:srcRect l="4215" t="13657" r="82226" b="71208"/>
          <a:stretch>
            <a:fillRect/>
          </a:stretch>
        </p:blipFill>
        <p:spPr>
          <a:xfrm>
            <a:off x="5269230" y="2436210"/>
            <a:ext cx="1986950" cy="1196339"/>
          </a:xfrm>
          <a:prstGeom prst="rect">
            <a:avLst/>
          </a:prstGeom>
        </p:spPr>
      </p:pic>
      <p:sp>
        <p:nvSpPr>
          <p:cNvPr id="13" name="CasellaDiTesto 12">
            <a:extLst>
              <a:ext uri="{FF2B5EF4-FFF2-40B4-BE49-F238E27FC236}">
                <a16:creationId xmlns:a16="http://schemas.microsoft.com/office/drawing/2014/main" id="{94979B90-FA2A-DD48-F14A-AFB61CCED25A}"/>
              </a:ext>
            </a:extLst>
          </p:cNvPr>
          <p:cNvSpPr txBox="1"/>
          <p:nvPr/>
        </p:nvSpPr>
        <p:spPr>
          <a:xfrm>
            <a:off x="5867401" y="411096"/>
            <a:ext cx="5042216" cy="1015663"/>
          </a:xfrm>
          <a:prstGeom prst="rect">
            <a:avLst/>
          </a:prstGeom>
          <a:noFill/>
          <a:ln w="12700">
            <a:noFill/>
          </a:ln>
        </p:spPr>
        <p:txBody>
          <a:bodyPr wrap="square" rtlCol="0">
            <a:spAutoFit/>
          </a:bodyPr>
          <a:lstStyle/>
          <a:p>
            <a:r>
              <a:rPr lang="en-US" sz="1200" dirty="0"/>
              <a:t>The algorithm starts by placing a single PDC and checking all possible paths from each PMU to the CC with that placement, saving the fastest valid paths when they exist. The process continues by gradually adding more PDCs, up to the maximum (i.e., all candidate nodes).</a:t>
            </a:r>
            <a:endParaRPr lang="en-US" sz="1400" dirty="0"/>
          </a:p>
          <a:p>
            <a:endParaRPr lang="en-US" sz="1200" u="sng" dirty="0"/>
          </a:p>
        </p:txBody>
      </p:sp>
    </p:spTree>
    <p:extLst>
      <p:ext uri="{BB962C8B-B14F-4D97-AF65-F5344CB8AC3E}">
        <p14:creationId xmlns:p14="http://schemas.microsoft.com/office/powerpoint/2010/main" val="22898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DA2EF-9BAA-B18E-36E8-CD4A7F535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A9D8FF-86CC-F5BE-11BD-71CD18838899}"/>
              </a:ext>
            </a:extLst>
          </p:cNvPr>
          <p:cNvSpPr>
            <a:spLocks noGrp="1"/>
          </p:cNvSpPr>
          <p:nvPr>
            <p:ph type="title"/>
          </p:nvPr>
        </p:nvSpPr>
        <p:spPr/>
        <p:txBody>
          <a:bodyPr/>
          <a:lstStyle/>
          <a:p>
            <a:r>
              <a:rPr lang="en-US" dirty="0"/>
              <a:t>Brute force</a:t>
            </a:r>
          </a:p>
        </p:txBody>
      </p:sp>
      <p:sp>
        <p:nvSpPr>
          <p:cNvPr id="5" name="Content Placeholder 4">
            <a:extLst>
              <a:ext uri="{FF2B5EF4-FFF2-40B4-BE49-F238E27FC236}">
                <a16:creationId xmlns:a16="http://schemas.microsoft.com/office/drawing/2014/main" id="{525799A2-7BE3-56B5-ABDA-A1CD090DD027}"/>
              </a:ext>
            </a:extLst>
          </p:cNvPr>
          <p:cNvSpPr>
            <a:spLocks noGrp="1"/>
          </p:cNvSpPr>
          <p:nvPr>
            <p:ph idx="1"/>
          </p:nvPr>
        </p:nvSpPr>
        <p:spPr/>
        <p:txBody>
          <a:bodyPr>
            <a:normAutofit/>
          </a:bodyPr>
          <a:lstStyle/>
          <a:p>
            <a:pPr>
              <a:buFont typeface="Wingdings" panose="05000000000000000000" pitchFamily="2" charset="2"/>
              <a:buChar char="§"/>
            </a:pPr>
            <a:r>
              <a:rPr lang="en-US" sz="1400" dirty="0"/>
              <a:t>The brute force approach is effective as it always finds the optimal solution. </a:t>
            </a:r>
          </a:p>
          <a:p>
            <a:pPr>
              <a:buFont typeface="Wingdings" panose="05000000000000000000" pitchFamily="2" charset="2"/>
              <a:buChar char="§"/>
            </a:pPr>
            <a:r>
              <a:rPr lang="en-US" sz="1400" dirty="0"/>
              <a:t>However, it introduces the highest overhead since it explores all possible (and invalid) configurations. </a:t>
            </a:r>
          </a:p>
          <a:p>
            <a:pPr>
              <a:buFont typeface="Wingdings" panose="05000000000000000000" pitchFamily="2" charset="2"/>
              <a:buChar char="§"/>
            </a:pPr>
            <a:r>
              <a:rPr lang="en-US" sz="1400" dirty="0"/>
              <a:t>It should therefore be used only with small, sparsely connected graphs to reduce the number of valid paths from PMU to CC.</a:t>
            </a:r>
          </a:p>
        </p:txBody>
      </p:sp>
      <p:sp>
        <p:nvSpPr>
          <p:cNvPr id="6" name="Text Placeholder 5">
            <a:extLst>
              <a:ext uri="{FF2B5EF4-FFF2-40B4-BE49-F238E27FC236}">
                <a16:creationId xmlns:a16="http://schemas.microsoft.com/office/drawing/2014/main" id="{51860BCE-E242-A9FA-8AA6-4CB3D6D726CB}"/>
              </a:ext>
            </a:extLst>
          </p:cNvPr>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p:txBody>
      </p:sp>
    </p:spTree>
    <p:extLst>
      <p:ext uri="{BB962C8B-B14F-4D97-AF65-F5344CB8AC3E}">
        <p14:creationId xmlns:p14="http://schemas.microsoft.com/office/powerpoint/2010/main" val="372194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3A7324-F999-911C-7E92-620534EBE451}"/>
              </a:ext>
            </a:extLst>
          </p:cNvPr>
          <p:cNvSpPr>
            <a:spLocks noGrp="1"/>
          </p:cNvSpPr>
          <p:nvPr>
            <p:ph type="title"/>
          </p:nvPr>
        </p:nvSpPr>
        <p:spPr/>
        <p:txBody>
          <a:bodyPr/>
          <a:lstStyle/>
          <a:p>
            <a:r>
              <a:rPr lang="it-IT" dirty="0"/>
              <a:t>Thank </a:t>
            </a:r>
            <a:r>
              <a:rPr lang="it-IT" dirty="0" err="1"/>
              <a:t>you</a:t>
            </a:r>
            <a:r>
              <a:rPr lang="it-IT" dirty="0"/>
              <a:t> for </a:t>
            </a:r>
            <a:r>
              <a:rPr lang="it-IT" dirty="0" err="1"/>
              <a:t>your</a:t>
            </a:r>
            <a:r>
              <a:rPr lang="it-IT" dirty="0"/>
              <a:t> </a:t>
            </a:r>
            <a:r>
              <a:rPr lang="it-IT" dirty="0" err="1"/>
              <a:t>attention</a:t>
            </a:r>
            <a:endParaRPr lang="en-US" dirty="0"/>
          </a:p>
        </p:txBody>
      </p:sp>
      <p:sp>
        <p:nvSpPr>
          <p:cNvPr id="3" name="Segnaposto testo 2">
            <a:extLst>
              <a:ext uri="{FF2B5EF4-FFF2-40B4-BE49-F238E27FC236}">
                <a16:creationId xmlns:a16="http://schemas.microsoft.com/office/drawing/2014/main" id="{16D7D9D2-E910-15B7-7A63-B14F46E9239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0552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steps:</a:t>
            </a:r>
          </a:p>
        </p:txBody>
      </p:sp>
      <p:graphicFrame>
        <p:nvGraphicFramePr>
          <p:cNvPr id="4" name="Content Placeholder 3" descr="Process Arrows diagram showing 3 steps arranged from left to right with task descriptions for each group"/>
          <p:cNvGraphicFramePr>
            <a:graphicFrameLocks noGrp="1"/>
          </p:cNvGraphicFramePr>
          <p:nvPr>
            <p:ph idx="1"/>
            <p:extLst>
              <p:ext uri="{D42A27DB-BD31-4B8C-83A1-F6EECF244321}">
                <p14:modId xmlns:p14="http://schemas.microsoft.com/office/powerpoint/2010/main" val="1564561392"/>
              </p:ext>
            </p:extLst>
          </p:nvPr>
        </p:nvGraphicFramePr>
        <p:xfrm>
          <a:off x="1295400" y="1981200"/>
          <a:ext cx="96012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151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nodes and edges</a:t>
            </a:r>
          </a:p>
        </p:txBody>
      </p:sp>
      <p:graphicFrame>
        <p:nvGraphicFramePr>
          <p:cNvPr id="7" name="Segnaposto contenuto 6">
            <a:extLst>
              <a:ext uri="{FF2B5EF4-FFF2-40B4-BE49-F238E27FC236}">
                <a16:creationId xmlns:a16="http://schemas.microsoft.com/office/drawing/2014/main" id="{91803347-C0E1-AAE8-E313-924AFADED6AA}"/>
              </a:ext>
            </a:extLst>
          </p:cNvPr>
          <p:cNvGraphicFramePr>
            <a:graphicFrameLocks noGrp="1"/>
          </p:cNvGraphicFramePr>
          <p:nvPr>
            <p:ph sz="half" idx="2"/>
            <p:extLst>
              <p:ext uri="{D42A27DB-BD31-4B8C-83A1-F6EECF244321}">
                <p14:modId xmlns:p14="http://schemas.microsoft.com/office/powerpoint/2010/main" val="2391813982"/>
              </p:ext>
            </p:extLst>
          </p:nvPr>
        </p:nvGraphicFramePr>
        <p:xfrm>
          <a:off x="1295398" y="1933449"/>
          <a:ext cx="9960866" cy="3927440"/>
        </p:xfrm>
        <a:graphic>
          <a:graphicData uri="http://schemas.openxmlformats.org/drawingml/2006/table">
            <a:tbl>
              <a:tblPr firstRow="1">
                <a:tableStyleId>{BC89EF96-8CEA-46FF-86C4-4CE0E7609802}</a:tableStyleId>
              </a:tblPr>
              <a:tblGrid>
                <a:gridCol w="1864119">
                  <a:extLst>
                    <a:ext uri="{9D8B030D-6E8A-4147-A177-3AD203B41FA5}">
                      <a16:colId xmlns:a16="http://schemas.microsoft.com/office/drawing/2014/main" val="2526195169"/>
                    </a:ext>
                  </a:extLst>
                </a:gridCol>
                <a:gridCol w="8096747">
                  <a:extLst>
                    <a:ext uri="{9D8B030D-6E8A-4147-A177-3AD203B41FA5}">
                      <a16:colId xmlns:a16="http://schemas.microsoft.com/office/drawing/2014/main" val="4181607161"/>
                    </a:ext>
                  </a:extLst>
                </a:gridCol>
              </a:tblGrid>
              <a:tr h="323605">
                <a:tc gridSpan="2">
                  <a:txBody>
                    <a:bodyPr/>
                    <a:lstStyle/>
                    <a:p>
                      <a:pPr algn="ctr"/>
                      <a:r>
                        <a:rPr lang="it-IT" sz="1600" dirty="0" err="1"/>
                        <a:t>Nodes</a:t>
                      </a:r>
                      <a:endParaRPr lang="en-US" sz="1600" dirty="0"/>
                    </a:p>
                  </a:txBody>
                  <a:tcPr/>
                </a:tc>
                <a:tc hMerge="1">
                  <a:txBody>
                    <a:bodyPr/>
                    <a:lstStyle/>
                    <a:p>
                      <a:endParaRPr lang="en-US" dirty="0"/>
                    </a:p>
                  </a:txBody>
                  <a:tcPr/>
                </a:tc>
                <a:extLst>
                  <a:ext uri="{0D108BD9-81ED-4DB2-BD59-A6C34878D82A}">
                    <a16:rowId xmlns:a16="http://schemas.microsoft.com/office/drawing/2014/main" val="4292597337"/>
                  </a:ext>
                </a:extLst>
              </a:tr>
              <a:tr h="587800">
                <a:tc>
                  <a:txBody>
                    <a:bodyPr/>
                    <a:lstStyle/>
                    <a:p>
                      <a:r>
                        <a:rPr lang="it-IT" sz="1600" dirty="0"/>
                        <a:t>Group</a:t>
                      </a:r>
                      <a:endParaRPr lang="en-US" sz="1600" dirty="0"/>
                    </a:p>
                  </a:txBody>
                  <a:tcPr/>
                </a:tc>
                <a:tc>
                  <a:txBody>
                    <a:bodyPr/>
                    <a:lstStyle/>
                    <a:p>
                      <a:r>
                        <a:rPr lang="en-US" sz="1600" dirty="0"/>
                        <a:t>The logical/physical group to which the node belongs</a:t>
                      </a:r>
                    </a:p>
                  </a:txBody>
                  <a:tcPr/>
                </a:tc>
                <a:extLst>
                  <a:ext uri="{0D108BD9-81ED-4DB2-BD59-A6C34878D82A}">
                    <a16:rowId xmlns:a16="http://schemas.microsoft.com/office/drawing/2014/main" val="3322566090"/>
                  </a:ext>
                </a:extLst>
              </a:tr>
              <a:tr h="587800">
                <a:tc>
                  <a:txBody>
                    <a:bodyPr/>
                    <a:lstStyle/>
                    <a:p>
                      <a:r>
                        <a:rPr lang="it-IT" sz="1600" dirty="0"/>
                        <a:t>Level</a:t>
                      </a:r>
                      <a:endParaRPr lang="en-US" sz="1600" dirty="0"/>
                    </a:p>
                  </a:txBody>
                  <a:tcPr/>
                </a:tc>
                <a:tc>
                  <a:txBody>
                    <a:bodyPr/>
                    <a:lstStyle/>
                    <a:p>
                      <a:r>
                        <a:rPr lang="en-US" sz="1600" dirty="0"/>
                        <a:t>A hierarchical or functional level of the node</a:t>
                      </a:r>
                    </a:p>
                  </a:txBody>
                  <a:tcPr/>
                </a:tc>
                <a:extLst>
                  <a:ext uri="{0D108BD9-81ED-4DB2-BD59-A6C34878D82A}">
                    <a16:rowId xmlns:a16="http://schemas.microsoft.com/office/drawing/2014/main" val="3664025060"/>
                  </a:ext>
                </a:extLst>
              </a:tr>
              <a:tr h="411460">
                <a:tc>
                  <a:txBody>
                    <a:bodyPr/>
                    <a:lstStyle/>
                    <a:p>
                      <a:r>
                        <a:rPr lang="it-IT" sz="1600" dirty="0"/>
                        <a:t>Processing</a:t>
                      </a:r>
                      <a:endParaRPr lang="en-US" sz="1600" dirty="0"/>
                    </a:p>
                  </a:txBody>
                  <a:tcPr/>
                </a:tc>
                <a:tc>
                  <a:txBody>
                    <a:bodyPr/>
                    <a:lstStyle/>
                    <a:p>
                      <a:r>
                        <a:rPr lang="en-US" sz="1600" dirty="0"/>
                        <a:t>The node's processing time in milliseconds</a:t>
                      </a:r>
                    </a:p>
                  </a:txBody>
                  <a:tcPr/>
                </a:tc>
                <a:extLst>
                  <a:ext uri="{0D108BD9-81ED-4DB2-BD59-A6C34878D82A}">
                    <a16:rowId xmlns:a16="http://schemas.microsoft.com/office/drawing/2014/main" val="1126159004"/>
                  </a:ext>
                </a:extLst>
              </a:tr>
              <a:tr h="587800">
                <a:tc>
                  <a:txBody>
                    <a:bodyPr/>
                    <a:lstStyle/>
                    <a:p>
                      <a:r>
                        <a:rPr lang="it-IT" sz="1600" dirty="0"/>
                        <a:t>Memory</a:t>
                      </a:r>
                      <a:endParaRPr lang="en-US" sz="1600" dirty="0"/>
                    </a:p>
                  </a:txBody>
                  <a:tcPr/>
                </a:tc>
                <a:tc>
                  <a:txBody>
                    <a:bodyPr/>
                    <a:lstStyle/>
                    <a:p>
                      <a:r>
                        <a:rPr lang="en-US" sz="1600" dirty="0"/>
                        <a:t>Amount of available RAM memory in the node</a:t>
                      </a:r>
                    </a:p>
                  </a:txBody>
                  <a:tcPr/>
                </a:tc>
                <a:extLst>
                  <a:ext uri="{0D108BD9-81ED-4DB2-BD59-A6C34878D82A}">
                    <a16:rowId xmlns:a16="http://schemas.microsoft.com/office/drawing/2014/main" val="2167563073"/>
                  </a:ext>
                </a:extLst>
              </a:tr>
              <a:tr h="411460">
                <a:tc>
                  <a:txBody>
                    <a:bodyPr/>
                    <a:lstStyle/>
                    <a:p>
                      <a:r>
                        <a:rPr lang="it-IT" sz="1600" dirty="0"/>
                        <a:t>Storage</a:t>
                      </a:r>
                      <a:endParaRPr lang="en-US" sz="1600" dirty="0"/>
                    </a:p>
                  </a:txBody>
                  <a:tcPr/>
                </a:tc>
                <a:tc>
                  <a:txBody>
                    <a:bodyPr/>
                    <a:lstStyle/>
                    <a:p>
                      <a:r>
                        <a:rPr lang="en-US" sz="1600" dirty="0"/>
                        <a:t>Available storage capacity in GB</a:t>
                      </a:r>
                    </a:p>
                  </a:txBody>
                  <a:tcPr/>
                </a:tc>
                <a:extLst>
                  <a:ext uri="{0D108BD9-81ED-4DB2-BD59-A6C34878D82A}">
                    <a16:rowId xmlns:a16="http://schemas.microsoft.com/office/drawing/2014/main" val="247622425"/>
                  </a:ext>
                </a:extLst>
              </a:tr>
              <a:tr h="296638">
                <a:tc>
                  <a:txBody>
                    <a:bodyPr/>
                    <a:lstStyle/>
                    <a:p>
                      <a:r>
                        <a:rPr lang="it-IT" sz="1600" dirty="0"/>
                        <a:t>Status</a:t>
                      </a:r>
                      <a:endParaRPr lang="en-US" sz="1600" dirty="0"/>
                    </a:p>
                  </a:txBody>
                  <a:tcPr/>
                </a:tc>
                <a:tc>
                  <a:txBody>
                    <a:bodyPr/>
                    <a:lstStyle/>
                    <a:p>
                      <a:r>
                        <a:rPr lang="en-US" sz="1600" dirty="0"/>
                        <a:t>Operational status of the node.</a:t>
                      </a:r>
                    </a:p>
                  </a:txBody>
                  <a:tcPr/>
                </a:tc>
                <a:extLst>
                  <a:ext uri="{0D108BD9-81ED-4DB2-BD59-A6C34878D82A}">
                    <a16:rowId xmlns:a16="http://schemas.microsoft.com/office/drawing/2014/main" val="140627853"/>
                  </a:ext>
                </a:extLst>
              </a:tr>
              <a:tr h="296638">
                <a:tc>
                  <a:txBody>
                    <a:bodyPr/>
                    <a:lstStyle/>
                    <a:p>
                      <a:r>
                        <a:rPr lang="it-IT" sz="1600" dirty="0"/>
                        <a:t>Energy</a:t>
                      </a:r>
                      <a:endParaRPr lang="en-US" sz="1600" dirty="0"/>
                    </a:p>
                  </a:txBody>
                  <a:tcPr/>
                </a:tc>
                <a:tc>
                  <a:txBody>
                    <a:bodyPr/>
                    <a:lstStyle/>
                    <a:p>
                      <a:r>
                        <a:rPr lang="it-IT" sz="1600" dirty="0"/>
                        <a:t>Energy </a:t>
                      </a:r>
                      <a:r>
                        <a:rPr lang="it-IT" sz="1600" dirty="0" err="1"/>
                        <a:t>consumption</a:t>
                      </a:r>
                      <a:endParaRPr lang="en-US" sz="1600" dirty="0"/>
                    </a:p>
                  </a:txBody>
                  <a:tcPr/>
                </a:tc>
                <a:extLst>
                  <a:ext uri="{0D108BD9-81ED-4DB2-BD59-A6C34878D82A}">
                    <a16:rowId xmlns:a16="http://schemas.microsoft.com/office/drawing/2014/main" val="3690347582"/>
                  </a:ext>
                </a:extLst>
              </a:tr>
              <a:tr h="296638">
                <a:tc>
                  <a:txBody>
                    <a:bodyPr/>
                    <a:lstStyle/>
                    <a:p>
                      <a:r>
                        <a:rPr lang="it-IT" sz="1600" dirty="0" err="1"/>
                        <a:t>Role</a:t>
                      </a:r>
                      <a:endParaRPr lang="en-US" sz="1600" dirty="0"/>
                    </a:p>
                  </a:txBody>
                  <a:tcPr/>
                </a:tc>
                <a:tc>
                  <a:txBody>
                    <a:bodyPr/>
                    <a:lstStyle/>
                    <a:p>
                      <a:r>
                        <a:rPr lang="en-US" sz="1600" dirty="0"/>
                        <a:t>The role of the node in the system: PMU, CC or candidate PDC</a:t>
                      </a:r>
                    </a:p>
                  </a:txBody>
                  <a:tcPr/>
                </a:tc>
                <a:extLst>
                  <a:ext uri="{0D108BD9-81ED-4DB2-BD59-A6C34878D82A}">
                    <a16:rowId xmlns:a16="http://schemas.microsoft.com/office/drawing/2014/main" val="4230333799"/>
                  </a:ext>
                </a:extLst>
              </a:tr>
            </a:tbl>
          </a:graphicData>
        </a:graphic>
      </p:graphicFrame>
    </p:spTree>
    <p:extLst>
      <p:ext uri="{BB962C8B-B14F-4D97-AF65-F5344CB8AC3E}">
        <p14:creationId xmlns:p14="http://schemas.microsoft.com/office/powerpoint/2010/main" val="247509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E9E86-1B33-B80C-4C88-F64411FFD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C19F01-4177-46B1-08BA-86115D415325}"/>
              </a:ext>
            </a:extLst>
          </p:cNvPr>
          <p:cNvSpPr>
            <a:spLocks noGrp="1"/>
          </p:cNvSpPr>
          <p:nvPr>
            <p:ph type="title"/>
          </p:nvPr>
        </p:nvSpPr>
        <p:spPr/>
        <p:txBody>
          <a:bodyPr/>
          <a:lstStyle/>
          <a:p>
            <a:r>
              <a:rPr lang="en-US" dirty="0"/>
              <a:t>Attributes of nodes and edges</a:t>
            </a:r>
          </a:p>
        </p:txBody>
      </p:sp>
      <p:graphicFrame>
        <p:nvGraphicFramePr>
          <p:cNvPr id="7" name="Segnaposto contenuto 6">
            <a:extLst>
              <a:ext uri="{FF2B5EF4-FFF2-40B4-BE49-F238E27FC236}">
                <a16:creationId xmlns:a16="http://schemas.microsoft.com/office/drawing/2014/main" id="{8C6B314F-12D4-F56D-6DB8-A0468682DB14}"/>
              </a:ext>
            </a:extLst>
          </p:cNvPr>
          <p:cNvGraphicFramePr>
            <a:graphicFrameLocks noGrp="1"/>
          </p:cNvGraphicFramePr>
          <p:nvPr>
            <p:ph sz="half" idx="2"/>
            <p:extLst>
              <p:ext uri="{D42A27DB-BD31-4B8C-83A1-F6EECF244321}">
                <p14:modId xmlns:p14="http://schemas.microsoft.com/office/powerpoint/2010/main" val="3298099702"/>
              </p:ext>
            </p:extLst>
          </p:nvPr>
        </p:nvGraphicFramePr>
        <p:xfrm>
          <a:off x="1295398" y="1933449"/>
          <a:ext cx="9960866" cy="2510140"/>
        </p:xfrm>
        <a:graphic>
          <a:graphicData uri="http://schemas.openxmlformats.org/drawingml/2006/table">
            <a:tbl>
              <a:tblPr firstRow="1">
                <a:tableStyleId>{BC89EF96-8CEA-46FF-86C4-4CE0E7609802}</a:tableStyleId>
              </a:tblPr>
              <a:tblGrid>
                <a:gridCol w="1864119">
                  <a:extLst>
                    <a:ext uri="{9D8B030D-6E8A-4147-A177-3AD203B41FA5}">
                      <a16:colId xmlns:a16="http://schemas.microsoft.com/office/drawing/2014/main" val="2526195169"/>
                    </a:ext>
                  </a:extLst>
                </a:gridCol>
                <a:gridCol w="8096747">
                  <a:extLst>
                    <a:ext uri="{9D8B030D-6E8A-4147-A177-3AD203B41FA5}">
                      <a16:colId xmlns:a16="http://schemas.microsoft.com/office/drawing/2014/main" val="4181607161"/>
                    </a:ext>
                  </a:extLst>
                </a:gridCol>
              </a:tblGrid>
              <a:tr h="323605">
                <a:tc gridSpan="2">
                  <a:txBody>
                    <a:bodyPr/>
                    <a:lstStyle/>
                    <a:p>
                      <a:pPr algn="ctr"/>
                      <a:r>
                        <a:rPr lang="it-IT" sz="1600" dirty="0" err="1"/>
                        <a:t>Edges</a:t>
                      </a:r>
                      <a:endParaRPr lang="en-US" sz="1600" dirty="0"/>
                    </a:p>
                  </a:txBody>
                  <a:tcPr/>
                </a:tc>
                <a:tc hMerge="1">
                  <a:txBody>
                    <a:bodyPr/>
                    <a:lstStyle/>
                    <a:p>
                      <a:endParaRPr lang="en-US" dirty="0"/>
                    </a:p>
                  </a:txBody>
                  <a:tcPr/>
                </a:tc>
                <a:extLst>
                  <a:ext uri="{0D108BD9-81ED-4DB2-BD59-A6C34878D82A}">
                    <a16:rowId xmlns:a16="http://schemas.microsoft.com/office/drawing/2014/main" val="4292597337"/>
                  </a:ext>
                </a:extLst>
              </a:tr>
              <a:tr h="587800">
                <a:tc>
                  <a:txBody>
                    <a:bodyPr/>
                    <a:lstStyle/>
                    <a:p>
                      <a:r>
                        <a:rPr lang="it-IT" sz="1600" dirty="0" err="1"/>
                        <a:t>Latency</a:t>
                      </a:r>
                      <a:endParaRPr lang="en-US" sz="1600" dirty="0"/>
                    </a:p>
                  </a:txBody>
                  <a:tcPr/>
                </a:tc>
                <a:tc>
                  <a:txBody>
                    <a:bodyPr/>
                    <a:lstStyle/>
                    <a:p>
                      <a:r>
                        <a:rPr lang="en-US" sz="1600" dirty="0"/>
                        <a:t>The transmission delay (in milliseconds) for sending data through the link</a:t>
                      </a:r>
                    </a:p>
                  </a:txBody>
                  <a:tcPr/>
                </a:tc>
                <a:extLst>
                  <a:ext uri="{0D108BD9-81ED-4DB2-BD59-A6C34878D82A}">
                    <a16:rowId xmlns:a16="http://schemas.microsoft.com/office/drawing/2014/main" val="3322566090"/>
                  </a:ext>
                </a:extLst>
              </a:tr>
              <a:tr h="587800">
                <a:tc>
                  <a:txBody>
                    <a:bodyPr/>
                    <a:lstStyle/>
                    <a:p>
                      <a:r>
                        <a:rPr lang="it-IT" sz="1600" dirty="0" err="1"/>
                        <a:t>Bandwidth</a:t>
                      </a:r>
                      <a:endParaRPr lang="en-US" sz="1600" dirty="0"/>
                    </a:p>
                  </a:txBody>
                  <a:tcPr/>
                </a:tc>
                <a:tc>
                  <a:txBody>
                    <a:bodyPr/>
                    <a:lstStyle/>
                    <a:p>
                      <a:r>
                        <a:rPr lang="en-US" sz="1600" dirty="0"/>
                        <a:t>The maximum data transfer rate supported by the link ( in Mbps )</a:t>
                      </a:r>
                    </a:p>
                  </a:txBody>
                  <a:tcPr/>
                </a:tc>
                <a:extLst>
                  <a:ext uri="{0D108BD9-81ED-4DB2-BD59-A6C34878D82A}">
                    <a16:rowId xmlns:a16="http://schemas.microsoft.com/office/drawing/2014/main" val="3664025060"/>
                  </a:ext>
                </a:extLst>
              </a:tr>
              <a:tr h="411460">
                <a:tc>
                  <a:txBody>
                    <a:bodyPr/>
                    <a:lstStyle/>
                    <a:p>
                      <a:r>
                        <a:rPr lang="it-IT" sz="1600" dirty="0"/>
                        <a:t>Status</a:t>
                      </a:r>
                      <a:endParaRPr lang="en-US" sz="1600" dirty="0"/>
                    </a:p>
                  </a:txBody>
                  <a:tcPr/>
                </a:tc>
                <a:tc>
                  <a:txBody>
                    <a:bodyPr/>
                    <a:lstStyle/>
                    <a:p>
                      <a:r>
                        <a:rPr lang="en-US" sz="1600" dirty="0"/>
                        <a:t>The operational status of the link: “up” or “down”</a:t>
                      </a:r>
                    </a:p>
                  </a:txBody>
                  <a:tcPr/>
                </a:tc>
                <a:extLst>
                  <a:ext uri="{0D108BD9-81ED-4DB2-BD59-A6C34878D82A}">
                    <a16:rowId xmlns:a16="http://schemas.microsoft.com/office/drawing/2014/main" val="1126159004"/>
                  </a:ext>
                </a:extLst>
              </a:tr>
              <a:tr h="587800">
                <a:tc>
                  <a:txBody>
                    <a:bodyPr/>
                    <a:lstStyle/>
                    <a:p>
                      <a:r>
                        <a:rPr lang="it-IT" sz="1600" dirty="0"/>
                        <a:t>Link </a:t>
                      </a:r>
                      <a:r>
                        <a:rPr lang="it-IT" sz="1600" dirty="0" err="1"/>
                        <a:t>Type</a:t>
                      </a:r>
                      <a:endParaRPr lang="en-US" sz="1600" dirty="0"/>
                    </a:p>
                  </a:txBody>
                  <a:tcPr/>
                </a:tc>
                <a:tc>
                  <a:txBody>
                    <a:bodyPr/>
                    <a:lstStyle/>
                    <a:p>
                      <a:r>
                        <a:rPr lang="en-US" sz="1600" dirty="0"/>
                        <a:t>The physical or logical medium of the link: fiber, ethernet, wireless</a:t>
                      </a:r>
                    </a:p>
                  </a:txBody>
                  <a:tcPr/>
                </a:tc>
                <a:extLst>
                  <a:ext uri="{0D108BD9-81ED-4DB2-BD59-A6C34878D82A}">
                    <a16:rowId xmlns:a16="http://schemas.microsoft.com/office/drawing/2014/main" val="2167563073"/>
                  </a:ext>
                </a:extLst>
              </a:tr>
            </a:tbl>
          </a:graphicData>
        </a:graphic>
      </p:graphicFrame>
    </p:spTree>
    <p:extLst>
      <p:ext uri="{BB962C8B-B14F-4D97-AF65-F5344CB8AC3E}">
        <p14:creationId xmlns:p14="http://schemas.microsoft.com/office/powerpoint/2010/main" val="88940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Three </a:t>
            </a:r>
            <a:r>
              <a:rPr lang="it-IT" dirty="0" err="1"/>
              <a:t>currently</a:t>
            </a:r>
            <a:r>
              <a:rPr lang="it-IT" dirty="0"/>
              <a:t> </a:t>
            </a:r>
            <a:r>
              <a:rPr lang="it-IT" dirty="0" err="1"/>
              <a:t>main</a:t>
            </a:r>
            <a:r>
              <a:rPr lang="it-IT" dirty="0"/>
              <a:t> </a:t>
            </a:r>
            <a:r>
              <a:rPr lang="it-IT" dirty="0" err="1"/>
              <a:t>algorithms</a:t>
            </a:r>
            <a:r>
              <a:rPr lang="it-IT" dirty="0"/>
              <a:t>:</a:t>
            </a:r>
            <a:endParaRPr lang="en-US" dirty="0"/>
          </a:p>
        </p:txBody>
      </p:sp>
      <p:sp>
        <p:nvSpPr>
          <p:cNvPr id="3" name="Content Placeholder 2"/>
          <p:cNvSpPr>
            <a:spLocks noGrp="1"/>
          </p:cNvSpPr>
          <p:nvPr>
            <p:ph idx="1"/>
          </p:nvPr>
        </p:nvSpPr>
        <p:spPr/>
        <p:txBody>
          <a:bodyPr>
            <a:normAutofit lnSpcReduction="10000"/>
          </a:bodyPr>
          <a:lstStyle/>
          <a:p>
            <a:r>
              <a:rPr lang="en-US" dirty="0"/>
              <a:t>Greedy ( Dijkstra ):</a:t>
            </a:r>
          </a:p>
          <a:p>
            <a:pPr lvl="1"/>
            <a:r>
              <a:rPr lang="en-US" sz="1600" i="1" dirty="0"/>
              <a:t>Starting from each leaf node, the algorithm searches for the shortest path to the central controller (CC) using only edge latency as the metric. Once found, it evaluates the path by summing the latencies of the edges and the processing times of the PDC nodes along the way.</a:t>
            </a:r>
            <a:endParaRPr lang="en-US" sz="1700" i="1" dirty="0"/>
          </a:p>
          <a:p>
            <a:r>
              <a:rPr lang="en-US" dirty="0"/>
              <a:t>Random approach:</a:t>
            </a:r>
          </a:p>
          <a:p>
            <a:pPr lvl="1"/>
            <a:r>
              <a:rPr lang="en-US" sz="1600" i="1" dirty="0"/>
              <a:t>For each PMU, a path is built towards the central node (CC) by randomly selecting valid adjacent nodes (online, connected by 'up' edges, and not PMUs); each candidate node traversed is marked as a PDC, and the process continues until the CC is reached, summing edge latency and PDC processing times.</a:t>
            </a:r>
            <a:endParaRPr lang="en-US" sz="1700" i="1" dirty="0"/>
          </a:p>
          <a:p>
            <a:r>
              <a:rPr lang="en-US" dirty="0"/>
              <a:t>Brute force:</a:t>
            </a:r>
          </a:p>
          <a:p>
            <a:pPr lvl="1"/>
            <a:r>
              <a:rPr lang="en-US" sz="1600" i="1" dirty="0"/>
              <a:t>The algorithm starts by placing a single PDC and checking all possible paths from each PMU to the CC with that placement, saving the fastest valid paths when they exist. The process continues by gradually adding more PDCs, up to the maximum (i.e., all candidate nodes).</a:t>
            </a:r>
            <a:endParaRPr lang="en-US" sz="1700" i="1" dirty="0"/>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958EE-8D6A-9527-3186-496B13F8F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17C2D2-0AEC-E0C7-0D5D-8E5DC7290BD2}"/>
              </a:ext>
            </a:extLst>
          </p:cNvPr>
          <p:cNvSpPr>
            <a:spLocks noGrp="1"/>
          </p:cNvSpPr>
          <p:nvPr>
            <p:ph type="title"/>
          </p:nvPr>
        </p:nvSpPr>
        <p:spPr/>
        <p:txBody>
          <a:bodyPr/>
          <a:lstStyle/>
          <a:p>
            <a:r>
              <a:rPr lang="it-IT" dirty="0"/>
              <a:t>G</a:t>
            </a:r>
            <a:r>
              <a:rPr lang="en-US" dirty="0"/>
              <a:t>reedy ( Dijkstra )</a:t>
            </a:r>
          </a:p>
        </p:txBody>
      </p:sp>
      <p:sp>
        <p:nvSpPr>
          <p:cNvPr id="3" name="Text Placeholder 2">
            <a:extLst>
              <a:ext uri="{FF2B5EF4-FFF2-40B4-BE49-F238E27FC236}">
                <a16:creationId xmlns:a16="http://schemas.microsoft.com/office/drawing/2014/main" id="{F374669E-D3B4-4C54-93B9-7602C2C9EE8A}"/>
              </a:ext>
            </a:extLst>
          </p:cNvPr>
          <p:cNvSpPr>
            <a:spLocks noGrp="1"/>
          </p:cNvSpPr>
          <p:nvPr>
            <p:ph type="body" idx="1"/>
          </p:nvPr>
        </p:nvSpPr>
        <p:spPr/>
        <p:txBody>
          <a:bodyPr>
            <a:normAutofit/>
          </a:bodyPr>
          <a:lstStyle/>
          <a:p>
            <a:r>
              <a:rPr lang="it-IT" sz="1600" dirty="0"/>
              <a:t>Application of the </a:t>
            </a:r>
            <a:r>
              <a:rPr lang="it-IT" sz="1600" dirty="0" err="1"/>
              <a:t>algorithm</a:t>
            </a:r>
            <a:endParaRPr lang="en-US" sz="1600" dirty="0"/>
          </a:p>
        </p:txBody>
      </p:sp>
      <p:pic>
        <p:nvPicPr>
          <p:cNvPr id="8" name="Segnaposto contenuto 7" descr="Immagine che contiene diagramma, linea, schermata&#10;&#10;Il contenuto generato dall'IA potrebbe non essere corretto.">
            <a:extLst>
              <a:ext uri="{FF2B5EF4-FFF2-40B4-BE49-F238E27FC236}">
                <a16:creationId xmlns:a16="http://schemas.microsoft.com/office/drawing/2014/main" id="{67DFCE3F-A77F-3223-2F58-8A74979AEBAB}"/>
              </a:ext>
            </a:extLst>
          </p:cNvPr>
          <p:cNvPicPr>
            <a:picLocks noGrp="1" noChangeAspect="1"/>
          </p:cNvPicPr>
          <p:nvPr>
            <p:ph sz="half" idx="2"/>
          </p:nvPr>
        </p:nvPicPr>
        <p:blipFill>
          <a:blip r:embed="rId2"/>
          <a:stretch>
            <a:fillRect/>
          </a:stretch>
        </p:blipFill>
        <p:spPr>
          <a:xfrm>
            <a:off x="1295399" y="2913761"/>
            <a:ext cx="4914084" cy="2651760"/>
          </a:xfrm>
        </p:spPr>
      </p:pic>
      <p:sp>
        <p:nvSpPr>
          <p:cNvPr id="5" name="Text Placeholder 4">
            <a:extLst>
              <a:ext uri="{FF2B5EF4-FFF2-40B4-BE49-F238E27FC236}">
                <a16:creationId xmlns:a16="http://schemas.microsoft.com/office/drawing/2014/main" id="{2C534D73-8D3C-9587-E68D-93B43F713F7F}"/>
              </a:ext>
            </a:extLst>
          </p:cNvPr>
          <p:cNvSpPr>
            <a:spLocks noGrp="1"/>
          </p:cNvSpPr>
          <p:nvPr>
            <p:ph type="body" sz="quarter" idx="3"/>
          </p:nvPr>
        </p:nvSpPr>
        <p:spPr/>
        <p:txBody>
          <a:bodyPr>
            <a:normAutofit/>
          </a:bodyPr>
          <a:lstStyle/>
          <a:p>
            <a:r>
              <a:rPr lang="it-IT" sz="1600" dirty="0"/>
              <a:t>Application of the </a:t>
            </a:r>
            <a:r>
              <a:rPr lang="it-IT" sz="1600" dirty="0" err="1"/>
              <a:t>algorithm</a:t>
            </a:r>
            <a:r>
              <a:rPr lang="it-IT" sz="1600" dirty="0"/>
              <a:t> after </a:t>
            </a:r>
            <a:r>
              <a:rPr lang="it-IT" sz="1600" dirty="0" err="1"/>
              <a:t>changing</a:t>
            </a:r>
            <a:r>
              <a:rPr lang="it-IT" sz="1600" dirty="0"/>
              <a:t> the </a:t>
            </a:r>
            <a:r>
              <a:rPr lang="it-IT" sz="1600" dirty="0" err="1"/>
              <a:t>latency</a:t>
            </a:r>
            <a:r>
              <a:rPr lang="it-IT" sz="1600" dirty="0"/>
              <a:t> N1-N7</a:t>
            </a:r>
            <a:endParaRPr lang="en-US" sz="1600" dirty="0"/>
          </a:p>
        </p:txBody>
      </p:sp>
      <p:pic>
        <p:nvPicPr>
          <p:cNvPr id="10" name="Segnaposto contenuto 9" descr="Immagine che contiene diagramma, linea, schermata&#10;&#10;Il contenuto generato dall'IA potrebbe non essere corretto.">
            <a:extLst>
              <a:ext uri="{FF2B5EF4-FFF2-40B4-BE49-F238E27FC236}">
                <a16:creationId xmlns:a16="http://schemas.microsoft.com/office/drawing/2014/main" id="{A006157B-F53E-94F8-9685-F5333961BECA}"/>
              </a:ext>
            </a:extLst>
          </p:cNvPr>
          <p:cNvPicPr>
            <a:picLocks noGrp="1" noChangeAspect="1"/>
          </p:cNvPicPr>
          <p:nvPr>
            <p:ph sz="quarter" idx="4"/>
          </p:nvPr>
        </p:nvPicPr>
        <p:blipFill>
          <a:blip r:embed="rId3"/>
          <a:stretch>
            <a:fillRect/>
          </a:stretch>
        </p:blipFill>
        <p:spPr>
          <a:xfrm>
            <a:off x="6324599" y="2916695"/>
            <a:ext cx="4925800" cy="2651760"/>
          </a:xfrm>
        </p:spPr>
      </p:pic>
      <p:pic>
        <p:nvPicPr>
          <p:cNvPr id="4" name="Segnaposto contenuto 7" descr="Immagine che contiene diagramma, linea, schermata&#10;&#10;Il contenuto generato dall'IA potrebbe non essere corretto.">
            <a:extLst>
              <a:ext uri="{FF2B5EF4-FFF2-40B4-BE49-F238E27FC236}">
                <a16:creationId xmlns:a16="http://schemas.microsoft.com/office/drawing/2014/main" id="{AD8126C9-F5A3-09DE-154E-0EDAA564ABC1}"/>
              </a:ext>
            </a:extLst>
          </p:cNvPr>
          <p:cNvPicPr>
            <a:picLocks noChangeAspect="1"/>
          </p:cNvPicPr>
          <p:nvPr/>
        </p:nvPicPr>
        <p:blipFill>
          <a:blip r:embed="rId2"/>
          <a:srcRect l="4388" t="13909" r="82314" b="71173"/>
          <a:stretch>
            <a:fillRect/>
          </a:stretch>
        </p:blipFill>
        <p:spPr>
          <a:xfrm>
            <a:off x="156977" y="2481718"/>
            <a:ext cx="2046611" cy="1238945"/>
          </a:xfrm>
          <a:prstGeom prst="rect">
            <a:avLst/>
          </a:prstGeom>
        </p:spPr>
      </p:pic>
      <p:pic>
        <p:nvPicPr>
          <p:cNvPr id="7" name="Segnaposto contenuto 7" descr="Immagine che contiene diagramma, linea, schermata&#10;&#10;Il contenuto generato dall'IA potrebbe non essere corretto.">
            <a:extLst>
              <a:ext uri="{FF2B5EF4-FFF2-40B4-BE49-F238E27FC236}">
                <a16:creationId xmlns:a16="http://schemas.microsoft.com/office/drawing/2014/main" id="{163B588A-9429-1EE7-41C0-EC2BCCC9C3B4}"/>
              </a:ext>
            </a:extLst>
          </p:cNvPr>
          <p:cNvPicPr>
            <a:picLocks noChangeAspect="1"/>
          </p:cNvPicPr>
          <p:nvPr/>
        </p:nvPicPr>
        <p:blipFill>
          <a:blip r:embed="rId2"/>
          <a:srcRect l="1057" t="85960" r="83291" b="1468"/>
          <a:stretch>
            <a:fillRect/>
          </a:stretch>
        </p:blipFill>
        <p:spPr>
          <a:xfrm>
            <a:off x="4831080" y="5618861"/>
            <a:ext cx="2529840" cy="1096528"/>
          </a:xfrm>
          <a:prstGeom prst="rect">
            <a:avLst/>
          </a:prstGeom>
        </p:spPr>
      </p:pic>
      <p:sp>
        <p:nvSpPr>
          <p:cNvPr id="9" name="Rettangolo 8">
            <a:extLst>
              <a:ext uri="{FF2B5EF4-FFF2-40B4-BE49-F238E27FC236}">
                <a16:creationId xmlns:a16="http://schemas.microsoft.com/office/drawing/2014/main" id="{F21FA8C8-FA6A-6B60-5481-4680E2C35DF6}"/>
              </a:ext>
            </a:extLst>
          </p:cNvPr>
          <p:cNvSpPr/>
          <p:nvPr/>
        </p:nvSpPr>
        <p:spPr>
          <a:xfrm>
            <a:off x="6324599" y="5108497"/>
            <a:ext cx="1112521" cy="45702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tangolo 10">
            <a:extLst>
              <a:ext uri="{FF2B5EF4-FFF2-40B4-BE49-F238E27FC236}">
                <a16:creationId xmlns:a16="http://schemas.microsoft.com/office/drawing/2014/main" id="{96BDEA56-AAAC-1E30-F73F-87D23C7E880C}"/>
              </a:ext>
            </a:extLst>
          </p:cNvPr>
          <p:cNvSpPr/>
          <p:nvPr/>
        </p:nvSpPr>
        <p:spPr>
          <a:xfrm>
            <a:off x="1295399" y="5108496"/>
            <a:ext cx="1112521" cy="45702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Segnaposto contenuto 9" descr="Immagine che contiene diagramma, linea, schermata&#10;&#10;Il contenuto generato dall'IA potrebbe non essere corretto.">
            <a:extLst>
              <a:ext uri="{FF2B5EF4-FFF2-40B4-BE49-F238E27FC236}">
                <a16:creationId xmlns:a16="http://schemas.microsoft.com/office/drawing/2014/main" id="{5CFD6635-C892-FC96-6903-22DB24A8B0B8}"/>
              </a:ext>
            </a:extLst>
          </p:cNvPr>
          <p:cNvPicPr>
            <a:picLocks noChangeAspect="1"/>
          </p:cNvPicPr>
          <p:nvPr/>
        </p:nvPicPr>
        <p:blipFill>
          <a:blip r:embed="rId3"/>
          <a:srcRect l="4420" t="13908" r="82373" b="71246"/>
          <a:stretch>
            <a:fillRect/>
          </a:stretch>
        </p:blipFill>
        <p:spPr>
          <a:xfrm>
            <a:off x="5314310" y="2459672"/>
            <a:ext cx="2046610" cy="1238613"/>
          </a:xfrm>
          <a:prstGeom prst="rect">
            <a:avLst/>
          </a:prstGeom>
        </p:spPr>
      </p:pic>
      <p:sp>
        <p:nvSpPr>
          <p:cNvPr id="13" name="CasellaDiTesto 12">
            <a:extLst>
              <a:ext uri="{FF2B5EF4-FFF2-40B4-BE49-F238E27FC236}">
                <a16:creationId xmlns:a16="http://schemas.microsoft.com/office/drawing/2014/main" id="{51FF9BB1-19D2-DA9B-0511-DBE90A2FD48D}"/>
              </a:ext>
            </a:extLst>
          </p:cNvPr>
          <p:cNvSpPr txBox="1"/>
          <p:nvPr/>
        </p:nvSpPr>
        <p:spPr>
          <a:xfrm>
            <a:off x="5867401" y="411096"/>
            <a:ext cx="5042216" cy="1015663"/>
          </a:xfrm>
          <a:prstGeom prst="rect">
            <a:avLst/>
          </a:prstGeom>
          <a:noFill/>
        </p:spPr>
        <p:txBody>
          <a:bodyPr wrap="square" rtlCol="0">
            <a:spAutoFit/>
          </a:bodyPr>
          <a:lstStyle/>
          <a:p>
            <a:r>
              <a:rPr lang="en-US" sz="1200" dirty="0"/>
              <a:t>Starting from each leaf node, the algorithm searches for the shortest path to the central controller (CC) using only edge latency as the metric. Once found, it evaluates the path by summing the latencies of the edges and the processing times of the PDC nodes along the way.</a:t>
            </a:r>
          </a:p>
          <a:p>
            <a:endParaRPr lang="en-US" sz="1200" dirty="0"/>
          </a:p>
        </p:txBody>
      </p:sp>
    </p:spTree>
    <p:extLst>
      <p:ext uri="{BB962C8B-B14F-4D97-AF65-F5344CB8AC3E}">
        <p14:creationId xmlns:p14="http://schemas.microsoft.com/office/powerpoint/2010/main" val="10970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a:t>
            </a:r>
            <a:r>
              <a:rPr lang="en-US" dirty="0"/>
              <a:t>reedy ( Dijkstra )</a:t>
            </a:r>
          </a:p>
        </p:txBody>
      </p:sp>
      <p:sp>
        <p:nvSpPr>
          <p:cNvPr id="5" name="Content Placeholder 4"/>
          <p:cNvSpPr>
            <a:spLocks noGrp="1"/>
          </p:cNvSpPr>
          <p:nvPr>
            <p:ph idx="1"/>
          </p:nvPr>
        </p:nvSpPr>
        <p:spPr/>
        <p:txBody>
          <a:bodyPr>
            <a:normAutofit/>
          </a:bodyPr>
          <a:lstStyle/>
          <a:p>
            <a:pPr>
              <a:buFont typeface="Wingdings" panose="05000000000000000000" pitchFamily="2" charset="2"/>
              <a:buChar char="§"/>
            </a:pPr>
            <a:r>
              <a:rPr lang="en-US" sz="1400" dirty="0"/>
              <a:t>Down links ⇒ more PDCs placed</a:t>
            </a:r>
          </a:p>
          <a:p>
            <a:pPr>
              <a:buFont typeface="Wingdings" panose="05000000000000000000" pitchFamily="2" charset="2"/>
              <a:buChar char="§"/>
            </a:pPr>
            <a:r>
              <a:rPr lang="en-US" sz="1400" dirty="0"/>
              <a:t>Increases total path latency</a:t>
            </a:r>
          </a:p>
          <a:p>
            <a:pPr>
              <a:buFont typeface="Wingdings" panose="05000000000000000000" pitchFamily="2" charset="2"/>
              <a:buChar char="§"/>
            </a:pPr>
            <a:r>
              <a:rPr lang="en-US" sz="1400" dirty="0"/>
              <a:t>Higher resource usage and system complexity</a:t>
            </a:r>
          </a:p>
          <a:p>
            <a:pPr>
              <a:buFont typeface="Wingdings" panose="05000000000000000000" pitchFamily="2" charset="2"/>
              <a:buChar char="§"/>
            </a:pPr>
            <a:r>
              <a:rPr lang="en-US" sz="1400" dirty="0"/>
              <a:t>Example: higher latency on N1–N7 ⇒ new PDC + higher delay</a:t>
            </a:r>
          </a:p>
        </p:txBody>
      </p:sp>
      <p:sp>
        <p:nvSpPr>
          <p:cNvPr id="6" name="Text Placeholder 5"/>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p:txBody>
      </p:sp>
    </p:spTree>
    <p:extLst>
      <p:ext uri="{BB962C8B-B14F-4D97-AF65-F5344CB8AC3E}">
        <p14:creationId xmlns:p14="http://schemas.microsoft.com/office/powerpoint/2010/main" val="4101607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5B5B2-E1E1-5E88-60F9-B43378A862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885A1-B267-9EC8-DB94-92999A0B09E4}"/>
              </a:ext>
            </a:extLst>
          </p:cNvPr>
          <p:cNvSpPr>
            <a:spLocks noGrp="1"/>
          </p:cNvSpPr>
          <p:nvPr>
            <p:ph type="title"/>
          </p:nvPr>
        </p:nvSpPr>
        <p:spPr/>
        <p:txBody>
          <a:bodyPr/>
          <a:lstStyle/>
          <a:p>
            <a:r>
              <a:rPr lang="en-US" dirty="0"/>
              <a:t>Random approach</a:t>
            </a:r>
          </a:p>
        </p:txBody>
      </p:sp>
      <p:sp>
        <p:nvSpPr>
          <p:cNvPr id="3" name="Text Placeholder 2">
            <a:extLst>
              <a:ext uri="{FF2B5EF4-FFF2-40B4-BE49-F238E27FC236}">
                <a16:creationId xmlns:a16="http://schemas.microsoft.com/office/drawing/2014/main" id="{F5908F45-DAE9-ED32-4C3A-1A841447D788}"/>
              </a:ext>
            </a:extLst>
          </p:cNvPr>
          <p:cNvSpPr>
            <a:spLocks noGrp="1"/>
          </p:cNvSpPr>
          <p:nvPr>
            <p:ph type="body" idx="1"/>
          </p:nvPr>
        </p:nvSpPr>
        <p:spPr/>
        <p:txBody>
          <a:bodyPr>
            <a:normAutofit/>
          </a:bodyPr>
          <a:lstStyle/>
          <a:p>
            <a:r>
              <a:rPr lang="it-IT" sz="1600" dirty="0"/>
              <a:t>Application of the </a:t>
            </a:r>
            <a:r>
              <a:rPr lang="it-IT" sz="1600" dirty="0" err="1"/>
              <a:t>algorithm</a:t>
            </a:r>
            <a:endParaRPr lang="en-US" sz="1600" dirty="0"/>
          </a:p>
        </p:txBody>
      </p:sp>
      <p:pic>
        <p:nvPicPr>
          <p:cNvPr id="9" name="Segnaposto contenuto 8" descr="Immagine che contiene diagramma, linea&#10;&#10;Il contenuto generato dall'IA potrebbe non essere corretto.">
            <a:extLst>
              <a:ext uri="{FF2B5EF4-FFF2-40B4-BE49-F238E27FC236}">
                <a16:creationId xmlns:a16="http://schemas.microsoft.com/office/drawing/2014/main" id="{C7A70C15-E0D8-AEEA-6433-DA076DB85F15}"/>
              </a:ext>
            </a:extLst>
          </p:cNvPr>
          <p:cNvPicPr>
            <a:picLocks noGrp="1" noChangeAspect="1"/>
          </p:cNvPicPr>
          <p:nvPr>
            <p:ph sz="half" idx="2"/>
          </p:nvPr>
        </p:nvPicPr>
        <p:blipFill>
          <a:blip r:embed="rId2"/>
          <a:stretch>
            <a:fillRect/>
          </a:stretch>
        </p:blipFill>
        <p:spPr>
          <a:xfrm>
            <a:off x="3810000" y="2738834"/>
            <a:ext cx="4572000" cy="2469547"/>
          </a:xfrm>
        </p:spPr>
      </p:pic>
      <p:pic>
        <p:nvPicPr>
          <p:cNvPr id="4" name="Segnaposto contenuto 7" descr="Immagine che contiene diagramma, linea, schermata&#10;&#10;Il contenuto generato dall'IA potrebbe non essere corretto.">
            <a:extLst>
              <a:ext uri="{FF2B5EF4-FFF2-40B4-BE49-F238E27FC236}">
                <a16:creationId xmlns:a16="http://schemas.microsoft.com/office/drawing/2014/main" id="{FAEDA312-7787-1DF4-6352-AFB37AB73CA4}"/>
              </a:ext>
            </a:extLst>
          </p:cNvPr>
          <p:cNvPicPr>
            <a:picLocks noChangeAspect="1"/>
          </p:cNvPicPr>
          <p:nvPr/>
        </p:nvPicPr>
        <p:blipFill>
          <a:blip r:embed="rId3"/>
          <a:srcRect l="1057" t="85960" r="83291" b="1468"/>
          <a:stretch>
            <a:fillRect/>
          </a:stretch>
        </p:blipFill>
        <p:spPr>
          <a:xfrm>
            <a:off x="4831080" y="5618861"/>
            <a:ext cx="2529840" cy="1096528"/>
          </a:xfrm>
          <a:prstGeom prst="rect">
            <a:avLst/>
          </a:prstGeom>
        </p:spPr>
      </p:pic>
      <p:sp>
        <p:nvSpPr>
          <p:cNvPr id="5" name="Rettangolo 4">
            <a:extLst>
              <a:ext uri="{FF2B5EF4-FFF2-40B4-BE49-F238E27FC236}">
                <a16:creationId xmlns:a16="http://schemas.microsoft.com/office/drawing/2014/main" id="{6BD22275-E488-947C-B520-F2EA3392E8A2}"/>
              </a:ext>
            </a:extLst>
          </p:cNvPr>
          <p:cNvSpPr/>
          <p:nvPr/>
        </p:nvSpPr>
        <p:spPr>
          <a:xfrm>
            <a:off x="3878579" y="4728087"/>
            <a:ext cx="1112521" cy="457023"/>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8" descr="Immagine che contiene diagramma, linea&#10;&#10;Il contenuto generato dall'IA potrebbe non essere corretto.">
            <a:extLst>
              <a:ext uri="{FF2B5EF4-FFF2-40B4-BE49-F238E27FC236}">
                <a16:creationId xmlns:a16="http://schemas.microsoft.com/office/drawing/2014/main" id="{DEAD7473-5CEA-7E3E-1127-09F70DE6EC55}"/>
              </a:ext>
            </a:extLst>
          </p:cNvPr>
          <p:cNvPicPr>
            <a:picLocks noChangeAspect="1"/>
          </p:cNvPicPr>
          <p:nvPr/>
        </p:nvPicPr>
        <p:blipFill>
          <a:blip r:embed="rId2"/>
          <a:srcRect l="4323" t="13662" r="81515" b="71077"/>
          <a:stretch>
            <a:fillRect/>
          </a:stretch>
        </p:blipFill>
        <p:spPr>
          <a:xfrm>
            <a:off x="2720341" y="2328354"/>
            <a:ext cx="1996440" cy="1162107"/>
          </a:xfrm>
          <a:prstGeom prst="rect">
            <a:avLst/>
          </a:prstGeom>
        </p:spPr>
      </p:pic>
      <p:sp>
        <p:nvSpPr>
          <p:cNvPr id="7" name="CasellaDiTesto 6">
            <a:extLst>
              <a:ext uri="{FF2B5EF4-FFF2-40B4-BE49-F238E27FC236}">
                <a16:creationId xmlns:a16="http://schemas.microsoft.com/office/drawing/2014/main" id="{5DB90FB6-DAFD-AB93-C315-FD40C4F66A7E}"/>
              </a:ext>
            </a:extLst>
          </p:cNvPr>
          <p:cNvSpPr txBox="1"/>
          <p:nvPr/>
        </p:nvSpPr>
        <p:spPr>
          <a:xfrm>
            <a:off x="5867401" y="411096"/>
            <a:ext cx="5042216" cy="1015663"/>
          </a:xfrm>
          <a:prstGeom prst="rect">
            <a:avLst/>
          </a:prstGeom>
          <a:noFill/>
        </p:spPr>
        <p:txBody>
          <a:bodyPr wrap="square" rtlCol="0">
            <a:spAutoFit/>
          </a:bodyPr>
          <a:lstStyle/>
          <a:p>
            <a:r>
              <a:rPr lang="en-US" sz="1200" dirty="0"/>
              <a:t>For each PMU, a path is built towards the central node (CC) by randomly selecting valid adjacent nodes (online, connected by 'up' edges, and not PMUs); each candidate node traversed is marked as a PDC, and the process continues until the CC is reached, summing edge latency and PDC processing times</a:t>
            </a:r>
          </a:p>
        </p:txBody>
      </p:sp>
    </p:spTree>
    <p:extLst>
      <p:ext uri="{BB962C8B-B14F-4D97-AF65-F5344CB8AC3E}">
        <p14:creationId xmlns:p14="http://schemas.microsoft.com/office/powerpoint/2010/main" val="1537923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9BB4B-9C68-E693-D52A-8E57BBA337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FE245E-2996-AFA7-D919-84732A77A219}"/>
              </a:ext>
            </a:extLst>
          </p:cNvPr>
          <p:cNvSpPr>
            <a:spLocks noGrp="1"/>
          </p:cNvSpPr>
          <p:nvPr>
            <p:ph type="title"/>
          </p:nvPr>
        </p:nvSpPr>
        <p:spPr/>
        <p:txBody>
          <a:bodyPr/>
          <a:lstStyle/>
          <a:p>
            <a:r>
              <a:rPr lang="en-US" dirty="0"/>
              <a:t>Random approach</a:t>
            </a:r>
          </a:p>
        </p:txBody>
      </p:sp>
      <p:sp>
        <p:nvSpPr>
          <p:cNvPr id="5" name="Content Placeholder 4">
            <a:extLst>
              <a:ext uri="{FF2B5EF4-FFF2-40B4-BE49-F238E27FC236}">
                <a16:creationId xmlns:a16="http://schemas.microsoft.com/office/drawing/2014/main" id="{BD13FC36-9700-57F7-D811-EB8D1F47E4D0}"/>
              </a:ext>
            </a:extLst>
          </p:cNvPr>
          <p:cNvSpPr>
            <a:spLocks noGrp="1"/>
          </p:cNvSpPr>
          <p:nvPr>
            <p:ph idx="1"/>
          </p:nvPr>
        </p:nvSpPr>
        <p:spPr/>
        <p:txBody>
          <a:bodyPr>
            <a:normAutofit/>
          </a:bodyPr>
          <a:lstStyle/>
          <a:p>
            <a:pPr>
              <a:buFont typeface="Wingdings" panose="05000000000000000000" pitchFamily="2" charset="2"/>
              <a:buChar char="§"/>
            </a:pPr>
            <a:r>
              <a:rPr lang="en-US" sz="1400" dirty="0"/>
              <a:t>Tends to place too many PDCs Increases total path latency</a:t>
            </a:r>
          </a:p>
          <a:p>
            <a:pPr>
              <a:buFont typeface="Wingdings" panose="05000000000000000000" pitchFamily="2" charset="2"/>
              <a:buChar char="§"/>
            </a:pPr>
            <a:r>
              <a:rPr lang="en-US" sz="1400" dirty="0"/>
              <a:t>Different paths converge on shared PDCs Example: higher latency on N1–N7 ⇒ new PDC + higher delay</a:t>
            </a:r>
          </a:p>
          <a:p>
            <a:pPr>
              <a:buFont typeface="Wingdings" panose="05000000000000000000" pitchFamily="2" charset="2"/>
              <a:buChar char="§"/>
            </a:pPr>
            <a:r>
              <a:rPr lang="en-US" sz="1400" dirty="0"/>
              <a:t>Resource waste and possible bandwidth saturation</a:t>
            </a:r>
          </a:p>
          <a:p>
            <a:pPr>
              <a:buFont typeface="Wingdings" panose="05000000000000000000" pitchFamily="2" charset="2"/>
              <a:buChar char="§"/>
            </a:pPr>
            <a:r>
              <a:rPr lang="en-US" sz="1400" dirty="0"/>
              <a:t>Added constraint: shared PDC chain to CC after convergence</a:t>
            </a:r>
          </a:p>
          <a:p>
            <a:pPr>
              <a:buFont typeface="Wingdings" panose="05000000000000000000" pitchFamily="2" charset="2"/>
              <a:buChar char="§"/>
            </a:pPr>
            <a:r>
              <a:rPr lang="en-US" sz="1400" dirty="0"/>
              <a:t>Example: as shown in the previous image, all paths converge at node N3.</a:t>
            </a:r>
          </a:p>
        </p:txBody>
      </p:sp>
      <p:sp>
        <p:nvSpPr>
          <p:cNvPr id="6" name="Text Placeholder 5">
            <a:extLst>
              <a:ext uri="{FF2B5EF4-FFF2-40B4-BE49-F238E27FC236}">
                <a16:creationId xmlns:a16="http://schemas.microsoft.com/office/drawing/2014/main" id="{2B4651A5-DB40-2DFD-6542-17303E5B39E0}"/>
              </a:ext>
            </a:extLst>
          </p:cNvPr>
          <p:cNvSpPr>
            <a:spLocks noGrp="1"/>
          </p:cNvSpPr>
          <p:nvPr>
            <p:ph type="body" sz="half" idx="2"/>
          </p:nvPr>
        </p:nvSpPr>
        <p:spPr/>
        <p:txBody>
          <a:bodyPr/>
          <a:lstStyle/>
          <a:p>
            <a:r>
              <a:rPr lang="it-IT" dirty="0"/>
              <a:t>Test and </a:t>
            </a:r>
            <a:r>
              <a:rPr lang="it-IT" dirty="0" err="1"/>
              <a:t>initial</a:t>
            </a:r>
            <a:r>
              <a:rPr lang="it-IT" dirty="0"/>
              <a:t> </a:t>
            </a:r>
            <a:r>
              <a:rPr lang="it-IT" dirty="0" err="1"/>
              <a:t>consideration</a:t>
            </a:r>
            <a:endParaRPr lang="en-US" dirty="0"/>
          </a:p>
        </p:txBody>
      </p:sp>
    </p:spTree>
    <p:extLst>
      <p:ext uri="{BB962C8B-B14F-4D97-AF65-F5344CB8AC3E}">
        <p14:creationId xmlns:p14="http://schemas.microsoft.com/office/powerpoint/2010/main" val="1711993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370</TotalTime>
  <Words>731</Words>
  <Application>Microsoft Office PowerPoint</Application>
  <PresentationFormat>Widescreen</PresentationFormat>
  <Paragraphs>75</Paragraphs>
  <Slides>12</Slides>
  <Notes>1</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12</vt:i4>
      </vt:variant>
    </vt:vector>
  </HeadingPairs>
  <TitlesOfParts>
    <vt:vector size="15" baseType="lpstr">
      <vt:lpstr>Arial</vt:lpstr>
      <vt:lpstr>Wingdings</vt:lpstr>
      <vt:lpstr>Diamond Grid 16x9</vt:lpstr>
      <vt:lpstr>Modeling Phase</vt:lpstr>
      <vt:lpstr>Main steps:</vt:lpstr>
      <vt:lpstr>Attributes of nodes and edges</vt:lpstr>
      <vt:lpstr>Attributes of nodes and edges</vt:lpstr>
      <vt:lpstr>Three currently main algorithms:</vt:lpstr>
      <vt:lpstr>Greedy ( Dijkstra )</vt:lpstr>
      <vt:lpstr>Greedy ( Dijkstra )</vt:lpstr>
      <vt:lpstr>Random approach</vt:lpstr>
      <vt:lpstr>Random approach</vt:lpstr>
      <vt:lpstr>Brute force</vt:lpstr>
      <vt:lpstr>Brute force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Dario Bagnara</dc:creator>
  <cp:lastModifiedBy>Dario Bagnara</cp:lastModifiedBy>
  <cp:revision>4</cp:revision>
  <dcterms:created xsi:type="dcterms:W3CDTF">2025-07-30T15:34:53Z</dcterms:created>
  <dcterms:modified xsi:type="dcterms:W3CDTF">2025-07-31T14:37:43Z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