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72" r:id="rId4"/>
    <p:sldId id="259" r:id="rId5"/>
    <p:sldId id="262" r:id="rId6"/>
    <p:sldId id="279" r:id="rId7"/>
    <p:sldId id="278" r:id="rId8"/>
    <p:sldId id="273" r:id="rId9"/>
    <p:sldId id="280" r:id="rId10"/>
    <p:sldId id="274" r:id="rId11"/>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Poppins" panose="020B0502040204020203"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49" d="100"/>
          <a:sy n="49" d="100"/>
        </p:scale>
        <p:origin x="576"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0063189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6122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3941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0664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9760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419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4504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256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5617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6603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2769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 id="2147483657" r:id="rId3"/>
    <p:sldLayoutId id="214748365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0" y="0"/>
            <a:ext cx="18288000" cy="10287000"/>
          </a:xfrm>
          <a:prstGeom prst="rect">
            <a:avLst/>
          </a:prstGeom>
          <a:gradFill>
            <a:gsLst>
              <a:gs pos="0">
                <a:srgbClr val="14C5C3"/>
              </a:gs>
              <a:gs pos="100000">
                <a:srgbClr val="4E7AD9"/>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0" y="3808654"/>
            <a:ext cx="18288000" cy="3915789"/>
          </a:xfrm>
          <a:prstGeom prst="rect">
            <a:avLst/>
          </a:prstGeom>
          <a:solidFill>
            <a:srgbClr val="3B5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txBox="1"/>
          <p:nvPr/>
        </p:nvSpPr>
        <p:spPr>
          <a:xfrm>
            <a:off x="10237694" y="7976879"/>
            <a:ext cx="7481936" cy="1400383"/>
          </a:xfrm>
          <a:prstGeom prst="rect">
            <a:avLst/>
          </a:prstGeom>
          <a:noFill/>
          <a:ln>
            <a:noFill/>
          </a:ln>
        </p:spPr>
        <p:txBody>
          <a:bodyPr spcFirstLastPara="1" wrap="square" lIns="0" tIns="0" rIns="0" bIns="0" anchor="t" anchorCtr="0">
            <a:spAutoFit/>
          </a:bodyPr>
          <a:lstStyle/>
          <a:p>
            <a:pPr marL="0" marR="0" lvl="0" indent="0" algn="r" rtl="0">
              <a:lnSpc>
                <a:spcPct val="130000"/>
              </a:lnSpc>
              <a:spcBef>
                <a:spcPts val="0"/>
              </a:spcBef>
              <a:spcAft>
                <a:spcPts val="0"/>
              </a:spcAft>
              <a:buNone/>
            </a:pPr>
            <a:r>
              <a:rPr lang="en-US" sz="3500" b="0" i="0" u="none" strike="noStrike" cap="none" dirty="0">
                <a:solidFill>
                  <a:srgbClr val="FFFFFF"/>
                </a:solidFill>
                <a:latin typeface="Poppins"/>
                <a:ea typeface="Poppins"/>
                <a:cs typeface="Poppins"/>
                <a:sym typeface="Poppins"/>
              </a:rPr>
              <a:t>Dariel Enmanuel Cabrera  López</a:t>
            </a:r>
          </a:p>
          <a:p>
            <a:pPr marL="0" marR="0" lvl="0" indent="0" algn="r" rtl="0">
              <a:lnSpc>
                <a:spcPct val="130000"/>
              </a:lnSpc>
              <a:spcBef>
                <a:spcPts val="0"/>
              </a:spcBef>
              <a:spcAft>
                <a:spcPts val="0"/>
              </a:spcAft>
              <a:buNone/>
            </a:pPr>
            <a:r>
              <a:rPr lang="en-US" sz="3500" dirty="0">
                <a:solidFill>
                  <a:srgbClr val="FFFFFF"/>
                </a:solidFill>
                <a:latin typeface="Poppins"/>
                <a:cs typeface="Poppins"/>
                <a:sym typeface="Poppins"/>
              </a:rPr>
              <a:t>Tutor: Dr. </a:t>
            </a:r>
            <a:r>
              <a:rPr lang="en-US" sz="3500" dirty="0" err="1">
                <a:solidFill>
                  <a:srgbClr val="FFFFFF"/>
                </a:solidFill>
                <a:latin typeface="Poppins"/>
                <a:cs typeface="Poppins"/>
                <a:sym typeface="Poppins"/>
              </a:rPr>
              <a:t>Dionis</a:t>
            </a:r>
            <a:r>
              <a:rPr lang="en-US" sz="3500" dirty="0">
                <a:solidFill>
                  <a:srgbClr val="FFFFFF"/>
                </a:solidFill>
                <a:latin typeface="Poppins"/>
                <a:cs typeface="Poppins"/>
                <a:sym typeface="Poppins"/>
              </a:rPr>
              <a:t> López Ramos</a:t>
            </a:r>
            <a:endParaRPr dirty="0"/>
          </a:p>
        </p:txBody>
      </p:sp>
      <p:sp>
        <p:nvSpPr>
          <p:cNvPr id="88" name="Google Shape;88;p13"/>
          <p:cNvSpPr txBox="1"/>
          <p:nvPr/>
        </p:nvSpPr>
        <p:spPr>
          <a:xfrm>
            <a:off x="5030638" y="4993868"/>
            <a:ext cx="9712800" cy="1545359"/>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None/>
            </a:pPr>
            <a:r>
              <a:rPr lang="es-ES" sz="10042" b="1" i="0" u="none" strike="noStrike" cap="none" dirty="0" err="1">
                <a:solidFill>
                  <a:srgbClr val="FFFFFF"/>
                </a:solidFill>
                <a:latin typeface="Poppins"/>
                <a:ea typeface="Poppins"/>
                <a:cs typeface="Poppins"/>
                <a:sym typeface="Poppins"/>
              </a:rPr>
              <a:t>MoreCoast</a:t>
            </a:r>
            <a:endParaRPr dirty="0"/>
          </a:p>
        </p:txBody>
      </p: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579" y="4191113"/>
            <a:ext cx="2300773" cy="234811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5"/>
          <p:cNvSpPr/>
          <p:nvPr/>
        </p:nvSpPr>
        <p:spPr>
          <a:xfrm>
            <a:off x="-266700" y="-103452"/>
            <a:ext cx="8529633" cy="10493903"/>
          </a:xfrm>
          <a:prstGeom prst="rect">
            <a:avLst/>
          </a:prstGeom>
          <a:gradFill>
            <a:gsLst>
              <a:gs pos="0">
                <a:srgbClr val="14C5C3"/>
              </a:gs>
              <a:gs pos="100000">
                <a:srgbClr val="4E7AD9"/>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25"/>
          <p:cNvSpPr txBox="1"/>
          <p:nvPr/>
        </p:nvSpPr>
        <p:spPr>
          <a:xfrm>
            <a:off x="8749553" y="1884979"/>
            <a:ext cx="9538447" cy="3570208"/>
          </a:xfrm>
          <a:prstGeom prst="rect">
            <a:avLst/>
          </a:prstGeom>
          <a:noFill/>
          <a:ln>
            <a:noFill/>
          </a:ln>
        </p:spPr>
        <p:txBody>
          <a:bodyPr spcFirstLastPara="1" wrap="square" lIns="0" tIns="0" rIns="0" bIns="0" anchor="t" anchorCtr="0">
            <a:spAutoFit/>
          </a:bodyPr>
          <a:lstStyle/>
          <a:p>
            <a:r>
              <a:rPr lang="es-ES" sz="4800" dirty="0"/>
              <a:t>Si todo esto que te he dicho te parece interesante te invito que seas parte de esta investigación</a:t>
            </a:r>
          </a:p>
          <a:p>
            <a:endParaRPr lang="es-ES" sz="2800" dirty="0"/>
          </a:p>
          <a:p>
            <a:r>
              <a:rPr lang="es-ES" sz="6000" dirty="0" err="1">
                <a:solidFill>
                  <a:srgbClr val="0070C0"/>
                </a:solidFill>
              </a:rPr>
              <a:t>MoreCoasts</a:t>
            </a:r>
            <a:r>
              <a:rPr lang="es-ES" sz="6000">
                <a:solidFill>
                  <a:srgbClr val="0070C0"/>
                </a:solidFill>
              </a:rPr>
              <a:t> cuida </a:t>
            </a:r>
            <a:r>
              <a:rPr lang="es-ES" sz="6000" dirty="0">
                <a:solidFill>
                  <a:srgbClr val="0070C0"/>
                </a:solidFill>
              </a:rPr>
              <a:t>tu playa</a:t>
            </a:r>
          </a:p>
        </p:txBody>
      </p:sp>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4207475"/>
            <a:ext cx="1834307" cy="1872050"/>
          </a:xfrm>
          <a:prstGeom prst="rect">
            <a:avLst/>
          </a:prstGeom>
        </p:spPr>
      </p:pic>
      <p:sp>
        <p:nvSpPr>
          <p:cNvPr id="7" name="Google Shape;88;p13"/>
          <p:cNvSpPr txBox="1"/>
          <p:nvPr/>
        </p:nvSpPr>
        <p:spPr>
          <a:xfrm>
            <a:off x="-2320422" y="4681835"/>
            <a:ext cx="9712800" cy="9233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None/>
            </a:pPr>
            <a:r>
              <a:rPr lang="es-ES" sz="6000" b="1" i="0" u="none" strike="noStrike" cap="none" dirty="0" err="1">
                <a:solidFill>
                  <a:srgbClr val="FFFFFF"/>
                </a:solidFill>
                <a:latin typeface="Poppins"/>
                <a:ea typeface="Poppins"/>
                <a:cs typeface="Poppins"/>
                <a:sym typeface="Poppins"/>
              </a:rPr>
              <a:t>MoreCoast</a:t>
            </a:r>
            <a:endParaRPr sz="800" dirty="0"/>
          </a:p>
        </p:txBody>
      </p:sp>
    </p:spTree>
    <p:extLst>
      <p:ext uri="{BB962C8B-B14F-4D97-AF65-F5344CB8AC3E}">
        <p14:creationId xmlns:p14="http://schemas.microsoft.com/office/powerpoint/2010/main" val="368991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p:nvPr/>
        </p:nvSpPr>
        <p:spPr>
          <a:xfrm>
            <a:off x="18002250" y="0"/>
            <a:ext cx="285750" cy="10287000"/>
          </a:xfrm>
          <a:prstGeom prst="rect">
            <a:avLst/>
          </a:prstGeom>
          <a:gradFill>
            <a:gsLst>
              <a:gs pos="0">
                <a:srgbClr val="14C5C3"/>
              </a:gs>
              <a:gs pos="100000">
                <a:srgbClr val="4E7AD9"/>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txBox="1"/>
          <p:nvPr/>
        </p:nvSpPr>
        <p:spPr>
          <a:xfrm>
            <a:off x="9309426" y="1931376"/>
            <a:ext cx="7311139" cy="738664"/>
          </a:xfrm>
          <a:prstGeom prst="rect">
            <a:avLst/>
          </a:prstGeom>
          <a:noFill/>
          <a:ln>
            <a:noFill/>
          </a:ln>
        </p:spPr>
        <p:txBody>
          <a:bodyPr spcFirstLastPara="1" wrap="square" lIns="0" tIns="0" rIns="0" bIns="0" anchor="t" anchorCtr="0">
            <a:spAutoFit/>
          </a:bodyPr>
          <a:lstStyle/>
          <a:p>
            <a:r>
              <a:rPr lang="es-ES" sz="4800" dirty="0"/>
              <a:t>¿Te gusta ir a la playa ? </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865221" cy="6108098"/>
          </a:xfrm>
          <a:prstGeom prst="rect">
            <a:avLst/>
          </a:prstGeom>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5221" y="4201596"/>
            <a:ext cx="9137029" cy="6085404"/>
          </a:xfrm>
          <a:prstGeom prst="rect">
            <a:avLst/>
          </a:prstGeom>
        </p:spPr>
      </p:pic>
      <p:sp>
        <p:nvSpPr>
          <p:cNvPr id="13" name="Google Shape;96;p14"/>
          <p:cNvSpPr txBox="1"/>
          <p:nvPr/>
        </p:nvSpPr>
        <p:spPr>
          <a:xfrm>
            <a:off x="847024" y="7244298"/>
            <a:ext cx="7732447" cy="1477328"/>
          </a:xfrm>
          <a:prstGeom prst="rect">
            <a:avLst/>
          </a:prstGeom>
          <a:noFill/>
          <a:ln>
            <a:noFill/>
          </a:ln>
        </p:spPr>
        <p:txBody>
          <a:bodyPr spcFirstLastPara="1" wrap="square" lIns="0" tIns="0" rIns="0" bIns="0" anchor="t" anchorCtr="0">
            <a:spAutoFit/>
          </a:bodyPr>
          <a:lstStyle/>
          <a:p>
            <a:r>
              <a:rPr lang="es-ES" sz="4800" dirty="0"/>
              <a:t>¿Te gustaría ir a un hotel cerca de  la playa?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p:nvPr/>
        </p:nvSpPr>
        <p:spPr>
          <a:xfrm>
            <a:off x="18002250" y="0"/>
            <a:ext cx="285750" cy="10287000"/>
          </a:xfrm>
          <a:prstGeom prst="rect">
            <a:avLst/>
          </a:prstGeom>
          <a:gradFill>
            <a:gsLst>
              <a:gs pos="0">
                <a:srgbClr val="14C5C3"/>
              </a:gs>
              <a:gs pos="100000">
                <a:srgbClr val="4E7AD9"/>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txBox="1"/>
          <p:nvPr/>
        </p:nvSpPr>
        <p:spPr>
          <a:xfrm>
            <a:off x="8964707" y="1116440"/>
            <a:ext cx="14862345" cy="2031325"/>
          </a:xfrm>
          <a:prstGeom prst="rect">
            <a:avLst/>
          </a:prstGeom>
          <a:noFill/>
          <a:ln>
            <a:noFill/>
          </a:ln>
        </p:spPr>
        <p:txBody>
          <a:bodyPr spcFirstLastPara="1" wrap="square" lIns="0" tIns="0" rIns="0" bIns="0" anchor="t" anchorCtr="0">
            <a:spAutoFit/>
          </a:bodyPr>
          <a:lstStyle/>
          <a:p>
            <a:r>
              <a:rPr lang="es-ES" sz="3600" dirty="0"/>
              <a:t>Si </a:t>
            </a:r>
            <a:r>
              <a:rPr lang="es-ES" sz="4400" dirty="0"/>
              <a:t>vas a construir un hotel cerca de </a:t>
            </a:r>
          </a:p>
          <a:p>
            <a:r>
              <a:rPr lang="es-ES" sz="4400" dirty="0"/>
              <a:t>la playa es necesario conocer si </a:t>
            </a:r>
          </a:p>
          <a:p>
            <a:r>
              <a:rPr lang="es-ES" sz="4400" dirty="0"/>
              <a:t>será afectado por la erosión costera</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8821271" cy="5991726"/>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4707" y="4264205"/>
            <a:ext cx="9037544" cy="6022796"/>
          </a:xfrm>
          <a:prstGeom prst="rect">
            <a:avLst/>
          </a:prstGeom>
        </p:spPr>
      </p:pic>
      <p:sp>
        <p:nvSpPr>
          <p:cNvPr id="10" name="Google Shape;96;p14"/>
          <p:cNvSpPr txBox="1"/>
          <p:nvPr/>
        </p:nvSpPr>
        <p:spPr>
          <a:xfrm>
            <a:off x="456641" y="6705600"/>
            <a:ext cx="7835153" cy="2954655"/>
          </a:xfrm>
          <a:prstGeom prst="rect">
            <a:avLst/>
          </a:prstGeom>
          <a:noFill/>
          <a:ln>
            <a:noFill/>
          </a:ln>
        </p:spPr>
        <p:txBody>
          <a:bodyPr spcFirstLastPara="1" wrap="square" lIns="0" tIns="0" rIns="0" bIns="0" anchor="t" anchorCtr="0">
            <a:spAutoFit/>
          </a:bodyPr>
          <a:lstStyle/>
          <a:p>
            <a:r>
              <a:rPr lang="es-ES" sz="4800" dirty="0"/>
              <a:t>La erosión costera = la pérdida de la arena de las playas o la disminución de la línea de costa</a:t>
            </a:r>
          </a:p>
        </p:txBody>
      </p:sp>
    </p:spTree>
    <p:extLst>
      <p:ext uri="{BB962C8B-B14F-4D97-AF65-F5344CB8AC3E}">
        <p14:creationId xmlns:p14="http://schemas.microsoft.com/office/powerpoint/2010/main" val="309547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0" name="Google Shape;151;p19"/>
          <p:cNvSpPr/>
          <p:nvPr/>
        </p:nvSpPr>
        <p:spPr>
          <a:xfrm>
            <a:off x="9852515" y="0"/>
            <a:ext cx="7670326" cy="2424691"/>
          </a:xfrm>
          <a:prstGeom prst="rect">
            <a:avLst/>
          </a:prstGeom>
          <a:gradFill>
            <a:gsLst>
              <a:gs pos="0">
                <a:srgbClr val="14C5C3"/>
              </a:gs>
              <a:gs pos="100000">
                <a:srgbClr val="4E7AD9"/>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6"/>
          <p:cNvSpPr/>
          <p:nvPr/>
        </p:nvSpPr>
        <p:spPr>
          <a:xfrm>
            <a:off x="0" y="0"/>
            <a:ext cx="4688381" cy="10287000"/>
          </a:xfrm>
          <a:prstGeom prst="rect">
            <a:avLst/>
          </a:prstGeom>
          <a:gradFill>
            <a:gsLst>
              <a:gs pos="0">
                <a:srgbClr val="14C5C3"/>
              </a:gs>
              <a:gs pos="100000">
                <a:srgbClr val="4E7AD9"/>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txBox="1"/>
          <p:nvPr/>
        </p:nvSpPr>
        <p:spPr>
          <a:xfrm>
            <a:off x="10381397" y="733762"/>
            <a:ext cx="7141444" cy="1354089"/>
          </a:xfrm>
          <a:prstGeom prst="rect">
            <a:avLst/>
          </a:prstGeom>
          <a:noFill/>
          <a:ln>
            <a:noFill/>
          </a:ln>
        </p:spPr>
        <p:txBody>
          <a:bodyPr spcFirstLastPara="1" wrap="square" lIns="0" tIns="0" rIns="0" bIns="0" anchor="t" anchorCtr="0">
            <a:spAutoFit/>
          </a:bodyPr>
          <a:lstStyle/>
          <a:p>
            <a:pPr marL="0" marR="0" lvl="0" indent="0" algn="l" rtl="0">
              <a:lnSpc>
                <a:spcPct val="110001"/>
              </a:lnSpc>
              <a:spcBef>
                <a:spcPts val="0"/>
              </a:spcBef>
              <a:spcAft>
                <a:spcPts val="0"/>
              </a:spcAft>
              <a:buNone/>
            </a:pPr>
            <a:r>
              <a:rPr lang="en-US" sz="7999" b="1" i="0" u="none" strike="noStrike" cap="none" dirty="0" err="1">
                <a:solidFill>
                  <a:schemeClr val="bg1"/>
                </a:solidFill>
                <a:latin typeface="Poppins"/>
                <a:ea typeface="Poppins"/>
                <a:cs typeface="Poppins"/>
                <a:sym typeface="Poppins"/>
              </a:rPr>
              <a:t>Problema</a:t>
            </a:r>
            <a:endParaRPr dirty="0">
              <a:solidFill>
                <a:schemeClr val="bg1"/>
              </a:solidFill>
            </a:endParaRPr>
          </a:p>
        </p:txBody>
      </p:sp>
      <p:sp>
        <p:nvSpPr>
          <p:cNvPr id="116" name="Google Shape;116;p16"/>
          <p:cNvSpPr txBox="1"/>
          <p:nvPr/>
        </p:nvSpPr>
        <p:spPr>
          <a:xfrm>
            <a:off x="9852514" y="2525964"/>
            <a:ext cx="8149736" cy="5170646"/>
          </a:xfrm>
          <a:prstGeom prst="rect">
            <a:avLst/>
          </a:prstGeom>
          <a:solidFill>
            <a:schemeClr val="bg1"/>
          </a:solidFill>
          <a:ln>
            <a:noFill/>
          </a:ln>
        </p:spPr>
        <p:txBody>
          <a:bodyPr spcFirstLastPara="1" wrap="square" lIns="0" tIns="0" rIns="0" bIns="0" anchor="t" anchorCtr="0">
            <a:spAutoFit/>
          </a:bodyPr>
          <a:lstStyle/>
          <a:p>
            <a:pPr algn="just"/>
            <a:r>
              <a:rPr lang="es-ES" sz="4800" dirty="0">
                <a:solidFill>
                  <a:srgbClr val="000000"/>
                </a:solidFill>
                <a:effectLst/>
                <a:latin typeface="Arial" panose="020B0604020202020204" pitchFamily="34" charset="0"/>
                <a:ea typeface="Calibri" panose="020F0502020204030204" pitchFamily="34" charset="0"/>
              </a:rPr>
              <a:t>Insuficiente control en la gestión de la información referente al cálculo del transporte de sedimentos en las costas cubanas de la región sur-oriental atendidas por la empresa GEOCUBA </a:t>
            </a:r>
            <a:endParaRPr lang="es-CU" sz="11500" dirty="0">
              <a:effectLst/>
              <a:latin typeface="Times New Roman" panose="02020603050405020304" pitchFamily="18" charset="0"/>
              <a:ea typeface="Times New Roman" panose="02020603050405020304" pitchFamily="18" charset="0"/>
            </a:endParaRPr>
          </a:p>
        </p:txBody>
      </p:sp>
      <p:sp>
        <p:nvSpPr>
          <p:cNvPr id="117" name="Google Shape;117;p16"/>
          <p:cNvSpPr/>
          <p:nvPr/>
        </p:nvSpPr>
        <p:spPr>
          <a:xfrm>
            <a:off x="18002250" y="0"/>
            <a:ext cx="285750" cy="10287000"/>
          </a:xfrm>
          <a:prstGeom prst="rect">
            <a:avLst/>
          </a:prstGeom>
          <a:gradFill>
            <a:gsLst>
              <a:gs pos="0">
                <a:srgbClr val="14C5C3"/>
              </a:gs>
              <a:gs pos="100000">
                <a:srgbClr val="4E7AD9"/>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06" y="1576444"/>
            <a:ext cx="9640303" cy="642686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p:nvPr/>
        </p:nvSpPr>
        <p:spPr>
          <a:xfrm>
            <a:off x="0" y="0"/>
            <a:ext cx="1028700" cy="10287000"/>
          </a:xfrm>
          <a:prstGeom prst="rect">
            <a:avLst/>
          </a:prstGeom>
          <a:gradFill>
            <a:gsLst>
              <a:gs pos="0">
                <a:srgbClr val="14C5C3"/>
              </a:gs>
              <a:gs pos="100000">
                <a:srgbClr val="4E7AD9"/>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10617674" y="931242"/>
            <a:ext cx="7670326" cy="2424691"/>
          </a:xfrm>
          <a:prstGeom prst="rect">
            <a:avLst/>
          </a:prstGeom>
          <a:gradFill>
            <a:gsLst>
              <a:gs pos="0">
                <a:srgbClr val="14C5C3"/>
              </a:gs>
              <a:gs pos="100000">
                <a:srgbClr val="4E7AD9"/>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txBox="1"/>
          <p:nvPr/>
        </p:nvSpPr>
        <p:spPr>
          <a:xfrm>
            <a:off x="11499833" y="1633034"/>
            <a:ext cx="5906009" cy="1354089"/>
          </a:xfrm>
          <a:prstGeom prst="rect">
            <a:avLst/>
          </a:prstGeom>
          <a:noFill/>
          <a:ln>
            <a:noFill/>
          </a:ln>
        </p:spPr>
        <p:txBody>
          <a:bodyPr spcFirstLastPara="1" wrap="square" lIns="0" tIns="0" rIns="0" bIns="0" anchor="t" anchorCtr="0">
            <a:spAutoFit/>
          </a:bodyPr>
          <a:lstStyle/>
          <a:p>
            <a:pPr marL="0" marR="0" lvl="0" indent="0" algn="ctr" rtl="0">
              <a:lnSpc>
                <a:spcPct val="110001"/>
              </a:lnSpc>
              <a:spcBef>
                <a:spcPts val="0"/>
              </a:spcBef>
              <a:spcAft>
                <a:spcPts val="0"/>
              </a:spcAft>
              <a:buNone/>
            </a:pPr>
            <a:r>
              <a:rPr lang="en-US" sz="7999" b="1" i="0" u="none" strike="noStrike" cap="none" dirty="0">
                <a:solidFill>
                  <a:srgbClr val="FFFFFF"/>
                </a:solidFill>
                <a:latin typeface="Poppins"/>
                <a:ea typeface="Poppins"/>
                <a:cs typeface="Poppins"/>
                <a:sym typeface="Poppins"/>
              </a:rPr>
              <a:t>Solución</a:t>
            </a:r>
            <a:endParaRPr dirty="0"/>
          </a:p>
        </p:txBody>
      </p:sp>
      <p:pic>
        <p:nvPicPr>
          <p:cNvPr id="11" name="Imagen 1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436" y="1633034"/>
            <a:ext cx="10273553" cy="6560412"/>
          </a:xfrm>
          <a:prstGeom prst="rect">
            <a:avLst/>
          </a:prstGeom>
          <a:noFill/>
          <a:ln>
            <a:noFill/>
          </a:ln>
        </p:spPr>
      </p:pic>
      <p:sp>
        <p:nvSpPr>
          <p:cNvPr id="8" name="CuadroTexto 7">
            <a:extLst>
              <a:ext uri="{FF2B5EF4-FFF2-40B4-BE49-F238E27FC236}">
                <a16:creationId xmlns:a16="http://schemas.microsoft.com/office/drawing/2014/main" id="{CB663C0E-8B78-430A-B279-B9F023CF10EB}"/>
              </a:ext>
            </a:extLst>
          </p:cNvPr>
          <p:cNvSpPr txBox="1"/>
          <p:nvPr/>
        </p:nvSpPr>
        <p:spPr>
          <a:xfrm>
            <a:off x="10560424" y="3355933"/>
            <a:ext cx="7727575" cy="6863417"/>
          </a:xfrm>
          <a:prstGeom prst="rect">
            <a:avLst/>
          </a:prstGeom>
          <a:noFill/>
        </p:spPr>
        <p:txBody>
          <a:bodyPr wrap="square">
            <a:spAutoFit/>
          </a:bodyPr>
          <a:lstStyle/>
          <a:p>
            <a:pPr algn="just"/>
            <a:r>
              <a:rPr lang="es-ES" sz="4400" dirty="0"/>
              <a:t>Para ello nos hemos propuesto </a:t>
            </a:r>
            <a:r>
              <a:rPr lang="es-ES" sz="4400" dirty="0">
                <a:solidFill>
                  <a:srgbClr val="000000"/>
                </a:solidFill>
                <a:latin typeface="Arial" panose="020B0604020202020204" pitchFamily="34" charset="0"/>
              </a:rPr>
              <a:t>d</a:t>
            </a:r>
            <a:r>
              <a:rPr lang="es-ES" sz="4400" dirty="0">
                <a:solidFill>
                  <a:srgbClr val="000000"/>
                </a:solidFill>
                <a:effectLst/>
                <a:latin typeface="Arial" panose="020B0604020202020204" pitchFamily="34" charset="0"/>
                <a:ea typeface="Times New Roman" panose="02020603050405020304" pitchFamily="18" charset="0"/>
              </a:rPr>
              <a:t>esarrollar un sistema de gestión en la empresa GEOCUBA que garantice el control de la información asociada al cálculo del transporte de sedimentos en las costas cubanas de la región sur-oriental. </a:t>
            </a:r>
            <a:endParaRPr lang="es-CU" sz="4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p:nvPr/>
        </p:nvSpPr>
        <p:spPr>
          <a:xfrm>
            <a:off x="0" y="0"/>
            <a:ext cx="1028700" cy="10287000"/>
          </a:xfrm>
          <a:prstGeom prst="rect">
            <a:avLst/>
          </a:prstGeom>
          <a:gradFill>
            <a:gsLst>
              <a:gs pos="0">
                <a:srgbClr val="14C5C3"/>
              </a:gs>
              <a:gs pos="100000">
                <a:srgbClr val="4E7AD9"/>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5463783" y="0"/>
            <a:ext cx="7670326" cy="2424691"/>
          </a:xfrm>
          <a:prstGeom prst="rect">
            <a:avLst/>
          </a:prstGeom>
          <a:gradFill>
            <a:gsLst>
              <a:gs pos="0">
                <a:srgbClr val="14C5C3"/>
              </a:gs>
              <a:gs pos="100000">
                <a:srgbClr val="4E7AD9"/>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txBox="1"/>
          <p:nvPr/>
        </p:nvSpPr>
        <p:spPr>
          <a:xfrm>
            <a:off x="5904862" y="535300"/>
            <a:ext cx="6788168" cy="1354089"/>
          </a:xfrm>
          <a:prstGeom prst="rect">
            <a:avLst/>
          </a:prstGeom>
          <a:noFill/>
          <a:ln>
            <a:noFill/>
          </a:ln>
        </p:spPr>
        <p:txBody>
          <a:bodyPr spcFirstLastPara="1" wrap="square" lIns="0" tIns="0" rIns="0" bIns="0" anchor="t" anchorCtr="0">
            <a:spAutoFit/>
          </a:bodyPr>
          <a:lstStyle/>
          <a:p>
            <a:pPr marL="0" marR="0" lvl="0" indent="0" algn="ctr" rtl="0">
              <a:lnSpc>
                <a:spcPct val="110001"/>
              </a:lnSpc>
              <a:spcBef>
                <a:spcPts val="0"/>
              </a:spcBef>
              <a:spcAft>
                <a:spcPts val="0"/>
              </a:spcAft>
              <a:buNone/>
            </a:pPr>
            <a:r>
              <a:rPr lang="en-US" sz="7999" b="1" i="0" u="none" strike="noStrike" cap="none" dirty="0" err="1">
                <a:solidFill>
                  <a:srgbClr val="FFFFFF"/>
                </a:solidFill>
                <a:latin typeface="Poppins"/>
                <a:ea typeface="Poppins"/>
                <a:cs typeface="Poppins"/>
                <a:sym typeface="Poppins"/>
              </a:rPr>
              <a:t>Tecnologías</a:t>
            </a:r>
            <a:endParaRPr dirty="0"/>
          </a:p>
        </p:txBody>
      </p:sp>
      <p:sp>
        <p:nvSpPr>
          <p:cNvPr id="11" name="CuadroTexto 10">
            <a:extLst>
              <a:ext uri="{FF2B5EF4-FFF2-40B4-BE49-F238E27FC236}">
                <a16:creationId xmlns:a16="http://schemas.microsoft.com/office/drawing/2014/main" id="{78EA2FBF-0EED-451A-A8CA-70FFBC31719A}"/>
              </a:ext>
            </a:extLst>
          </p:cNvPr>
          <p:cNvSpPr txBox="1"/>
          <p:nvPr/>
        </p:nvSpPr>
        <p:spPr>
          <a:xfrm>
            <a:off x="1028700" y="2512010"/>
            <a:ext cx="17259299" cy="6986528"/>
          </a:xfrm>
          <a:prstGeom prst="rect">
            <a:avLst/>
          </a:prstGeom>
          <a:noFill/>
        </p:spPr>
        <p:txBody>
          <a:bodyPr wrap="square">
            <a:spAutoFit/>
          </a:bodyPr>
          <a:lstStyle/>
          <a:p>
            <a:pPr marL="285750" indent="-285750">
              <a:buFont typeface="Wingdings" panose="05000000000000000000" pitchFamily="2" charset="2"/>
              <a:buChar char="Ø"/>
            </a:pPr>
            <a:r>
              <a:rPr lang="es-ES" sz="3200" dirty="0" err="1"/>
              <a:t>React</a:t>
            </a:r>
            <a:r>
              <a:rPr lang="es-ES" sz="3200" dirty="0"/>
              <a:t> : </a:t>
            </a:r>
            <a:r>
              <a:rPr lang="es-ES" sz="3200" dirty="0">
                <a:solidFill>
                  <a:srgbClr val="000000"/>
                </a:solidFill>
                <a:effectLst/>
                <a:latin typeface="Arial" panose="020B0604020202020204" pitchFamily="34" charset="0"/>
                <a:ea typeface="Calibri" panose="020F0502020204030204" pitchFamily="34" charset="0"/>
              </a:rPr>
              <a:t>La librería </a:t>
            </a:r>
            <a:r>
              <a:rPr lang="es-ES" sz="3200" dirty="0" err="1">
                <a:solidFill>
                  <a:srgbClr val="000000"/>
                </a:solidFill>
                <a:effectLst/>
                <a:latin typeface="Arial" panose="020B0604020202020204" pitchFamily="34" charset="0"/>
                <a:ea typeface="Calibri" panose="020F0502020204030204" pitchFamily="34" charset="0"/>
              </a:rPr>
              <a:t>React</a:t>
            </a:r>
            <a:r>
              <a:rPr lang="es-ES" sz="3200" dirty="0">
                <a:solidFill>
                  <a:srgbClr val="000000"/>
                </a:solidFill>
                <a:effectLst/>
                <a:latin typeface="Arial" panose="020B0604020202020204" pitchFamily="34" charset="0"/>
                <a:ea typeface="Calibri" panose="020F0502020204030204" pitchFamily="34" charset="0"/>
              </a:rPr>
              <a:t> es una solución a un problema que los desarrolladores enfrentaban y es la creación de interfaces de usuario. Esta librería comparte muchos aspectos de los </a:t>
            </a:r>
            <a:r>
              <a:rPr lang="es-ES" sz="3200" dirty="0" err="1">
                <a:solidFill>
                  <a:srgbClr val="000000"/>
                </a:solidFill>
                <a:effectLst/>
                <a:latin typeface="Arial" panose="020B0604020202020204" pitchFamily="34" charset="0"/>
                <a:ea typeface="Calibri" panose="020F0502020204030204" pitchFamily="34" charset="0"/>
              </a:rPr>
              <a:t>frontend</a:t>
            </a:r>
            <a:r>
              <a:rPr lang="es-ES" sz="3200" dirty="0">
                <a:solidFill>
                  <a:srgbClr val="000000"/>
                </a:solidFill>
                <a:effectLst/>
                <a:latin typeface="Arial" panose="020B0604020202020204" pitchFamily="34" charset="0"/>
                <a:ea typeface="Calibri" panose="020F0502020204030204" pitchFamily="34" charset="0"/>
              </a:rPr>
              <a:t> </a:t>
            </a:r>
            <a:r>
              <a:rPr lang="es-ES" sz="3200" dirty="0" err="1">
                <a:solidFill>
                  <a:srgbClr val="000000"/>
                </a:solidFill>
                <a:effectLst/>
                <a:latin typeface="Arial" panose="020B0604020202020204" pitchFamily="34" charset="0"/>
                <a:ea typeface="Calibri" panose="020F0502020204030204" pitchFamily="34" charset="0"/>
              </a:rPr>
              <a:t>frameworks</a:t>
            </a:r>
            <a:r>
              <a:rPr lang="es-ES" sz="3200" dirty="0">
                <a:solidFill>
                  <a:srgbClr val="000000"/>
                </a:solidFill>
                <a:effectLst/>
                <a:latin typeface="Arial" panose="020B0604020202020204" pitchFamily="34" charset="0"/>
                <a:ea typeface="Calibri" panose="020F0502020204030204" pitchFamily="34" charset="0"/>
              </a:rPr>
              <a:t> pero su propósito es organizar los elementos HTML en componentes </a:t>
            </a:r>
            <a:endParaRPr lang="es-ES" sz="3200" dirty="0"/>
          </a:p>
          <a:p>
            <a:pPr marL="285750" indent="-285750">
              <a:buFont typeface="Wingdings" panose="05000000000000000000" pitchFamily="2" charset="2"/>
              <a:buChar char="Ø"/>
            </a:pPr>
            <a:r>
              <a:rPr lang="es-ES" sz="3200" dirty="0"/>
              <a:t>HTML: </a:t>
            </a:r>
            <a:r>
              <a:rPr lang="es-ES" sz="3200" dirty="0">
                <a:solidFill>
                  <a:srgbClr val="000000"/>
                </a:solidFill>
                <a:effectLst/>
                <a:latin typeface="Arial" panose="020B0604020202020204" pitchFamily="34" charset="0"/>
                <a:ea typeface="Calibri" panose="020F0502020204030204" pitchFamily="34" charset="0"/>
              </a:rPr>
              <a:t>es un lenguaje muy sencillo que permite describir hipertexto, es decir, texto presentado de forma estructurada y agradable, </a:t>
            </a:r>
            <a:endParaRPr lang="es-ES" sz="3200" dirty="0"/>
          </a:p>
          <a:p>
            <a:pPr marL="285750" indent="-285750">
              <a:buFont typeface="Wingdings" panose="05000000000000000000" pitchFamily="2" charset="2"/>
              <a:buChar char="Ø"/>
            </a:pPr>
            <a:r>
              <a:rPr lang="es-ES" sz="3200" dirty="0"/>
              <a:t>CSS: </a:t>
            </a:r>
            <a:r>
              <a:rPr lang="es-ES" sz="3200" dirty="0">
                <a:solidFill>
                  <a:srgbClr val="000000"/>
                </a:solidFill>
                <a:effectLst/>
                <a:latin typeface="Arial" panose="020B0604020202020204" pitchFamily="34" charset="0"/>
                <a:ea typeface="Calibri" panose="020F0502020204030204" pitchFamily="34" charset="0"/>
              </a:rPr>
              <a:t>es un lenguaje de diseño que es utilizado para darle vida a una página web creada con un lenguaje de marcado en este caso HTML, CSS define reglas de estilo </a:t>
            </a:r>
            <a:endParaRPr lang="es-ES" sz="3200" dirty="0"/>
          </a:p>
          <a:p>
            <a:pPr marL="285750" indent="-285750">
              <a:buFont typeface="Wingdings" panose="05000000000000000000" pitchFamily="2" charset="2"/>
              <a:buChar char="Ø"/>
            </a:pPr>
            <a:r>
              <a:rPr lang="es-ES" sz="3200" dirty="0">
                <a:solidFill>
                  <a:srgbClr val="000000"/>
                </a:solidFill>
                <a:effectLst/>
                <a:latin typeface="Arial" panose="020B0604020202020204" pitchFamily="34" charset="0"/>
                <a:ea typeface="Times New Roman" panose="02020603050405020304" pitchFamily="18" charset="0"/>
              </a:rPr>
              <a:t> </a:t>
            </a:r>
            <a:r>
              <a:rPr lang="es-ES" sz="3200" dirty="0" err="1">
                <a:solidFill>
                  <a:srgbClr val="000000"/>
                </a:solidFill>
                <a:effectLst/>
                <a:latin typeface="Arial" panose="020B0604020202020204" pitchFamily="34" charset="0"/>
                <a:ea typeface="Times New Roman" panose="02020603050405020304" pitchFamily="18" charset="0"/>
              </a:rPr>
              <a:t>Javascript</a:t>
            </a:r>
            <a:r>
              <a:rPr lang="es-ES" sz="3200" dirty="0">
                <a:solidFill>
                  <a:srgbClr val="000000"/>
                </a:solidFill>
                <a:effectLst/>
                <a:latin typeface="Arial" panose="020B0604020202020204" pitchFamily="34" charset="0"/>
                <a:ea typeface="Times New Roman" panose="02020603050405020304" pitchFamily="18" charset="0"/>
              </a:rPr>
              <a:t>: </a:t>
            </a:r>
            <a:r>
              <a:rPr lang="es-ES" sz="3200" dirty="0">
                <a:solidFill>
                  <a:srgbClr val="000000"/>
                </a:solidFill>
                <a:effectLst/>
                <a:latin typeface="Arial" panose="020B0604020202020204" pitchFamily="34" charset="0"/>
                <a:ea typeface="Calibri" panose="020F0502020204030204" pitchFamily="34" charset="0"/>
              </a:rPr>
              <a:t>es un lenguaje de programación que se utiliza principalmente para crear páginas web dinámicas. Una página web dinámica es aquella que incorpora efectos como texto que aparece y desaparece, animaciones, acciones que se activan al pulsar botones y ventanas con mensajes de aviso al usuario</a:t>
            </a:r>
            <a:endParaRPr lang="es-CU" sz="3200" dirty="0">
              <a:effectLst/>
              <a:latin typeface="Arial" panose="020B0604020202020204" pitchFamily="34" charset="0"/>
              <a:ea typeface="Times New Roman" panose="02020603050405020304" pitchFamily="18" charset="0"/>
            </a:endParaRPr>
          </a:p>
          <a:p>
            <a:pPr marL="285750" indent="-285750">
              <a:buFont typeface="Wingdings" panose="05000000000000000000" pitchFamily="2" charset="2"/>
              <a:buChar char="Ø"/>
            </a:pPr>
            <a:r>
              <a:rPr lang="es-ES" sz="3200" dirty="0"/>
              <a:t> </a:t>
            </a:r>
            <a:r>
              <a:rPr lang="es-ES" sz="3200" dirty="0">
                <a:solidFill>
                  <a:srgbClr val="000000"/>
                </a:solidFill>
                <a:effectLst/>
                <a:latin typeface="Arial" panose="020B0604020202020204" pitchFamily="34" charset="0"/>
                <a:ea typeface="Calibri" panose="020F0502020204030204" pitchFamily="34" charset="0"/>
              </a:rPr>
              <a:t>MongoDB es un sistema de base de datos NoSQL orientado a documentos de código abierto, que en lugar de guardar los datos en tablas lo hace en estructuras de datos BSON (similar a JSON) con un esquema dinámico.</a:t>
            </a:r>
            <a:endParaRPr lang="es-ES" sz="3200" dirty="0"/>
          </a:p>
        </p:txBody>
      </p:sp>
    </p:spTree>
    <p:extLst>
      <p:ext uri="{BB962C8B-B14F-4D97-AF65-F5344CB8AC3E}">
        <p14:creationId xmlns:p14="http://schemas.microsoft.com/office/powerpoint/2010/main" val="1443257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p:nvPr/>
        </p:nvSpPr>
        <p:spPr>
          <a:xfrm>
            <a:off x="0" y="0"/>
            <a:ext cx="1028700" cy="10287000"/>
          </a:xfrm>
          <a:prstGeom prst="rect">
            <a:avLst/>
          </a:prstGeom>
          <a:gradFill>
            <a:gsLst>
              <a:gs pos="0">
                <a:srgbClr val="14C5C3"/>
              </a:gs>
              <a:gs pos="100000">
                <a:srgbClr val="4E7AD9"/>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2057400" y="0"/>
            <a:ext cx="15524018" cy="2424691"/>
          </a:xfrm>
          <a:prstGeom prst="rect">
            <a:avLst/>
          </a:prstGeom>
          <a:gradFill>
            <a:gsLst>
              <a:gs pos="0">
                <a:srgbClr val="14C5C3"/>
              </a:gs>
              <a:gs pos="100000">
                <a:srgbClr val="4E7AD9"/>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txBox="1"/>
          <p:nvPr/>
        </p:nvSpPr>
        <p:spPr>
          <a:xfrm>
            <a:off x="2524991" y="533268"/>
            <a:ext cx="14588836" cy="1354089"/>
          </a:xfrm>
          <a:prstGeom prst="rect">
            <a:avLst/>
          </a:prstGeom>
          <a:noFill/>
          <a:ln>
            <a:noFill/>
          </a:ln>
        </p:spPr>
        <p:txBody>
          <a:bodyPr spcFirstLastPara="1" wrap="square" lIns="0" tIns="0" rIns="0" bIns="0" anchor="t" anchorCtr="0">
            <a:spAutoFit/>
          </a:bodyPr>
          <a:lstStyle/>
          <a:p>
            <a:pPr marL="0" marR="0" lvl="0" indent="0" algn="ctr" rtl="0">
              <a:lnSpc>
                <a:spcPct val="110001"/>
              </a:lnSpc>
              <a:spcBef>
                <a:spcPts val="0"/>
              </a:spcBef>
              <a:spcAft>
                <a:spcPts val="0"/>
              </a:spcAft>
              <a:buNone/>
            </a:pPr>
            <a:r>
              <a:rPr lang="en-US" sz="7999" b="1" i="0" u="none" strike="noStrike" cap="none" dirty="0" err="1">
                <a:solidFill>
                  <a:srgbClr val="FFFFFF"/>
                </a:solidFill>
                <a:latin typeface="Poppins"/>
                <a:ea typeface="Poppins"/>
                <a:cs typeface="Poppins"/>
                <a:sym typeface="Poppins"/>
              </a:rPr>
              <a:t>Resultados</a:t>
            </a:r>
            <a:r>
              <a:rPr lang="en-US" sz="7999" b="1" i="0" u="none" strike="noStrike" cap="none" dirty="0">
                <a:solidFill>
                  <a:srgbClr val="FFFFFF"/>
                </a:solidFill>
                <a:latin typeface="Poppins"/>
                <a:ea typeface="Poppins"/>
                <a:cs typeface="Poppins"/>
                <a:sym typeface="Poppins"/>
              </a:rPr>
              <a:t> </a:t>
            </a:r>
            <a:r>
              <a:rPr lang="en-US" sz="7999" b="1" i="0" u="none" strike="noStrike" cap="none" dirty="0" err="1">
                <a:solidFill>
                  <a:srgbClr val="FFFFFF"/>
                </a:solidFill>
                <a:latin typeface="Poppins"/>
                <a:ea typeface="Poppins"/>
                <a:cs typeface="Poppins"/>
                <a:sym typeface="Poppins"/>
              </a:rPr>
              <a:t>Esperados</a:t>
            </a:r>
            <a:r>
              <a:rPr lang="en-US" sz="7999" b="1" i="0" u="none" strike="noStrike" cap="none" dirty="0">
                <a:solidFill>
                  <a:srgbClr val="FFFFFF"/>
                </a:solidFill>
                <a:latin typeface="Poppins"/>
                <a:ea typeface="Poppins"/>
                <a:cs typeface="Poppins"/>
                <a:sym typeface="Poppins"/>
              </a:rPr>
              <a:t> </a:t>
            </a:r>
            <a:endParaRPr dirty="0"/>
          </a:p>
        </p:txBody>
      </p:sp>
      <p:sp>
        <p:nvSpPr>
          <p:cNvPr id="6" name="CuadroTexto 5">
            <a:extLst>
              <a:ext uri="{FF2B5EF4-FFF2-40B4-BE49-F238E27FC236}">
                <a16:creationId xmlns:a16="http://schemas.microsoft.com/office/drawing/2014/main" id="{E5EC443C-5EB2-4D88-8DEB-673A9F86EDE2}"/>
              </a:ext>
            </a:extLst>
          </p:cNvPr>
          <p:cNvSpPr txBox="1"/>
          <p:nvPr/>
        </p:nvSpPr>
        <p:spPr>
          <a:xfrm>
            <a:off x="1028700" y="2420625"/>
            <a:ext cx="17259299" cy="6247864"/>
          </a:xfrm>
          <a:prstGeom prst="rect">
            <a:avLst/>
          </a:prstGeom>
          <a:noFill/>
        </p:spPr>
        <p:txBody>
          <a:bodyPr wrap="square">
            <a:spAutoFit/>
          </a:bodyPr>
          <a:lstStyle/>
          <a:p>
            <a:pPr marL="571500" indent="-571500">
              <a:buFont typeface="Wingdings" panose="05000000000000000000" pitchFamily="2" charset="2"/>
              <a:buChar char="Ø"/>
            </a:pPr>
            <a:r>
              <a:rPr lang="es-ES" sz="4000" dirty="0"/>
              <a:t>Un sistema de gestión en la web que facilite el acceso y consulta de la información. </a:t>
            </a:r>
          </a:p>
          <a:p>
            <a:pPr marL="571500" indent="-571500">
              <a:buFont typeface="Wingdings" panose="05000000000000000000" pitchFamily="2" charset="2"/>
              <a:buChar char="Ø"/>
            </a:pPr>
            <a:endParaRPr lang="es-ES" sz="4000" dirty="0"/>
          </a:p>
          <a:p>
            <a:pPr marL="571500" indent="-571500">
              <a:buFont typeface="Wingdings" panose="05000000000000000000" pitchFamily="2" charset="2"/>
              <a:buChar char="Ø"/>
            </a:pPr>
            <a:r>
              <a:rPr lang="es-ES" sz="4000" dirty="0"/>
              <a:t>El sistema contará con respaldos automáticos de la información</a:t>
            </a:r>
          </a:p>
          <a:p>
            <a:pPr marL="571500" indent="-571500">
              <a:buFont typeface="Wingdings" panose="05000000000000000000" pitchFamily="2" charset="2"/>
              <a:buChar char="Ø"/>
            </a:pPr>
            <a:endParaRPr lang="es-ES" sz="4000" dirty="0"/>
          </a:p>
          <a:p>
            <a:pPr marL="571500" indent="-571500">
              <a:buFont typeface="Wingdings" panose="05000000000000000000" pitchFamily="2" charset="2"/>
              <a:buChar char="Ø"/>
            </a:pPr>
            <a:r>
              <a:rPr lang="es-ES" sz="4000" dirty="0"/>
              <a:t>El sistema llevará un seguimiento de las actividades de los usuarios</a:t>
            </a:r>
          </a:p>
          <a:p>
            <a:pPr marL="571500" indent="-571500">
              <a:buFont typeface="Wingdings" panose="05000000000000000000" pitchFamily="2" charset="2"/>
              <a:buChar char="Ø"/>
            </a:pPr>
            <a:endParaRPr lang="es-ES" sz="4000" dirty="0"/>
          </a:p>
          <a:p>
            <a:pPr marL="571500" indent="-571500">
              <a:buFont typeface="Wingdings" panose="05000000000000000000" pitchFamily="2" charset="2"/>
              <a:buChar char="Ø"/>
            </a:pPr>
            <a:r>
              <a:rPr lang="es-ES" sz="4000" dirty="0"/>
              <a:t>El sistema facilitará la opción de impresión y conversión a documentos de la información registrada en el sistema.</a:t>
            </a:r>
          </a:p>
          <a:p>
            <a:pPr marL="571500" indent="-571500">
              <a:buFont typeface="Wingdings" panose="05000000000000000000" pitchFamily="2" charset="2"/>
              <a:buChar char="Ø"/>
            </a:pPr>
            <a:endParaRPr lang="es-ES" sz="4000" dirty="0"/>
          </a:p>
        </p:txBody>
      </p:sp>
    </p:spTree>
    <p:extLst>
      <p:ext uri="{BB962C8B-B14F-4D97-AF65-F5344CB8AC3E}">
        <p14:creationId xmlns:p14="http://schemas.microsoft.com/office/powerpoint/2010/main" val="3048925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p:nvPr/>
        </p:nvSpPr>
        <p:spPr>
          <a:xfrm>
            <a:off x="0" y="0"/>
            <a:ext cx="18288000" cy="10287000"/>
          </a:xfrm>
          <a:prstGeom prst="rect">
            <a:avLst/>
          </a:prstGeom>
          <a:gradFill>
            <a:gsLst>
              <a:gs pos="0">
                <a:srgbClr val="14C5C3"/>
              </a:gs>
              <a:gs pos="100000">
                <a:srgbClr val="4E7AD9"/>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0"/>
          <p:cNvGrpSpPr/>
          <p:nvPr/>
        </p:nvGrpSpPr>
        <p:grpSpPr>
          <a:xfrm>
            <a:off x="4081176" y="1125097"/>
            <a:ext cx="14206824" cy="8036802"/>
            <a:chOff x="0" y="-38100"/>
            <a:chExt cx="3741715" cy="2116689"/>
          </a:xfrm>
        </p:grpSpPr>
        <p:sp>
          <p:nvSpPr>
            <p:cNvPr id="165" name="Google Shape;165;p20"/>
            <p:cNvSpPr/>
            <p:nvPr/>
          </p:nvSpPr>
          <p:spPr>
            <a:xfrm>
              <a:off x="0" y="0"/>
              <a:ext cx="3741715" cy="2078589"/>
            </a:xfrm>
            <a:custGeom>
              <a:avLst/>
              <a:gdLst/>
              <a:ahLst/>
              <a:cxnLst/>
              <a:rect l="l" t="t" r="r" b="b"/>
              <a:pathLst>
                <a:path w="3741715" h="2078589" extrusionOk="0">
                  <a:moveTo>
                    <a:pt x="0" y="0"/>
                  </a:moveTo>
                  <a:lnTo>
                    <a:pt x="3741715" y="0"/>
                  </a:lnTo>
                  <a:lnTo>
                    <a:pt x="3741715" y="2078589"/>
                  </a:lnTo>
                  <a:lnTo>
                    <a:pt x="0" y="2078589"/>
                  </a:lnTo>
                  <a:close/>
                </a:path>
              </a:pathLst>
            </a:custGeom>
            <a:solidFill>
              <a:srgbClr val="FFFFFF"/>
            </a:solidFill>
            <a:ln>
              <a:noFill/>
            </a:ln>
          </p:spPr>
        </p:sp>
        <p:sp>
          <p:nvSpPr>
            <p:cNvPr id="166" name="Google Shape;166;p20"/>
            <p:cNvSpPr txBox="1"/>
            <p:nvPr/>
          </p:nvSpPr>
          <p:spPr>
            <a:xfrm>
              <a:off x="0" y="-38100"/>
              <a:ext cx="3741715" cy="211668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8" name="Google Shape;168;p20"/>
          <p:cNvSpPr txBox="1"/>
          <p:nvPr/>
        </p:nvSpPr>
        <p:spPr>
          <a:xfrm>
            <a:off x="8817960" y="1476038"/>
            <a:ext cx="9470039" cy="6586418"/>
          </a:xfrm>
          <a:prstGeom prst="rect">
            <a:avLst/>
          </a:prstGeom>
          <a:noFill/>
          <a:ln>
            <a:noFill/>
          </a:ln>
        </p:spPr>
        <p:txBody>
          <a:bodyPr spcFirstLastPara="1" wrap="square" lIns="0" tIns="0" rIns="0" bIns="0" anchor="t" anchorCtr="0">
            <a:spAutoFit/>
          </a:bodyPr>
          <a:lstStyle/>
          <a:p>
            <a:r>
              <a:rPr lang="es-ES" sz="3600" dirty="0"/>
              <a:t>En la actualidad existen muchas plataformas que permiten la gestión de este proceso pero las mediciones se realizan con equipos y sensores que no contamos en nuestra nación, muchos de esta plataformas no podemos acceder y son con pagos de licencia.  El desarrollo de esta herramienta web permitirá soberanía nacional y se adaptará a las condiciones que existen en el país, ya que los modelos de cálculo son del siglo pasado y hoy el comportamiento de las costas es variable </a:t>
            </a:r>
          </a:p>
          <a:p>
            <a:endParaRPr lang="es-ES" sz="3200"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2" y="1276188"/>
            <a:ext cx="8387653" cy="7885711"/>
          </a:xfrm>
          <a:prstGeom prst="rect">
            <a:avLst/>
          </a:prstGeom>
        </p:spPr>
      </p:pic>
    </p:spTree>
    <p:extLst>
      <p:ext uri="{BB962C8B-B14F-4D97-AF65-F5344CB8AC3E}">
        <p14:creationId xmlns:p14="http://schemas.microsoft.com/office/powerpoint/2010/main" val="220410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p:nvPr/>
        </p:nvSpPr>
        <p:spPr>
          <a:xfrm>
            <a:off x="0" y="0"/>
            <a:ext cx="1028700" cy="10287000"/>
          </a:xfrm>
          <a:prstGeom prst="rect">
            <a:avLst/>
          </a:prstGeom>
          <a:gradFill>
            <a:gsLst>
              <a:gs pos="0">
                <a:srgbClr val="14C5C3"/>
              </a:gs>
              <a:gs pos="100000">
                <a:srgbClr val="4E7AD9"/>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2057400" y="0"/>
            <a:ext cx="15524018" cy="2424691"/>
          </a:xfrm>
          <a:prstGeom prst="rect">
            <a:avLst/>
          </a:prstGeom>
          <a:gradFill>
            <a:gsLst>
              <a:gs pos="0">
                <a:srgbClr val="14C5C3"/>
              </a:gs>
              <a:gs pos="100000">
                <a:srgbClr val="4E7AD9"/>
              </a:gs>
            </a:gsLst>
            <a:lin ang="27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txBox="1"/>
          <p:nvPr/>
        </p:nvSpPr>
        <p:spPr>
          <a:xfrm>
            <a:off x="2524991" y="533268"/>
            <a:ext cx="14588836" cy="1354089"/>
          </a:xfrm>
          <a:prstGeom prst="rect">
            <a:avLst/>
          </a:prstGeom>
          <a:noFill/>
          <a:ln>
            <a:noFill/>
          </a:ln>
        </p:spPr>
        <p:txBody>
          <a:bodyPr spcFirstLastPara="1" wrap="square" lIns="0" tIns="0" rIns="0" bIns="0" anchor="t" anchorCtr="0">
            <a:spAutoFit/>
          </a:bodyPr>
          <a:lstStyle/>
          <a:p>
            <a:pPr marL="0" marR="0" lvl="0" indent="0" algn="ctr" rtl="0">
              <a:lnSpc>
                <a:spcPct val="110001"/>
              </a:lnSpc>
              <a:spcBef>
                <a:spcPts val="0"/>
              </a:spcBef>
              <a:spcAft>
                <a:spcPts val="0"/>
              </a:spcAft>
              <a:buNone/>
            </a:pPr>
            <a:r>
              <a:rPr lang="en-US" sz="7999" b="1" i="0" u="none" strike="noStrike" cap="none" dirty="0" err="1">
                <a:solidFill>
                  <a:srgbClr val="FFFFFF"/>
                </a:solidFill>
                <a:latin typeface="Poppins"/>
                <a:ea typeface="Poppins"/>
                <a:cs typeface="Poppins"/>
                <a:sym typeface="Poppins"/>
              </a:rPr>
              <a:t>Posibles</a:t>
            </a:r>
            <a:r>
              <a:rPr lang="en-US" sz="7999" b="1" i="0" u="none" strike="noStrike" cap="none" dirty="0">
                <a:solidFill>
                  <a:srgbClr val="FFFFFF"/>
                </a:solidFill>
                <a:latin typeface="Poppins"/>
                <a:ea typeface="Poppins"/>
                <a:cs typeface="Poppins"/>
                <a:sym typeface="Poppins"/>
              </a:rPr>
              <a:t> </a:t>
            </a:r>
            <a:r>
              <a:rPr lang="en-US" sz="7999" b="1" i="0" u="none" strike="noStrike" cap="none" dirty="0" err="1">
                <a:solidFill>
                  <a:srgbClr val="FFFFFF"/>
                </a:solidFill>
                <a:latin typeface="Poppins"/>
                <a:ea typeface="Poppins"/>
                <a:cs typeface="Poppins"/>
                <a:sym typeface="Poppins"/>
              </a:rPr>
              <a:t>Aportes</a:t>
            </a:r>
            <a:r>
              <a:rPr lang="en-US" sz="7999" b="1" i="0" u="none" strike="noStrike" cap="none" dirty="0">
                <a:solidFill>
                  <a:srgbClr val="FFFFFF"/>
                </a:solidFill>
                <a:latin typeface="Poppins"/>
                <a:ea typeface="Poppins"/>
                <a:cs typeface="Poppins"/>
                <a:sym typeface="Poppins"/>
              </a:rPr>
              <a:t> </a:t>
            </a:r>
            <a:endParaRPr dirty="0"/>
          </a:p>
        </p:txBody>
      </p:sp>
      <p:sp>
        <p:nvSpPr>
          <p:cNvPr id="6" name="CuadroTexto 5">
            <a:extLst>
              <a:ext uri="{FF2B5EF4-FFF2-40B4-BE49-F238E27FC236}">
                <a16:creationId xmlns:a16="http://schemas.microsoft.com/office/drawing/2014/main" id="{E5EC443C-5EB2-4D88-8DEB-673A9F86EDE2}"/>
              </a:ext>
            </a:extLst>
          </p:cNvPr>
          <p:cNvSpPr txBox="1"/>
          <p:nvPr/>
        </p:nvSpPr>
        <p:spPr>
          <a:xfrm>
            <a:off x="1028700" y="2420625"/>
            <a:ext cx="17259299" cy="6863417"/>
          </a:xfrm>
          <a:prstGeom prst="rect">
            <a:avLst/>
          </a:prstGeom>
          <a:noFill/>
        </p:spPr>
        <p:txBody>
          <a:bodyPr wrap="square">
            <a:spAutoFit/>
          </a:bodyPr>
          <a:lstStyle/>
          <a:p>
            <a:pPr marL="571500" indent="-571500">
              <a:buFont typeface="Wingdings" panose="05000000000000000000" pitchFamily="2" charset="2"/>
              <a:buChar char="Ø"/>
            </a:pPr>
            <a:r>
              <a:rPr lang="es-ES" sz="4000" b="1" dirty="0">
                <a:effectLst/>
                <a:latin typeface="Arial" panose="020B0604020202020204" pitchFamily="34" charset="0"/>
                <a:ea typeface="Calibri" panose="020F0502020204030204" pitchFamily="34" charset="0"/>
              </a:rPr>
              <a:t>Avance Tecnológico en Ciencias Costeras</a:t>
            </a:r>
          </a:p>
          <a:p>
            <a:pPr marL="571500" indent="-571500">
              <a:buFont typeface="Wingdings" panose="05000000000000000000" pitchFamily="2" charset="2"/>
              <a:buChar char="Ø"/>
            </a:pPr>
            <a:endParaRPr lang="es-ES" sz="4000" dirty="0">
              <a:effectLst/>
              <a:latin typeface="Arial" panose="020B0604020202020204" pitchFamily="34" charset="0"/>
              <a:ea typeface="Calibri" panose="020F0502020204030204" pitchFamily="34" charset="0"/>
            </a:endParaRPr>
          </a:p>
          <a:p>
            <a:pPr marL="571500" indent="-571500">
              <a:buFont typeface="Wingdings" panose="05000000000000000000" pitchFamily="2" charset="2"/>
              <a:buChar char="Ø"/>
            </a:pPr>
            <a:r>
              <a:rPr lang="es-ES" sz="4000" b="1" dirty="0">
                <a:effectLst/>
                <a:latin typeface="Arial" panose="020B0604020202020204" pitchFamily="34" charset="0"/>
                <a:ea typeface="Times New Roman" panose="02020603050405020304" pitchFamily="18" charset="0"/>
              </a:rPr>
              <a:t>Potencial de Transferencia Tecnológica y Comercialización</a:t>
            </a:r>
          </a:p>
          <a:p>
            <a:pPr marL="571500" indent="-571500">
              <a:buFont typeface="Wingdings" panose="05000000000000000000" pitchFamily="2" charset="2"/>
              <a:buChar char="Ø"/>
            </a:pPr>
            <a:endParaRPr lang="es-ES" sz="4000" b="1" dirty="0">
              <a:effectLst/>
              <a:latin typeface="Arial" panose="020B0604020202020204" pitchFamily="34" charset="0"/>
              <a:ea typeface="Times New Roman" panose="02020603050405020304" pitchFamily="18" charset="0"/>
            </a:endParaRPr>
          </a:p>
          <a:p>
            <a:pPr marL="571500" indent="-571500">
              <a:buFont typeface="Wingdings" panose="05000000000000000000" pitchFamily="2" charset="2"/>
              <a:buChar char="Ø"/>
            </a:pPr>
            <a:r>
              <a:rPr lang="es-ES" sz="4000" b="1" dirty="0">
                <a:effectLst/>
                <a:latin typeface="Arial" panose="020B0604020202020204" pitchFamily="34" charset="0"/>
                <a:ea typeface="Calibri" panose="020F0502020204030204" pitchFamily="34" charset="0"/>
                <a:cs typeface="Times New Roman" panose="02020603050405020304" pitchFamily="18" charset="0"/>
              </a:rPr>
              <a:t>Herramienta para la Toma de Decisiones</a:t>
            </a:r>
          </a:p>
          <a:p>
            <a:pPr marL="571500" indent="-571500">
              <a:buFont typeface="Wingdings" panose="05000000000000000000" pitchFamily="2" charset="2"/>
              <a:buChar char="Ø"/>
            </a:pPr>
            <a:endParaRPr lang="es-ES" sz="4000" dirty="0">
              <a:effectLst/>
              <a:latin typeface="Arial" panose="020B0604020202020204" pitchFamily="34" charset="0"/>
              <a:ea typeface="Calibri" panose="020F0502020204030204" pitchFamily="34" charset="0"/>
              <a:cs typeface="Times New Roman" panose="02020603050405020304" pitchFamily="18" charset="0"/>
            </a:endParaRPr>
          </a:p>
          <a:p>
            <a:pPr marL="571500" indent="-571500">
              <a:buFont typeface="Wingdings" panose="05000000000000000000" pitchFamily="2" charset="2"/>
              <a:buChar char="Ø"/>
            </a:pPr>
            <a:r>
              <a:rPr lang="es-ES" sz="4000" b="1" dirty="0">
                <a:effectLst/>
                <a:latin typeface="Arial" panose="020B0604020202020204" pitchFamily="34" charset="0"/>
                <a:ea typeface="Calibri" panose="020F0502020204030204" pitchFamily="34" charset="0"/>
                <a:cs typeface="Times New Roman" panose="02020603050405020304" pitchFamily="18" charset="0"/>
              </a:rPr>
              <a:t>Protección de Comunidades Costeras</a:t>
            </a:r>
          </a:p>
          <a:p>
            <a:pPr marL="571500" indent="-571500">
              <a:buFont typeface="Wingdings" panose="05000000000000000000" pitchFamily="2" charset="2"/>
              <a:buChar char="Ø"/>
            </a:pPr>
            <a:endParaRPr lang="es-CU" sz="4000" b="1" dirty="0">
              <a:latin typeface="Calibri" panose="020F0502020204030204" pitchFamily="34" charset="0"/>
              <a:ea typeface="Calibri" panose="020F0502020204030204" pitchFamily="34" charset="0"/>
              <a:cs typeface="Times New Roman" panose="02020603050405020304" pitchFamily="18" charset="0"/>
            </a:endParaRPr>
          </a:p>
          <a:p>
            <a:pPr marL="571500" indent="-571500">
              <a:buFont typeface="Wingdings" panose="05000000000000000000" pitchFamily="2" charset="2"/>
              <a:buChar char="Ø"/>
            </a:pPr>
            <a:r>
              <a:rPr lang="es-ES" sz="4000" b="1" dirty="0">
                <a:effectLst/>
                <a:latin typeface="Arial" panose="020B0604020202020204" pitchFamily="34" charset="0"/>
                <a:ea typeface="Calibri" panose="020F0502020204030204" pitchFamily="34" charset="0"/>
                <a:cs typeface="Times New Roman" panose="02020603050405020304" pitchFamily="18" charset="0"/>
              </a:rPr>
              <a:t>Aumento de la Conciencia Ambiental</a:t>
            </a:r>
          </a:p>
          <a:p>
            <a:pPr marL="571500" indent="-571500">
              <a:buFont typeface="Wingdings" panose="05000000000000000000" pitchFamily="2" charset="2"/>
              <a:buChar char="Ø"/>
            </a:pPr>
            <a:endParaRPr lang="es-ES" sz="4000" b="1" dirty="0">
              <a:latin typeface="Arial" panose="020B0604020202020204" pitchFamily="34" charset="0"/>
              <a:cs typeface="Times New Roman" panose="02020603050405020304" pitchFamily="18" charset="0"/>
            </a:endParaRPr>
          </a:p>
          <a:p>
            <a:pPr marL="571500" indent="-571500">
              <a:buFont typeface="Wingdings" panose="05000000000000000000" pitchFamily="2" charset="2"/>
              <a:buChar char="Ø"/>
            </a:pPr>
            <a:r>
              <a:rPr lang="es-ES" sz="4000" b="1" dirty="0">
                <a:effectLst/>
                <a:latin typeface="Arial" panose="020B0604020202020204" pitchFamily="34" charset="0"/>
                <a:ea typeface="Calibri" panose="020F0502020204030204" pitchFamily="34" charset="0"/>
              </a:rPr>
              <a:t>Planificación de Futuro</a:t>
            </a:r>
            <a:endParaRPr lang="es-ES" sz="4000" dirty="0"/>
          </a:p>
        </p:txBody>
      </p:sp>
    </p:spTree>
    <p:extLst>
      <p:ext uri="{BB962C8B-B14F-4D97-AF65-F5344CB8AC3E}">
        <p14:creationId xmlns:p14="http://schemas.microsoft.com/office/powerpoint/2010/main" val="136053320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528</Words>
  <Application>Microsoft Office PowerPoint</Application>
  <PresentationFormat>Personalizado</PresentationFormat>
  <Paragraphs>44</Paragraphs>
  <Slides>10</Slides>
  <Notes>10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Calibri</vt:lpstr>
      <vt:lpstr>Arial</vt:lpstr>
      <vt:lpstr>Poppins</vt:lpstr>
      <vt:lpstr>Wingdings</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TitoCode</cp:lastModifiedBy>
  <cp:revision>21</cp:revision>
  <dcterms:modified xsi:type="dcterms:W3CDTF">2025-01-13T19:51:14Z</dcterms:modified>
</cp:coreProperties>
</file>