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4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92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29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56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14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11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24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2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3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8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0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70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6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3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0AE449-13C0-492D-9E49-8DC8C225D09A}" type="datetimeFigureOut">
              <a:rPr lang="es-ES" smtClean="0"/>
              <a:t>11/01/2024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033FC9-185B-4CAE-8276-5D68052E8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71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1727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773250" y="275115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54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Práctica Profesional</a:t>
            </a:r>
            <a:endParaRPr lang="es-ES" sz="5400" dirty="0" smtClean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  <a:p>
            <a:pPr algn="ctr">
              <a:spcAft>
                <a:spcPts val="0"/>
              </a:spcAft>
            </a:pPr>
            <a:r>
              <a:rPr lang="es-ES" sz="4800" b="1" dirty="0" smtClean="0">
                <a:solidFill>
                  <a:srgbClr val="595959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 </a:t>
            </a:r>
            <a:endParaRPr lang="es-ES" sz="48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2900667"/>
            <a:ext cx="12003110" cy="170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algn="just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r>
              <a:rPr lang="es-ES" sz="24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Título</a:t>
            </a:r>
            <a:r>
              <a:rPr lang="es-ES" sz="24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:</a:t>
            </a:r>
            <a:r>
              <a:rPr lang="es-ES" sz="20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s-ES" sz="20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“</a:t>
            </a:r>
            <a:r>
              <a:rPr lang="es-ES" sz="20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Prototipo de sistema informático para el análisis y toma de decisiones sobre el deterioro de la línea costera de áreas de la región oriental, como parte de un proyecto de investigación de la empresa </a:t>
            </a:r>
            <a:r>
              <a:rPr lang="es-ES" sz="2000" b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Geocuba</a:t>
            </a:r>
            <a:r>
              <a:rPr lang="es-ES" sz="20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.”</a:t>
            </a:r>
            <a:endParaRPr lang="es-ES" sz="2000" dirty="0" smtClean="0">
              <a:solidFill>
                <a:schemeClr val="bg1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  <a:p>
            <a:pPr>
              <a:spcAft>
                <a:spcPts val="0"/>
              </a:spcAft>
              <a:tabLst>
                <a:tab pos="3310255" algn="ctr"/>
                <a:tab pos="3943350" algn="l"/>
              </a:tabLst>
            </a:pPr>
            <a:r>
              <a:rPr lang="es-ES" sz="3200" dirty="0" smtClean="0">
                <a:ln>
                  <a:noFill/>
                </a:ln>
                <a:solidFill>
                  <a:srgbClr val="595959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 </a:t>
            </a:r>
            <a:endParaRPr lang="es-ES" sz="1200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6163" y="5041822"/>
            <a:ext cx="8929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310255" algn="ctr"/>
                <a:tab pos="3943350" algn="l"/>
              </a:tabLst>
            </a:pP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Autor: </a:t>
            </a: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Constantia" panose="02030602050306030303" pitchFamily="18" charset="0"/>
                <a:cs typeface="Arial" panose="020B0604020202020204" pitchFamily="34" charset="0"/>
              </a:rPr>
              <a:t>Dariel Enmanuel Cabrera López</a:t>
            </a:r>
            <a:endParaRPr lang="es-ES" sz="1600" dirty="0" smtClean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  <a:p>
            <a:pPr>
              <a:spcAft>
                <a:spcPts val="0"/>
              </a:spcAft>
              <a:tabLst>
                <a:tab pos="3310255" algn="ctr"/>
                <a:tab pos="3943350" algn="l"/>
              </a:tabLst>
            </a:pP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 </a:t>
            </a:r>
            <a:endParaRPr lang="es-ES" sz="1100" dirty="0" smtClean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  <a:p>
            <a:pPr>
              <a:spcAft>
                <a:spcPts val="0"/>
              </a:spcAft>
              <a:tabLst>
                <a:tab pos="3310255" algn="ctr"/>
                <a:tab pos="3943350" algn="l"/>
              </a:tabLst>
            </a:pP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Old English Text MT" panose="03040902040508030806" pitchFamily="66" charset="0"/>
                <a:ea typeface="Constantia" panose="02030602050306030303" pitchFamily="18" charset="0"/>
                <a:cs typeface="Arial" panose="020B0604020202020204" pitchFamily="34" charset="0"/>
              </a:rPr>
              <a:t>Tutor: </a:t>
            </a: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Constantia" panose="02030602050306030303" pitchFamily="18" charset="0"/>
                <a:cs typeface="Arial" panose="020B0604020202020204" pitchFamily="34" charset="0"/>
              </a:rPr>
              <a:t>Dr. </a:t>
            </a:r>
            <a:r>
              <a:rPr lang="es-ES" sz="2800" dirty="0" err="1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Constantia" panose="02030602050306030303" pitchFamily="18" charset="0"/>
                <a:cs typeface="Arial" panose="020B0604020202020204" pitchFamily="34" charset="0"/>
              </a:rPr>
              <a:t>Dionis</a:t>
            </a:r>
            <a:r>
              <a:rPr lang="es-ES" sz="2800" dirty="0" smtClean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Constantia" panose="02030602050306030303" pitchFamily="18" charset="0"/>
                <a:cs typeface="Arial" panose="020B0604020202020204" pitchFamily="34" charset="0"/>
              </a:rPr>
              <a:t> López Ramos</a:t>
            </a:r>
            <a:endParaRPr lang="es-ES" sz="28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:\UNIVERSIDAD\Practicas Profesional 2do año\Diagrama E-R Calculo de Transporte de Sedimient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981572"/>
            <a:ext cx="10097035" cy="56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203033" y="-128789"/>
            <a:ext cx="5012911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Arquitectura del Sistema</a:t>
            </a:r>
            <a:endParaRPr lang="es-ES" sz="32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3033" y="743622"/>
            <a:ext cx="4382931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Diagrama de Entidad-Relación</a:t>
            </a:r>
            <a:endParaRPr lang="es-ES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35" y="62523"/>
            <a:ext cx="764818" cy="78055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607638" y="93012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E:\UNIVERSIDAD\Practicas Profesional 2do año\Diagrama de Clases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007"/>
            <a:ext cx="12192000" cy="60079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268344"/>
            <a:ext cx="3111749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b="1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Diagrama de Clases</a:t>
            </a:r>
            <a:endParaRPr lang="es-ES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478853" y="6161225"/>
            <a:ext cx="2584362" cy="147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solidFill>
                <a:schemeClr val="bg1"/>
              </a:solidFill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1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1527"/>
            <a:ext cx="5975797" cy="51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0" y="103030"/>
            <a:ext cx="4873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Prototipos de Interfaces</a:t>
            </a:r>
            <a:endParaRPr lang="es-ES" sz="32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Imagen 5" descr="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38" y="1751527"/>
            <a:ext cx="5997262" cy="5106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64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" y="2279561"/>
            <a:ext cx="5847007" cy="457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Dariel Cabrera Lopez\AppData\Local\Microsoft\Windows\INetCache\Content.Word\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0" y="2279560"/>
            <a:ext cx="6010140" cy="457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8940" y="210637"/>
            <a:ext cx="11372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Situación Problémica	</a:t>
            </a:r>
            <a:endParaRPr lang="es-ES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empresa </a:t>
            </a:r>
            <a:r>
              <a:rPr lang="es-ES" sz="2400" dirty="0" err="1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GeoCuba</a:t>
            </a: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el cálculo de transporte de sedimentos emplea una ecuación y recoge datos de las mediciones de las costas a través de métodos tradicionales, los cuales pueden tener un deterioro en el tiempo, errores en los cálculos realizados y morosidad en la búsqueda de información. Para ello se necesita guardar la información de una manera segura, calcular los datos con mayor precisión y buscar los datos con mayor rapidez.</a:t>
            </a:r>
            <a:endParaRPr lang="es-E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5910" y="4365621"/>
            <a:ext cx="11784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Objetivo</a:t>
            </a:r>
            <a:endParaRPr lang="es-ES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Desarrollar una aplicación informática que permita  calcular, gestionar y almacenar los datos para el cálculo del transporte de sedimentos en las costas cubanas.</a:t>
            </a:r>
            <a:endParaRPr lang="es-E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4547" y="663704"/>
            <a:ext cx="12191999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Descripción del Negocio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el cálculo existen diferentes métodos de formulación, el M</a:t>
            </a:r>
            <a:r>
              <a:rPr lang="es-E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kumimoji="0" lang="es-E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 del Flujo de Energía, que está basado en la energía de la ola, es conocida en la actualidad como la fórmula de CERC.</a:t>
            </a:r>
            <a:endParaRPr kumimoji="0" lang="es-E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los términos de volumen la ecuación de CERC expresa: </a:t>
            </a:r>
            <a:endParaRPr kumimoji="0" lang="es-E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32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Ecuación 1:</a:t>
            </a:r>
            <a:endParaRPr kumimoji="0" lang="es-E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s-E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3"/>
              <p:cNvSpPr txBox="1"/>
              <p:nvPr/>
            </p:nvSpPr>
            <p:spPr>
              <a:xfrm>
                <a:off x="1809368" y="4166780"/>
                <a:ext cx="9088416" cy="54737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" sz="2800" dirty="0" smtClean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Q=K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800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l-GR" sz="2800" i="1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</m:ctrlPr>
                          </m:radPr>
                          <m:deg/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  <m:t>𝑔</m:t>
                            </m:r>
                          </m:e>
                        </m:rad>
                      </m:num>
                      <m:den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16</m:t>
                        </m:r>
                        <m:rad>
                          <m:radPr>
                            <m:degHide m:val="on"/>
                            <m:ctrlP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</m:ctrlPr>
                          </m:radPr>
                          <m:deg/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  <m:t>𝑘</m:t>
                            </m:r>
                          </m:e>
                        </m:rad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800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l-GR" sz="2800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ρ</m:t>
                        </m:r>
                        <m:r>
                          <m:rPr>
                            <m:nor/>
                          </m:rPr>
                          <a:rPr lang="el-GR" sz="2800" i="1">
                            <a:solidFill>
                              <a:schemeClr val="tx1"/>
                            </a:solidFill>
                            <a:effectLst/>
                            <a:ea typeface="Times New Roman" panose="02020603050405020304" pitchFamily="18" charset="0"/>
                            <a:cs typeface="Browallia New"/>
                          </a:rPr>
                          <m:t> </m:t>
                        </m:r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)(1−</m:t>
                        </m:r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𝑛</m:t>
                        </m:r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)</m:t>
                        </m:r>
                      </m:den>
                    </m:f>
                  </m:oMath>
                </a14:m>
                <a:r>
                  <a:rPr lang="es-ES" sz="2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  <m:t>𝐻𝑏</m:t>
                            </m:r>
                          </m:e>
                          <m:sup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Browallia New"/>
                              </a:rPr>
                              <m:t>5</m:t>
                            </m:r>
                          </m:sup>
                        </m:sSup>
                        <m:r>
                          <a:rPr lang="es-ES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Browallia New"/>
                          </a:rPr>
                          <m:t> </m:t>
                        </m:r>
                      </m:e>
                    </m:rad>
                  </m:oMath>
                </a14:m>
                <a:r>
                  <a:rPr lang="es-ES" sz="2800" dirty="0" err="1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sen</a:t>
                </a:r>
                <a:r>
                  <a:rPr lang="es-ES" sz="2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(2</a:t>
                </a:r>
                <a:r>
                  <a:rPr lang="el-GR" sz="2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α</a:t>
                </a:r>
                <a:r>
                  <a:rPr lang="es-ES" sz="28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Browallia New"/>
                  </a:rPr>
                  <a:t>)</a:t>
                </a:r>
                <a:endParaRPr lang="es-ES" sz="2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68" y="4166780"/>
                <a:ext cx="9088416" cy="547370"/>
              </a:xfrm>
              <a:prstGeom prst="rect">
                <a:avLst/>
              </a:prstGeom>
              <a:blipFill rotWithShape="0">
                <a:blip r:embed="rId2"/>
                <a:stretch>
                  <a:fillRect l="-2414" b="-382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53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3582" y="200066"/>
            <a:ext cx="3402663" cy="147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Estados del Arte</a:t>
            </a: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 descr="C:\Users\Dariel Cabrera Lopez\Downloads\descargar.jf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" y="1112287"/>
            <a:ext cx="2169920" cy="20687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Imagen 5" descr="C:\Users\Dariel Cabrera Lopez\Downloads\PyQt-Logo.wine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78" y="1087215"/>
            <a:ext cx="2421226" cy="2158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 descr="C:\Users\Dariel Cabrera Lopez\Downloads\pngaaa.com-479639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405" y="1087215"/>
            <a:ext cx="2216127" cy="2158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 descr="C:\Users\Dariel Cabrera Lopez\Downloads\klipartz.co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" y="4093303"/>
            <a:ext cx="2169920" cy="2020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 descr="C:\Users\Dariel Cabrera Lopez\Downloads\newlogo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78" y="4093303"/>
            <a:ext cx="2318197" cy="2020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n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71" y="4058193"/>
            <a:ext cx="2357794" cy="2020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ángulo 10"/>
          <p:cNvSpPr/>
          <p:nvPr/>
        </p:nvSpPr>
        <p:spPr>
          <a:xfrm>
            <a:off x="7968588" y="6096159"/>
            <a:ext cx="1305535" cy="47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Flet</a:t>
            </a:r>
            <a:endParaRPr lang="es-ES" sz="24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284953" y="6250603"/>
            <a:ext cx="1758815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DearPyGUI</a:t>
            </a:r>
            <a:endParaRPr lang="es-ES" sz="24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4895" y="6284307"/>
            <a:ext cx="1587294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WxPython</a:t>
            </a:r>
            <a:endParaRPr lang="es-ES" sz="24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016628" y="3351045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Kivy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740165" y="3351045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PyQt</a:t>
            </a:r>
            <a:endParaRPr lang="es-ES" sz="2400" dirty="0"/>
          </a:p>
        </p:txBody>
      </p:sp>
      <p:sp>
        <p:nvSpPr>
          <p:cNvPr id="16" name="Rectángulo 15"/>
          <p:cNvSpPr/>
          <p:nvPr/>
        </p:nvSpPr>
        <p:spPr>
          <a:xfrm>
            <a:off x="822339" y="3412592"/>
            <a:ext cx="1125629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Tkinter</a:t>
            </a:r>
            <a:endParaRPr lang="es-ES" sz="24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4627" y="0"/>
            <a:ext cx="8465779" cy="147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Herramientas y Tecnologías en Desarrollo </a:t>
            </a: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3" y="4165445"/>
            <a:ext cx="1888543" cy="1897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0" y="1024087"/>
            <a:ext cx="1936967" cy="19369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72" y="985462"/>
            <a:ext cx="1975591" cy="19755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72" y="4165445"/>
            <a:ext cx="1975591" cy="19755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 descr="C:\Users\Dariel Cabrera Lopez\Downloads\PyQt-Logo.wine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96" y="985463"/>
            <a:ext cx="2146143" cy="19755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Rectángulo 11"/>
          <p:cNvSpPr/>
          <p:nvPr/>
        </p:nvSpPr>
        <p:spPr>
          <a:xfrm>
            <a:off x="8611308" y="3484852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PyQt</a:t>
            </a:r>
            <a:endParaRPr lang="es-ES" sz="2400" dirty="0"/>
          </a:p>
        </p:txBody>
      </p:sp>
      <p:sp>
        <p:nvSpPr>
          <p:cNvPr id="13" name="Rectángulo 12"/>
          <p:cNvSpPr/>
          <p:nvPr/>
        </p:nvSpPr>
        <p:spPr>
          <a:xfrm>
            <a:off x="950845" y="3266899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SQLite</a:t>
            </a:r>
            <a:endParaRPr lang="es-ES" sz="2400" dirty="0"/>
          </a:p>
        </p:txBody>
      </p:sp>
      <p:sp>
        <p:nvSpPr>
          <p:cNvPr id="14" name="Rectángulo 13"/>
          <p:cNvSpPr/>
          <p:nvPr/>
        </p:nvSpPr>
        <p:spPr>
          <a:xfrm>
            <a:off x="4974836" y="333241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Canva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198619" y="6311306"/>
            <a:ext cx="2799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Visual Studio Code</a:t>
            </a:r>
            <a:endParaRPr lang="es-ES" sz="2400" dirty="0"/>
          </a:p>
        </p:txBody>
      </p:sp>
      <p:sp>
        <p:nvSpPr>
          <p:cNvPr id="16" name="Rectángulo 15"/>
          <p:cNvSpPr/>
          <p:nvPr/>
        </p:nvSpPr>
        <p:spPr>
          <a:xfrm>
            <a:off x="4974836" y="6290180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Python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280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3881" y="0"/>
            <a:ext cx="11479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Metodologías de Desarrollo</a:t>
            </a:r>
          </a:p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3881" y="2064621"/>
            <a:ext cx="12068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La programación extrema es una metodología de desarrollo ligera (o ágil) basada en una serie de valores y de prácticas de buenas maneras que persigue el objetivo de aumentar la productividad a la hora de desarrollar programas. 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-382073" y="682498"/>
            <a:ext cx="1219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Programación Extrema (XP)</a:t>
            </a: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382073" y="3879183"/>
            <a:ext cx="12192000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Cuenta con 4 Fases</a:t>
            </a: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4920953" y="1321639"/>
            <a:ext cx="1253852" cy="853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bajo 8"/>
          <p:cNvSpPr/>
          <p:nvPr/>
        </p:nvSpPr>
        <p:spPr>
          <a:xfrm>
            <a:off x="4920953" y="3288858"/>
            <a:ext cx="1253852" cy="853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Pentágono 9"/>
          <p:cNvSpPr/>
          <p:nvPr/>
        </p:nvSpPr>
        <p:spPr>
          <a:xfrm>
            <a:off x="875763" y="4809520"/>
            <a:ext cx="2189409" cy="1349835"/>
          </a:xfrm>
          <a:prstGeom prst="homePlat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Pentágono 10"/>
          <p:cNvSpPr/>
          <p:nvPr/>
        </p:nvSpPr>
        <p:spPr>
          <a:xfrm>
            <a:off x="3674464" y="4809520"/>
            <a:ext cx="2189409" cy="1349835"/>
          </a:xfrm>
          <a:prstGeom prst="homePlat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Pentágono 11"/>
          <p:cNvSpPr/>
          <p:nvPr/>
        </p:nvSpPr>
        <p:spPr>
          <a:xfrm>
            <a:off x="6473165" y="4780902"/>
            <a:ext cx="2265858" cy="134983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Pentágono 12"/>
          <p:cNvSpPr/>
          <p:nvPr/>
        </p:nvSpPr>
        <p:spPr>
          <a:xfrm>
            <a:off x="9216519" y="4780901"/>
            <a:ext cx="2189409" cy="1349835"/>
          </a:xfrm>
          <a:prstGeom prst="homePlate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875763" y="5086486"/>
            <a:ext cx="20826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Planeación</a:t>
            </a:r>
            <a:endParaRPr lang="es-ES" sz="2800" b="1" dirty="0" smtClean="0">
              <a:solidFill>
                <a:srgbClr val="0070C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801563" y="5098030"/>
            <a:ext cx="1383712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Diseño</a:t>
            </a:r>
            <a:endParaRPr lang="es-ES" sz="2800" b="1" dirty="0" smtClean="0"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396715" y="5075106"/>
            <a:ext cx="2342308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Codificación</a:t>
            </a:r>
            <a:endParaRPr lang="es-ES" sz="2800" b="1" dirty="0" smtClean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9348315" y="5098029"/>
            <a:ext cx="1603323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Pruebas</a:t>
            </a:r>
            <a:endParaRPr lang="es-ES" sz="2800" b="1" dirty="0" smtClean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50" y="6130736"/>
            <a:ext cx="764818" cy="78055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78853" y="6161225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err="1" smtClean="0">
                <a:effectLst/>
                <a:latin typeface="Cooper Black" panose="0208090404030B020404" pitchFamily="18" charset="0"/>
                <a:ea typeface="Times New Roman" panose="02020603050405020304" pitchFamily="18" charset="0"/>
              </a:rPr>
              <a:t>MoreCoasts</a:t>
            </a:r>
            <a:endParaRPr lang="es-ES" sz="3200" b="1" dirty="0" smtClean="0">
              <a:effectLst/>
              <a:latin typeface="Cooper Black" panose="0208090404030B0204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3881" y="0"/>
            <a:ext cx="11479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Actores del Sistema</a:t>
            </a:r>
          </a:p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21" y="1154162"/>
            <a:ext cx="2115489" cy="33243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04" y="1213436"/>
            <a:ext cx="2228046" cy="3324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203659" y="47391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Podrá realizar las operaciones comunes para lo que fue diseñada la herramienta, dichas operaciones se realizan desde la interfaz gráfica de la misma</a:t>
            </a:r>
            <a:r>
              <a:rPr lang="es-ES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.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0" y="47609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Es el encargado de crear Usuarios, tendrá acceso a revisar las trazas del Sistema y podrá realizar cambios en 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3881" y="0"/>
            <a:ext cx="11479984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Funcionalidades del Sistema</a:t>
            </a:r>
          </a:p>
          <a:p>
            <a:pPr algn="ctr">
              <a:lnSpc>
                <a:spcPct val="150000"/>
              </a:lnSpc>
              <a:tabLst>
                <a:tab pos="3752850" algn="l"/>
              </a:tabLst>
            </a:pPr>
            <a:r>
              <a:rPr lang="es-ES" sz="32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3752850" algn="l"/>
              </a:tabLst>
            </a:pPr>
            <a:endParaRPr lang="es-ES" sz="3200" b="1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3881" y="781096"/>
            <a:ext cx="11191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effectLst/>
                <a:latin typeface="Arial" panose="020B0604020202020204" pitchFamily="34" charset="0"/>
                <a:ea typeface="Constantia" panose="02030602050306030303" pitchFamily="18" charset="0"/>
              </a:rPr>
              <a:t>Las funcionalidades del sistema se refieren al conjunto de funciones que satisfagan las necesidades implícitas o explícitas de los usuarios, al ser utilizado bajo condiciones específicas.</a:t>
            </a:r>
            <a:endParaRPr lang="es-ES" sz="2400" dirty="0"/>
          </a:p>
        </p:txBody>
      </p:sp>
      <p:sp>
        <p:nvSpPr>
          <p:cNvPr id="6" name="Flecha abajo 5"/>
          <p:cNvSpPr/>
          <p:nvPr/>
        </p:nvSpPr>
        <p:spPr>
          <a:xfrm rot="2676846">
            <a:off x="4405977" y="1865981"/>
            <a:ext cx="1017365" cy="1261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 rot="18263532">
            <a:off x="6195406" y="1818673"/>
            <a:ext cx="1017365" cy="1340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744843" y="2973555"/>
            <a:ext cx="4859022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Requisitos NO Funcionales</a:t>
            </a:r>
            <a:endParaRPr lang="es-ES" sz="2800" b="1" dirty="0" smtClean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3632" y="2998178"/>
            <a:ext cx="42210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3752850" algn="l"/>
              </a:tabLst>
            </a:pPr>
            <a:r>
              <a:rPr lang="es-ES" sz="28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Requisitos Funcionales</a:t>
            </a:r>
            <a:endParaRPr lang="es-ES" sz="2800" b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0354" y="3697485"/>
            <a:ext cx="6096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Requisitos Funcionales (Capacidades): Describe las funciones que lleva a cabo el software; como debe reaccionar éste ante ciertas entradas y como debe comportarse en situaciones particulares.</a:t>
            </a:r>
            <a:endParaRPr lang="es-ES" sz="1400" dirty="0"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26354" y="3693047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800"/>
              </a:spcAft>
            </a:pPr>
            <a:r>
              <a:rPr lang="es-ES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Browallia New"/>
              </a:rPr>
              <a:t>Requisitos  No Funcionales (Restricciones, requisitos de calidad): Restricciones sobre las funciones o servicios ofrecidos por el sistema.</a:t>
            </a:r>
            <a:endParaRPr lang="es-ES" sz="1400" dirty="0">
              <a:solidFill>
                <a:schemeClr val="bg1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Browallia New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35387" y="5107755"/>
            <a:ext cx="49375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effectLst/>
                <a:latin typeface="Arial" panose="020B0604020202020204" pitchFamily="34" charset="0"/>
                <a:ea typeface="Constantia" panose="02030602050306030303" pitchFamily="18" charset="0"/>
                <a:cs typeface="Arial" panose="020B0604020202020204" pitchFamily="34" charset="0"/>
              </a:rPr>
              <a:t>Autenticarse: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Gestionar Usuario: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Registrar Cálculo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Gestionar Trazas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126354" y="4699476"/>
            <a:ext cx="426591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onstantia" panose="02030602050306030303" pitchFamily="18" charset="0"/>
                <a:cs typeface="Arial" panose="020B0604020202020204" pitchFamily="34" charset="0"/>
              </a:rPr>
              <a:t>Requisito de interfaz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chemeClr val="bg1"/>
                </a:solidFill>
              </a:rPr>
              <a:t>Requerimiento de </a:t>
            </a:r>
            <a:r>
              <a:rPr lang="es-ES" b="1" dirty="0" smtClean="0">
                <a:solidFill>
                  <a:schemeClr val="bg1"/>
                </a:solidFill>
              </a:rPr>
              <a:t>Usabilidad</a:t>
            </a:r>
          </a:p>
          <a:p>
            <a:pPr marL="34290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chemeClr val="bg1"/>
                </a:solidFill>
              </a:rPr>
              <a:t>Requerimiento de Seguridad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chemeClr val="bg1"/>
                </a:solidFill>
              </a:rPr>
              <a:t>Requerimiento de </a:t>
            </a:r>
            <a:r>
              <a:rPr lang="es-ES" b="1" dirty="0" smtClean="0">
                <a:solidFill>
                  <a:schemeClr val="bg1"/>
                </a:solidFill>
              </a:rPr>
              <a:t>Fiabilidad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chemeClr val="bg1"/>
                </a:solidFill>
              </a:rPr>
              <a:t>Requerimiento de Mantenimiento</a:t>
            </a:r>
            <a:endParaRPr lang="es-ES" dirty="0">
              <a:solidFill>
                <a:schemeClr val="bg1"/>
              </a:solidFill>
            </a:endParaRPr>
          </a:p>
          <a:p>
            <a:pPr marL="34290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dirty="0">
              <a:solidFill>
                <a:schemeClr val="bg1"/>
              </a:solidFill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Constantia" panose="02030602050306030303" pitchFamily="18" charset="0"/>
              <a:cs typeface="Browallia New"/>
            </a:endParaRPr>
          </a:p>
        </p:txBody>
      </p:sp>
    </p:spTree>
    <p:extLst>
      <p:ext uri="{BB962C8B-B14F-4D97-AF65-F5344CB8AC3E}">
        <p14:creationId xmlns:p14="http://schemas.microsoft.com/office/powerpoint/2010/main" val="1459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95953"/>
              </p:ext>
            </p:extLst>
          </p:nvPr>
        </p:nvGraphicFramePr>
        <p:xfrm>
          <a:off x="0" y="0"/>
          <a:ext cx="12192000" cy="684784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554997"/>
                <a:gridCol w="1710531"/>
                <a:gridCol w="9926472"/>
              </a:tblGrid>
              <a:tr h="23951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 de Usuario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53129"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Número: 2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 la Historia de Usuario: </a:t>
                      </a:r>
                      <a:r>
                        <a:rPr lang="es-E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Cálculo de Variación de Costa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</a:tr>
              <a:tr h="23964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Modificación o Extensión de Historia de Usuario y Número: Ninguna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00004">
                <a:tc gridSpan="2"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Usuario: </a:t>
                      </a:r>
                      <a:r>
                        <a:rPr lang="es-E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Administrador y Cliente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Iteración asignada: 2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</a:tr>
              <a:tr h="1264862"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 del Negocio: (Alta/Media/ Baja):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s-ES" sz="18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 Estimados: 2 semanas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</a:tr>
              <a:tr h="114864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Riesgo en Desarrollo:  (Alta/Media/ Baja):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Baja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 Reales: 2 semanas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</a:tr>
              <a:tr h="23964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Programador responsable: Dariel Cabrera</a:t>
                      </a:r>
                      <a:endParaRPr lang="es-ES" sz="18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93732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</a:t>
                      </a:r>
                      <a:r>
                        <a:rPr lang="es-E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módulo de Cálculo de Variación de Costa tendrá campos obligatorios para que el usuario realice la entrada de datos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8411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gridSpan="2">
                  <a:txBody>
                    <a:bodyPr/>
                    <a:lstStyle/>
                    <a:p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Observaciones: </a:t>
                      </a:r>
                      <a:r>
                        <a:rPr lang="es-E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caso que los datos de entradas no estén correctos o no entre unos de los datos solicitados, se lanza un mensaje alertando que las credenciales son incorrectas.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8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Constantia" panose="02030602050306030303" pitchFamily="18" charset="0"/>
                        <a:cs typeface="Arial" panose="020B0604020202020204" pitchFamily="34" charset="0"/>
                      </a:endParaRPr>
                    </a:p>
                  </a:txBody>
                  <a:tcPr marL="36595" marR="3659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5213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245</TotalTime>
  <Words>504</Words>
  <Application>Microsoft Office PowerPoint</Application>
  <PresentationFormat>Panorámica</PresentationFormat>
  <Paragraphs>101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Arial</vt:lpstr>
      <vt:lpstr>Browallia New</vt:lpstr>
      <vt:lpstr>Cambria Math</vt:lpstr>
      <vt:lpstr>Century Gothic</vt:lpstr>
      <vt:lpstr>Constantia</vt:lpstr>
      <vt:lpstr>Cooper Black</vt:lpstr>
      <vt:lpstr>Old English Text MT</vt:lpstr>
      <vt:lpstr>Symbol</vt:lpstr>
      <vt:lpstr>Times New Roman</vt:lpstr>
      <vt:lpstr>Wingdings 3</vt:lpstr>
      <vt:lpstr>Sector</vt:lpstr>
      <vt:lpstr>Imagen de Paintbrush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Dariel Cabrera Lopez</dc:creator>
  <cp:lastModifiedBy>Dariel Cabrera Lopez</cp:lastModifiedBy>
  <cp:revision>13</cp:revision>
  <dcterms:created xsi:type="dcterms:W3CDTF">2024-01-11T16:15:15Z</dcterms:created>
  <dcterms:modified xsi:type="dcterms:W3CDTF">2024-01-11T20:20:16Z</dcterms:modified>
</cp:coreProperties>
</file>