
<file path=[Content_Types].xml><?xml version="1.0" encoding="utf-8"?>
<Types xmlns="http://schemas.openxmlformats.org/package/2006/content-types">
  <Default Extension="2"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4660"/>
  </p:normalViewPr>
  <p:slideViewPr>
    <p:cSldViewPr snapToGrid="0">
      <p:cViewPr varScale="1">
        <p:scale>
          <a:sx n="104" d="100"/>
          <a:sy n="104" d="100"/>
        </p:scale>
        <p:origin x="216"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10/19/2025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10/19/2025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10/19/2025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rawpixel.com/search?similar=458341" TargetMode="External"/><Relationship Id="rId2" Type="http://schemas.openxmlformats.org/officeDocument/2006/relationships/image" Target="../media/image9.2"/><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kenscourses.com/tc1019fall2016/syndicated/the-waterfall-method/" TargetMode="External"/><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codeandwork.github.io/courses/prep/swDevelopment.html" TargetMode="Externa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opensource.com/article/20/3/agiles-vs-waterfall" TargetMode="External"/><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ymphony-solutions.com/insights/agile-team-structure-in-software-development" TargetMode="External"/><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www.dev-insider.de/passen-it-compliance-und-agile-methoden-zusammen-a-606582/"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les-traducteurs-agiles.org/2019/06/16/less-product-owner.html"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publicdomainpictures.net/view-image.php?image=79093"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ixabay.com/en/software-testing-service-762486/"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baravalle.com/presentations/cn4103/topic6.html" TargetMode="External"/><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www.publicdomainpictures.net/view-image.php?image=79093" TargetMode="External"/><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EC0FE-82B5-CD73-5217-B9A933DD5B0A}"/>
              </a:ext>
            </a:extLst>
          </p:cNvPr>
          <p:cNvSpPr>
            <a:spLocks noGrp="1"/>
          </p:cNvSpPr>
          <p:nvPr>
            <p:ph type="ctrTitle"/>
          </p:nvPr>
        </p:nvSpPr>
        <p:spPr/>
        <p:txBody>
          <a:bodyPr/>
          <a:lstStyle/>
          <a:p>
            <a:r>
              <a:rPr lang="en-US" dirty="0"/>
              <a:t>7-1 Project Agile Presentation</a:t>
            </a:r>
          </a:p>
        </p:txBody>
      </p:sp>
      <p:sp>
        <p:nvSpPr>
          <p:cNvPr id="3" name="Subtitle 2">
            <a:extLst>
              <a:ext uri="{FF2B5EF4-FFF2-40B4-BE49-F238E27FC236}">
                <a16:creationId xmlns:a16="http://schemas.microsoft.com/office/drawing/2014/main" id="{34C95C73-BA20-CB30-0E99-45F7D2F72836}"/>
              </a:ext>
            </a:extLst>
          </p:cNvPr>
          <p:cNvSpPr>
            <a:spLocks noGrp="1"/>
          </p:cNvSpPr>
          <p:nvPr>
            <p:ph type="subTitle" idx="1"/>
          </p:nvPr>
        </p:nvSpPr>
        <p:spPr/>
        <p:txBody>
          <a:bodyPr>
            <a:normAutofit fontScale="62500" lnSpcReduction="20000"/>
          </a:bodyPr>
          <a:lstStyle/>
          <a:p>
            <a:r>
              <a:rPr lang="en-US" dirty="0"/>
              <a:t>Darienne Miller</a:t>
            </a:r>
          </a:p>
          <a:p>
            <a:r>
              <a:rPr lang="en-US" dirty="0"/>
              <a:t>CS 250 Software development lifecycle</a:t>
            </a:r>
          </a:p>
          <a:p>
            <a:r>
              <a:rPr lang="en-US" dirty="0"/>
              <a:t>Oct. 19</a:t>
            </a:r>
            <a:r>
              <a:rPr lang="en-US" baseline="30000" dirty="0"/>
              <a:t>th</a:t>
            </a:r>
            <a:r>
              <a:rPr lang="en-US" dirty="0"/>
              <a:t>. 2025</a:t>
            </a:r>
          </a:p>
        </p:txBody>
      </p:sp>
    </p:spTree>
    <p:extLst>
      <p:ext uri="{BB962C8B-B14F-4D97-AF65-F5344CB8AC3E}">
        <p14:creationId xmlns:p14="http://schemas.microsoft.com/office/powerpoint/2010/main" val="866160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C3701-B827-F082-9575-A4849D0694E0}"/>
              </a:ext>
            </a:extLst>
          </p:cNvPr>
          <p:cNvSpPr>
            <a:spLocks noGrp="1"/>
          </p:cNvSpPr>
          <p:nvPr>
            <p:ph type="title"/>
          </p:nvPr>
        </p:nvSpPr>
        <p:spPr/>
        <p:txBody>
          <a:bodyPr/>
          <a:lstStyle/>
          <a:p>
            <a:r>
              <a:rPr lang="en-US" dirty="0"/>
              <a:t>Design phase : Laying the foundation</a:t>
            </a:r>
          </a:p>
        </p:txBody>
      </p:sp>
      <p:sp>
        <p:nvSpPr>
          <p:cNvPr id="3" name="Content Placeholder 2">
            <a:extLst>
              <a:ext uri="{FF2B5EF4-FFF2-40B4-BE49-F238E27FC236}">
                <a16:creationId xmlns:a16="http://schemas.microsoft.com/office/drawing/2014/main" id="{33F96ECB-EC34-F900-8649-4FA74F5E2601}"/>
              </a:ext>
            </a:extLst>
          </p:cNvPr>
          <p:cNvSpPr>
            <a:spLocks noGrp="1"/>
          </p:cNvSpPr>
          <p:nvPr>
            <p:ph idx="1"/>
          </p:nvPr>
        </p:nvSpPr>
        <p:spPr/>
        <p:txBody>
          <a:bodyPr/>
          <a:lstStyle/>
          <a:p>
            <a:r>
              <a:rPr lang="en-US" dirty="0"/>
              <a:t>Establish the Minimum Viable Product (MVP) and outline key deliverables</a:t>
            </a:r>
          </a:p>
          <a:p>
            <a:r>
              <a:rPr lang="en-US" dirty="0"/>
              <a:t>Identify potential obstacles or constraints</a:t>
            </a:r>
          </a:p>
          <a:p>
            <a:r>
              <a:rPr lang="en-US" dirty="0"/>
              <a:t>Delegate tasks to team members and initiate development activities</a:t>
            </a:r>
          </a:p>
          <a:p>
            <a:pPr marL="0" indent="0">
              <a:buNone/>
            </a:pPr>
            <a:r>
              <a:rPr lang="en-US" dirty="0"/>
              <a:t>This phase marks the launch point for each new iteration, setting the direction and structure for the work ahead.</a:t>
            </a:r>
          </a:p>
        </p:txBody>
      </p:sp>
    </p:spTree>
    <p:extLst>
      <p:ext uri="{BB962C8B-B14F-4D97-AF65-F5344CB8AC3E}">
        <p14:creationId xmlns:p14="http://schemas.microsoft.com/office/powerpoint/2010/main" val="3080556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8AD11-307A-1CB2-9CD7-652EAEA4311E}"/>
              </a:ext>
            </a:extLst>
          </p:cNvPr>
          <p:cNvSpPr>
            <a:spLocks noGrp="1"/>
          </p:cNvSpPr>
          <p:nvPr>
            <p:ph type="title"/>
          </p:nvPr>
        </p:nvSpPr>
        <p:spPr/>
        <p:txBody>
          <a:bodyPr/>
          <a:lstStyle/>
          <a:p>
            <a:r>
              <a:rPr lang="en-US" dirty="0"/>
              <a:t>Development Phase: Building the Solution</a:t>
            </a:r>
          </a:p>
        </p:txBody>
      </p:sp>
      <p:sp>
        <p:nvSpPr>
          <p:cNvPr id="3" name="Content Placeholder 2">
            <a:extLst>
              <a:ext uri="{FF2B5EF4-FFF2-40B4-BE49-F238E27FC236}">
                <a16:creationId xmlns:a16="http://schemas.microsoft.com/office/drawing/2014/main" id="{6D1636A9-83B4-3347-8199-19CFD093FB61}"/>
              </a:ext>
            </a:extLst>
          </p:cNvPr>
          <p:cNvSpPr>
            <a:spLocks noGrp="1"/>
          </p:cNvSpPr>
          <p:nvPr>
            <p:ph idx="1"/>
          </p:nvPr>
        </p:nvSpPr>
        <p:spPr/>
        <p:txBody>
          <a:bodyPr/>
          <a:lstStyle/>
          <a:p>
            <a:r>
              <a:rPr lang="en-US" dirty="0"/>
              <a:t>Developers implement the features defined in the project overview</a:t>
            </a:r>
          </a:p>
          <a:p>
            <a:r>
              <a:rPr lang="en-US" dirty="0"/>
              <a:t>Code is written following recognized industry best practices</a:t>
            </a:r>
          </a:p>
          <a:p>
            <a:r>
              <a:rPr lang="en-US" dirty="0"/>
              <a:t>Continuous communication with the team ensures transparency around progress and challenges</a:t>
            </a:r>
          </a:p>
          <a:p>
            <a:r>
              <a:rPr lang="en-US" dirty="0"/>
              <a:t>This phase focuses on translating plans into working software while maintaining collaboration and technical excellence.</a:t>
            </a:r>
          </a:p>
          <a:p>
            <a:pPr marL="0" indent="0">
              <a:buNone/>
            </a:pPr>
            <a:endParaRPr lang="en-US" dirty="0"/>
          </a:p>
        </p:txBody>
      </p:sp>
    </p:spTree>
    <p:extLst>
      <p:ext uri="{BB962C8B-B14F-4D97-AF65-F5344CB8AC3E}">
        <p14:creationId xmlns:p14="http://schemas.microsoft.com/office/powerpoint/2010/main" val="1908798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034DC-124C-59DD-94C2-61B629E10008}"/>
              </a:ext>
            </a:extLst>
          </p:cNvPr>
          <p:cNvSpPr>
            <a:spLocks noGrp="1"/>
          </p:cNvSpPr>
          <p:nvPr>
            <p:ph type="title"/>
          </p:nvPr>
        </p:nvSpPr>
        <p:spPr/>
        <p:txBody>
          <a:bodyPr/>
          <a:lstStyle/>
          <a:p>
            <a:r>
              <a:rPr lang="en-US" dirty="0"/>
              <a:t>Testing Phase: Ensuring Reliability and quality</a:t>
            </a:r>
          </a:p>
        </p:txBody>
      </p:sp>
      <p:sp>
        <p:nvSpPr>
          <p:cNvPr id="3" name="Content Placeholder 2">
            <a:extLst>
              <a:ext uri="{FF2B5EF4-FFF2-40B4-BE49-F238E27FC236}">
                <a16:creationId xmlns:a16="http://schemas.microsoft.com/office/drawing/2014/main" id="{8C266A08-3030-BC6C-2E84-F9DB9543A2C4}"/>
              </a:ext>
            </a:extLst>
          </p:cNvPr>
          <p:cNvSpPr>
            <a:spLocks noGrp="1"/>
          </p:cNvSpPr>
          <p:nvPr>
            <p:ph idx="1"/>
          </p:nvPr>
        </p:nvSpPr>
        <p:spPr/>
        <p:txBody>
          <a:bodyPr/>
          <a:lstStyle/>
          <a:p>
            <a:r>
              <a:rPr lang="en-US" dirty="0"/>
              <a:t>The product undergoes thorough testing to validate performance</a:t>
            </a:r>
          </a:p>
          <a:p>
            <a:r>
              <a:rPr lang="en-US" dirty="0"/>
              <a:t>Verifies that all intended features function correctly</a:t>
            </a:r>
          </a:p>
          <a:p>
            <a:r>
              <a:rPr lang="en-US" dirty="0"/>
              <a:t>Identifies and investigates unexpected behaviors and edge cases</a:t>
            </a:r>
          </a:p>
          <a:p>
            <a:pPr marL="0" indent="0">
              <a:buNone/>
            </a:pPr>
            <a:r>
              <a:rPr lang="en-US" dirty="0"/>
              <a:t>Testers approach the product from a user-centric perspective, thinking creatively to explore all possible interactions. They adapt standard test cases to suit the specific needs of the product and its users, ensuring comprehensive coverage and dependable results.</a:t>
            </a:r>
          </a:p>
        </p:txBody>
      </p:sp>
    </p:spTree>
    <p:extLst>
      <p:ext uri="{BB962C8B-B14F-4D97-AF65-F5344CB8AC3E}">
        <p14:creationId xmlns:p14="http://schemas.microsoft.com/office/powerpoint/2010/main" val="3429453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C8033-9C9A-4A89-8B26-894926A5C967}"/>
              </a:ext>
            </a:extLst>
          </p:cNvPr>
          <p:cNvSpPr>
            <a:spLocks noGrp="1"/>
          </p:cNvSpPr>
          <p:nvPr>
            <p:ph type="title"/>
          </p:nvPr>
        </p:nvSpPr>
        <p:spPr/>
        <p:txBody>
          <a:bodyPr/>
          <a:lstStyle/>
          <a:p>
            <a:r>
              <a:rPr lang="en-US" dirty="0"/>
              <a:t>Deployment: Delivering the Product</a:t>
            </a:r>
          </a:p>
        </p:txBody>
      </p:sp>
      <p:sp>
        <p:nvSpPr>
          <p:cNvPr id="3" name="Content Placeholder 2">
            <a:extLst>
              <a:ext uri="{FF2B5EF4-FFF2-40B4-BE49-F238E27FC236}">
                <a16:creationId xmlns:a16="http://schemas.microsoft.com/office/drawing/2014/main" id="{BA129F0F-FAA0-407F-A77E-BF81DF0D880A}"/>
              </a:ext>
            </a:extLst>
          </p:cNvPr>
          <p:cNvSpPr>
            <a:spLocks noGrp="1"/>
          </p:cNvSpPr>
          <p:nvPr>
            <p:ph idx="1"/>
          </p:nvPr>
        </p:nvSpPr>
        <p:spPr/>
        <p:txBody>
          <a:bodyPr/>
          <a:lstStyle/>
          <a:p>
            <a:r>
              <a:rPr lang="en-US" dirty="0"/>
              <a:t>The Agile team evaluates whether the product is ready for release</a:t>
            </a:r>
          </a:p>
          <a:p>
            <a:r>
              <a:rPr lang="en-US" dirty="0"/>
              <a:t>Decisions are guided by User Stories, similar to the Development phase</a:t>
            </a:r>
          </a:p>
          <a:p>
            <a:r>
              <a:rPr lang="en-US" dirty="0"/>
              <a:t>Successful deployment requires a clear understanding of target platforms and market needs</a:t>
            </a:r>
          </a:p>
          <a:p>
            <a:pPr marL="0" indent="0">
              <a:buNone/>
            </a:pPr>
            <a:r>
              <a:rPr lang="en-US" dirty="0"/>
              <a:t>Deployment can be just as complex as development, demanding strategic planning and alignment with user expectations and technical environments.</a:t>
            </a:r>
          </a:p>
        </p:txBody>
      </p:sp>
    </p:spTree>
    <p:extLst>
      <p:ext uri="{BB962C8B-B14F-4D97-AF65-F5344CB8AC3E}">
        <p14:creationId xmlns:p14="http://schemas.microsoft.com/office/powerpoint/2010/main" val="3592548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553C6-519D-F8AD-A2F5-D0365A6E5F2C}"/>
              </a:ext>
            </a:extLst>
          </p:cNvPr>
          <p:cNvSpPr>
            <a:spLocks noGrp="1"/>
          </p:cNvSpPr>
          <p:nvPr>
            <p:ph type="title"/>
          </p:nvPr>
        </p:nvSpPr>
        <p:spPr/>
        <p:txBody>
          <a:bodyPr/>
          <a:lstStyle/>
          <a:p>
            <a:r>
              <a:rPr lang="en-US" dirty="0"/>
              <a:t>Review Phase: Refining and Reflecting</a:t>
            </a:r>
          </a:p>
        </p:txBody>
      </p:sp>
      <p:sp>
        <p:nvSpPr>
          <p:cNvPr id="3" name="Content Placeholder 2">
            <a:extLst>
              <a:ext uri="{FF2B5EF4-FFF2-40B4-BE49-F238E27FC236}">
                <a16:creationId xmlns:a16="http://schemas.microsoft.com/office/drawing/2014/main" id="{EEC1383F-C218-1527-068B-A4A1BFFEA8AB}"/>
              </a:ext>
            </a:extLst>
          </p:cNvPr>
          <p:cNvSpPr>
            <a:spLocks noGrp="1"/>
          </p:cNvSpPr>
          <p:nvPr>
            <p:ph idx="1"/>
          </p:nvPr>
        </p:nvSpPr>
        <p:spPr/>
        <p:txBody>
          <a:bodyPr/>
          <a:lstStyle/>
          <a:p>
            <a:r>
              <a:rPr lang="en-US" dirty="0"/>
              <a:t>Monitor product performance, deployment outcomes, and feedback from users, stakeholders, and the market</a:t>
            </a:r>
          </a:p>
          <a:p>
            <a:r>
              <a:rPr lang="en-US" dirty="0"/>
              <a:t>Evaluate the effectiveness of each iteration, identifying successes and delays</a:t>
            </a:r>
          </a:p>
          <a:p>
            <a:r>
              <a:rPr lang="en-US" dirty="0"/>
              <a:t>Gather and distill ideas for future iterations</a:t>
            </a:r>
          </a:p>
          <a:p>
            <a:pPr marL="0" indent="0">
              <a:buNone/>
            </a:pPr>
            <a:r>
              <a:rPr lang="en-US" dirty="0"/>
              <a:t>The review process is essential for identifying and correcting flaws, while reinforcing strategies that proved effective. It ensures continuous improvement and alignment with project goals.</a:t>
            </a:r>
          </a:p>
          <a:p>
            <a:endParaRPr lang="en-US" dirty="0"/>
          </a:p>
        </p:txBody>
      </p:sp>
    </p:spTree>
    <p:extLst>
      <p:ext uri="{BB962C8B-B14F-4D97-AF65-F5344CB8AC3E}">
        <p14:creationId xmlns:p14="http://schemas.microsoft.com/office/powerpoint/2010/main" val="3064439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55DC2F-5F9E-AB00-788D-7A837974351A}"/>
              </a:ext>
            </a:extLst>
          </p:cNvPr>
          <p:cNvSpPr>
            <a:spLocks noGrp="1"/>
          </p:cNvSpPr>
          <p:nvPr>
            <p:ph type="title"/>
          </p:nvPr>
        </p:nvSpPr>
        <p:spPr/>
        <p:txBody>
          <a:bodyPr>
            <a:normAutofit/>
          </a:bodyPr>
          <a:lstStyle/>
          <a:p>
            <a:r>
              <a:rPr lang="en-US" dirty="0"/>
              <a:t>Product launch: A milestone Iteration </a:t>
            </a:r>
          </a:p>
        </p:txBody>
      </p:sp>
      <p:sp>
        <p:nvSpPr>
          <p:cNvPr id="9" name="Content Placeholder 8">
            <a:extLst>
              <a:ext uri="{FF2B5EF4-FFF2-40B4-BE49-F238E27FC236}">
                <a16:creationId xmlns:a16="http://schemas.microsoft.com/office/drawing/2014/main" id="{C0F591D7-6B8C-539A-8D57-DF36472595CD}"/>
              </a:ext>
            </a:extLst>
          </p:cNvPr>
          <p:cNvSpPr>
            <a:spLocks noGrp="1"/>
          </p:cNvSpPr>
          <p:nvPr>
            <p:ph sz="half" idx="1"/>
          </p:nvPr>
        </p:nvSpPr>
        <p:spPr/>
        <p:txBody>
          <a:bodyPr>
            <a:normAutofit/>
          </a:bodyPr>
          <a:lstStyle/>
          <a:p>
            <a:pPr marL="0" lvl="0" indent="0" eaLnBrk="0" fontAlgn="base" hangingPunct="0">
              <a:lnSpc>
                <a:spcPct val="100000"/>
              </a:lnSpc>
              <a:spcBef>
                <a:spcPct val="0"/>
              </a:spcBef>
              <a:spcAft>
                <a:spcPct val="0"/>
              </a:spcAft>
              <a:buClrTx/>
              <a:buSzTx/>
              <a:buFontTx/>
              <a:buChar char="•"/>
            </a:pPr>
            <a:r>
              <a:rPr lang="en-US" altLang="en-US" sz="1800" dirty="0"/>
              <a:t>Releasing a product marks another iteration in the Agile cycle</a:t>
            </a:r>
          </a:p>
          <a:p>
            <a:pPr marL="0" lvl="0" indent="0" eaLnBrk="0" fontAlgn="base" hangingPunct="0">
              <a:lnSpc>
                <a:spcPct val="100000"/>
              </a:lnSpc>
              <a:spcBef>
                <a:spcPct val="0"/>
              </a:spcBef>
              <a:spcAft>
                <a:spcPct val="0"/>
              </a:spcAft>
              <a:buClrTx/>
              <a:buSzTx/>
              <a:buFontTx/>
              <a:buChar char="•"/>
            </a:pPr>
            <a:r>
              <a:rPr lang="en-US" altLang="en-US" sz="1800" dirty="0"/>
              <a:t>The product should be stable and satisfy the majority of User Stories and Stakeholder requirements</a:t>
            </a:r>
          </a:p>
          <a:p>
            <a:pPr marL="0" lvl="0" indent="0" eaLnBrk="0" fontAlgn="base" hangingPunct="0">
              <a:lnSpc>
                <a:spcPct val="100000"/>
              </a:lnSpc>
              <a:spcBef>
                <a:spcPct val="0"/>
              </a:spcBef>
              <a:spcAft>
                <a:spcPct val="0"/>
              </a:spcAft>
              <a:buClrTx/>
              <a:buSzTx/>
              <a:buFontTx/>
              <a:buChar char="•"/>
            </a:pPr>
            <a:r>
              <a:rPr lang="en-US" altLang="en-US" sz="1800" dirty="0"/>
              <a:t>Launching is a pivotal moment in the development lifecycle, often accompanied by heightened user expectations</a:t>
            </a:r>
          </a:p>
          <a:p>
            <a:pPr marL="0" lvl="0" indent="0" eaLnBrk="0" fontAlgn="base" hangingPunct="0">
              <a:lnSpc>
                <a:spcPct val="100000"/>
              </a:lnSpc>
              <a:spcBef>
                <a:spcPct val="0"/>
              </a:spcBef>
              <a:spcAft>
                <a:spcPct val="0"/>
              </a:spcAft>
              <a:buClrTx/>
              <a:buSzTx/>
              <a:buFontTx/>
              <a:buChar char="•"/>
            </a:pPr>
            <a:r>
              <a:rPr lang="en-US" altLang="en-US" sz="1800" dirty="0"/>
              <a:t>Post-launch development can continue, using Agile principles to guide future enhancements and refinements</a:t>
            </a:r>
          </a:p>
        </p:txBody>
      </p:sp>
      <p:pic>
        <p:nvPicPr>
          <p:cNvPr id="18" name="Content Placeholder 17">
            <a:extLst>
              <a:ext uri="{FF2B5EF4-FFF2-40B4-BE49-F238E27FC236}">
                <a16:creationId xmlns:a16="http://schemas.microsoft.com/office/drawing/2014/main" id="{5CD341F0-A8C3-5B3F-C2FC-860721C4F7FE}"/>
              </a:ext>
            </a:extLst>
          </p:cNvPr>
          <p:cNvPicPr>
            <a:picLocks noGrp="1" noChangeAspect="1"/>
          </p:cNvPicPr>
          <p:nvPr>
            <p:ph sz="half" idx="2"/>
          </p:nvPr>
        </p:nvPicPr>
        <p:blipFill>
          <a:blip r:embed="rId2">
            <a:extLst>
              <a:ext uri="{837473B0-CC2E-450A-ABE3-18F120FF3D39}">
                <a1611:picAttrSrcUrl xmlns:a1611="http://schemas.microsoft.com/office/drawing/2016/11/main" r:id="rId3"/>
              </a:ext>
            </a:extLst>
          </a:blip>
          <a:stretch>
            <a:fillRect/>
          </a:stretch>
        </p:blipFill>
        <p:spPr>
          <a:xfrm>
            <a:off x="6252034" y="2253088"/>
            <a:ext cx="4940288" cy="2964173"/>
          </a:xfrm>
        </p:spPr>
      </p:pic>
    </p:spTree>
    <p:extLst>
      <p:ext uri="{BB962C8B-B14F-4D97-AF65-F5344CB8AC3E}">
        <p14:creationId xmlns:p14="http://schemas.microsoft.com/office/powerpoint/2010/main" val="2915019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D4AE4C-BC20-F3F0-5DD5-D0E0D0B407B3}"/>
              </a:ext>
            </a:extLst>
          </p:cNvPr>
          <p:cNvSpPr>
            <a:spLocks noGrp="1"/>
          </p:cNvSpPr>
          <p:nvPr>
            <p:ph type="title"/>
          </p:nvPr>
        </p:nvSpPr>
        <p:spPr/>
        <p:txBody>
          <a:bodyPr/>
          <a:lstStyle/>
          <a:p>
            <a:r>
              <a:rPr lang="en-US" dirty="0"/>
              <a:t>Waterfall Method</a:t>
            </a:r>
          </a:p>
        </p:txBody>
      </p:sp>
      <p:pic>
        <p:nvPicPr>
          <p:cNvPr id="7" name="Picture 6">
            <a:extLst>
              <a:ext uri="{FF2B5EF4-FFF2-40B4-BE49-F238E27FC236}">
                <a16:creationId xmlns:a16="http://schemas.microsoft.com/office/drawing/2014/main" id="{17467C6D-7E2E-363A-F538-1F5E20BA49BA}"/>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238500" y="1936548"/>
            <a:ext cx="5715000" cy="3819525"/>
          </a:xfrm>
          <a:prstGeom prst="rect">
            <a:avLst/>
          </a:prstGeom>
        </p:spPr>
      </p:pic>
    </p:spTree>
    <p:extLst>
      <p:ext uri="{BB962C8B-B14F-4D97-AF65-F5344CB8AC3E}">
        <p14:creationId xmlns:p14="http://schemas.microsoft.com/office/powerpoint/2010/main" val="3513943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C84C72-2BBD-C08A-3BEA-E4356BE0A8F7}"/>
              </a:ext>
            </a:extLst>
          </p:cNvPr>
          <p:cNvSpPr>
            <a:spLocks noGrp="1"/>
          </p:cNvSpPr>
          <p:nvPr>
            <p:ph type="title"/>
          </p:nvPr>
        </p:nvSpPr>
        <p:spPr/>
        <p:txBody>
          <a:bodyPr/>
          <a:lstStyle/>
          <a:p>
            <a:r>
              <a:rPr lang="en-US" dirty="0"/>
              <a:t>Traditional Waterfall Approach</a:t>
            </a:r>
          </a:p>
        </p:txBody>
      </p:sp>
      <p:sp>
        <p:nvSpPr>
          <p:cNvPr id="4" name="Content Placeholder 3">
            <a:extLst>
              <a:ext uri="{FF2B5EF4-FFF2-40B4-BE49-F238E27FC236}">
                <a16:creationId xmlns:a16="http://schemas.microsoft.com/office/drawing/2014/main" id="{4DB203EB-B118-2686-965F-1077E2F89D4B}"/>
              </a:ext>
            </a:extLst>
          </p:cNvPr>
          <p:cNvSpPr>
            <a:spLocks noGrp="1"/>
          </p:cNvSpPr>
          <p:nvPr>
            <p:ph sz="half" idx="1"/>
          </p:nvPr>
        </p:nvSpPr>
        <p:spPr>
          <a:xfrm>
            <a:off x="1447331" y="2010878"/>
            <a:ext cx="4645152" cy="3972612"/>
          </a:xfrm>
        </p:spPr>
        <p:txBody>
          <a:bodyPr>
            <a:normAutofit fontScale="70000" lnSpcReduction="20000"/>
          </a:bodyPr>
          <a:lstStyle/>
          <a:p>
            <a:r>
              <a:rPr lang="en-US" dirty="0"/>
              <a:t>Follows a linear, non-iterative structure</a:t>
            </a:r>
          </a:p>
          <a:p>
            <a:r>
              <a:rPr lang="en-US" dirty="0"/>
              <a:t>Requirements are gathered and finalized at the beginning of the project</a:t>
            </a:r>
          </a:p>
          <a:p>
            <a:r>
              <a:rPr lang="en-US" dirty="0"/>
              <a:t>The Development phase does not influence or alter the Design phase</a:t>
            </a:r>
          </a:p>
          <a:p>
            <a:r>
              <a:rPr lang="en-US" dirty="0"/>
              <a:t>Design is implemented without accommodating evolving needs or unforeseen challenges</a:t>
            </a:r>
          </a:p>
          <a:p>
            <a:r>
              <a:rPr lang="en-US" dirty="0"/>
              <a:t>Testing has limited impact on previously completed development work</a:t>
            </a:r>
          </a:p>
          <a:p>
            <a:r>
              <a:rPr lang="en-US" dirty="0"/>
              <a:t>Deployment marks the end of active development, followed only by maintenance</a:t>
            </a:r>
          </a:p>
          <a:p>
            <a:pPr marL="0" indent="0">
              <a:buNone/>
            </a:pPr>
            <a:r>
              <a:rPr lang="en-US" dirty="0"/>
              <a:t>This model emphasizes sequential execution, which can limit flexibility and responsiveness to change.</a:t>
            </a:r>
          </a:p>
        </p:txBody>
      </p:sp>
      <p:pic>
        <p:nvPicPr>
          <p:cNvPr id="12" name="Content Placeholder 11">
            <a:extLst>
              <a:ext uri="{FF2B5EF4-FFF2-40B4-BE49-F238E27FC236}">
                <a16:creationId xmlns:a16="http://schemas.microsoft.com/office/drawing/2014/main" id="{7AA10625-69AC-2149-EA3E-13709522728A}"/>
              </a:ext>
            </a:extLst>
          </p:cNvPr>
          <p:cNvPicPr>
            <a:picLocks noGrp="1" noChangeAspect="1"/>
          </p:cNvPicPr>
          <p:nvPr>
            <p:ph sz="half" idx="2"/>
          </p:nvPr>
        </p:nvPicPr>
        <p:blipFill>
          <a:blip r:embed="rId2">
            <a:extLst>
              <a:ext uri="{837473B0-CC2E-450A-ABE3-18F120FF3D39}">
                <a1611:picAttrSrcUrl xmlns:a1611="http://schemas.microsoft.com/office/drawing/2016/11/main" r:id="rId3"/>
              </a:ext>
            </a:extLst>
          </a:blip>
          <a:stretch>
            <a:fillRect/>
          </a:stretch>
        </p:blipFill>
        <p:spPr>
          <a:xfrm>
            <a:off x="6413500" y="2431128"/>
            <a:ext cx="4645025" cy="2614869"/>
          </a:xfrm>
        </p:spPr>
      </p:pic>
    </p:spTree>
    <p:extLst>
      <p:ext uri="{BB962C8B-B14F-4D97-AF65-F5344CB8AC3E}">
        <p14:creationId xmlns:p14="http://schemas.microsoft.com/office/powerpoint/2010/main" val="3253370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F11C27-C99B-8105-BEBE-2A726AD35D38}"/>
              </a:ext>
            </a:extLst>
          </p:cNvPr>
          <p:cNvSpPr>
            <a:spLocks noGrp="1"/>
          </p:cNvSpPr>
          <p:nvPr>
            <p:ph type="title"/>
          </p:nvPr>
        </p:nvSpPr>
        <p:spPr/>
        <p:txBody>
          <a:bodyPr/>
          <a:lstStyle/>
          <a:p>
            <a:r>
              <a:rPr lang="en-US" dirty="0"/>
              <a:t>Agile Vs. Waterfall approach </a:t>
            </a:r>
          </a:p>
        </p:txBody>
      </p:sp>
      <p:sp>
        <p:nvSpPr>
          <p:cNvPr id="6" name="Text Placeholder 5">
            <a:extLst>
              <a:ext uri="{FF2B5EF4-FFF2-40B4-BE49-F238E27FC236}">
                <a16:creationId xmlns:a16="http://schemas.microsoft.com/office/drawing/2014/main" id="{C72F722A-6D77-CB10-86E6-51C4B797A93B}"/>
              </a:ext>
            </a:extLst>
          </p:cNvPr>
          <p:cNvSpPr>
            <a:spLocks noGrp="1"/>
          </p:cNvSpPr>
          <p:nvPr>
            <p:ph type="body" idx="1"/>
          </p:nvPr>
        </p:nvSpPr>
        <p:spPr>
          <a:xfrm>
            <a:off x="1447191" y="1963809"/>
            <a:ext cx="4645152" cy="421959"/>
          </a:xfrm>
        </p:spPr>
        <p:txBody>
          <a:bodyPr>
            <a:normAutofit lnSpcReduction="10000"/>
          </a:bodyPr>
          <a:lstStyle/>
          <a:p>
            <a:r>
              <a:rPr lang="en-US" dirty="0"/>
              <a:t>Agile </a:t>
            </a:r>
          </a:p>
        </p:txBody>
      </p:sp>
      <p:sp>
        <p:nvSpPr>
          <p:cNvPr id="7" name="Content Placeholder 6">
            <a:extLst>
              <a:ext uri="{FF2B5EF4-FFF2-40B4-BE49-F238E27FC236}">
                <a16:creationId xmlns:a16="http://schemas.microsoft.com/office/drawing/2014/main" id="{18C6A035-EB91-9574-BE2E-4494CA705DA2}"/>
              </a:ext>
            </a:extLst>
          </p:cNvPr>
          <p:cNvSpPr>
            <a:spLocks noGrp="1"/>
          </p:cNvSpPr>
          <p:nvPr>
            <p:ph sz="half" idx="2"/>
          </p:nvPr>
        </p:nvSpPr>
        <p:spPr>
          <a:xfrm>
            <a:off x="1447191" y="2364966"/>
            <a:ext cx="4645152" cy="3501923"/>
          </a:xfrm>
        </p:spPr>
        <p:txBody>
          <a:bodyPr>
            <a:normAutofit fontScale="70000" lnSpcReduction="20000"/>
          </a:bodyPr>
          <a:lstStyle/>
          <a:p>
            <a:r>
              <a:rPr lang="en-US" dirty="0"/>
              <a:t>Iterative &amp; incremental </a:t>
            </a:r>
          </a:p>
          <a:p>
            <a:r>
              <a:rPr lang="en-US" dirty="0"/>
              <a:t>Highly adaptable to changing the requirements </a:t>
            </a:r>
          </a:p>
          <a:p>
            <a:r>
              <a:rPr lang="en-US" dirty="0"/>
              <a:t>Continuous planning through the project </a:t>
            </a:r>
          </a:p>
          <a:p>
            <a:r>
              <a:rPr lang="en-US" dirty="0"/>
              <a:t>Frequent feedback from users and stakeholders </a:t>
            </a:r>
          </a:p>
          <a:p>
            <a:r>
              <a:rPr lang="en-US" dirty="0"/>
              <a:t>Ongoing testing during each iteration </a:t>
            </a:r>
          </a:p>
          <a:p>
            <a:r>
              <a:rPr lang="en-US" dirty="0"/>
              <a:t>Emphasizes cross-functional collaboration and daily communication </a:t>
            </a:r>
          </a:p>
          <a:p>
            <a:r>
              <a:rPr lang="en-US" dirty="0"/>
              <a:t>Large teams, evolving requirements, complex or innovation projects </a:t>
            </a:r>
          </a:p>
          <a:p>
            <a:r>
              <a:rPr lang="en-US" dirty="0"/>
              <a:t>Risks are identified and address early through iterations </a:t>
            </a:r>
          </a:p>
          <a:p>
            <a:r>
              <a:rPr lang="en-US" dirty="0"/>
              <a:t>Delivers working software frequently </a:t>
            </a:r>
          </a:p>
        </p:txBody>
      </p:sp>
      <p:sp>
        <p:nvSpPr>
          <p:cNvPr id="8" name="Text Placeholder 7">
            <a:extLst>
              <a:ext uri="{FF2B5EF4-FFF2-40B4-BE49-F238E27FC236}">
                <a16:creationId xmlns:a16="http://schemas.microsoft.com/office/drawing/2014/main" id="{88B90291-CA25-4AF9-2B46-FEEAAB8C66DC}"/>
              </a:ext>
            </a:extLst>
          </p:cNvPr>
          <p:cNvSpPr>
            <a:spLocks noGrp="1"/>
          </p:cNvSpPr>
          <p:nvPr>
            <p:ph type="body" sz="quarter" idx="3"/>
          </p:nvPr>
        </p:nvSpPr>
        <p:spPr>
          <a:xfrm>
            <a:off x="6412362" y="1943007"/>
            <a:ext cx="4645152" cy="421959"/>
          </a:xfrm>
        </p:spPr>
        <p:txBody>
          <a:bodyPr>
            <a:normAutofit lnSpcReduction="10000"/>
          </a:bodyPr>
          <a:lstStyle/>
          <a:p>
            <a:r>
              <a:rPr lang="en-US" dirty="0"/>
              <a:t>waterfall</a:t>
            </a:r>
          </a:p>
        </p:txBody>
      </p:sp>
      <p:sp>
        <p:nvSpPr>
          <p:cNvPr id="9" name="Content Placeholder 8">
            <a:extLst>
              <a:ext uri="{FF2B5EF4-FFF2-40B4-BE49-F238E27FC236}">
                <a16:creationId xmlns:a16="http://schemas.microsoft.com/office/drawing/2014/main" id="{0460E8B9-6342-CAF3-5809-5CEEA7C84A27}"/>
              </a:ext>
            </a:extLst>
          </p:cNvPr>
          <p:cNvSpPr>
            <a:spLocks noGrp="1"/>
          </p:cNvSpPr>
          <p:nvPr>
            <p:ph sz="quarter" idx="4"/>
          </p:nvPr>
        </p:nvSpPr>
        <p:spPr>
          <a:xfrm>
            <a:off x="6412362" y="2447491"/>
            <a:ext cx="4645152" cy="3480767"/>
          </a:xfrm>
        </p:spPr>
        <p:txBody>
          <a:bodyPr>
            <a:normAutofit fontScale="70000" lnSpcReduction="20000"/>
          </a:bodyPr>
          <a:lstStyle/>
          <a:p>
            <a:r>
              <a:rPr lang="en-US" dirty="0"/>
              <a:t>Linear &amp; sequential </a:t>
            </a:r>
          </a:p>
          <a:p>
            <a:r>
              <a:rPr lang="en-US" dirty="0"/>
              <a:t>Rigid; changes are difficult once the project starts </a:t>
            </a:r>
          </a:p>
          <a:p>
            <a:r>
              <a:rPr lang="en-US" dirty="0"/>
              <a:t>All planning is done upfront </a:t>
            </a:r>
          </a:p>
          <a:p>
            <a:r>
              <a:rPr lang="en-US" dirty="0"/>
              <a:t>Limited user involvement after the initial requirements are gathered </a:t>
            </a:r>
          </a:p>
          <a:p>
            <a:r>
              <a:rPr lang="en-US" dirty="0"/>
              <a:t>Testing occurs only after development is complete </a:t>
            </a:r>
          </a:p>
          <a:p>
            <a:r>
              <a:rPr lang="en-US" dirty="0"/>
              <a:t>Roles are more soiled and communication is less frequent </a:t>
            </a:r>
          </a:p>
          <a:p>
            <a:r>
              <a:rPr lang="en-US" dirty="0"/>
              <a:t>Small teams, well-defined requirements, predictable and stable projects</a:t>
            </a:r>
          </a:p>
          <a:p>
            <a:r>
              <a:rPr lang="en-US" dirty="0"/>
              <a:t>Risks may surface late in the process</a:t>
            </a:r>
          </a:p>
          <a:p>
            <a:r>
              <a:rPr lang="en-US" dirty="0"/>
              <a:t>Delivers the final product at the end </a:t>
            </a:r>
          </a:p>
        </p:txBody>
      </p:sp>
      <p:pic>
        <p:nvPicPr>
          <p:cNvPr id="11" name="Picture 10">
            <a:extLst>
              <a:ext uri="{FF2B5EF4-FFF2-40B4-BE49-F238E27FC236}">
                <a16:creationId xmlns:a16="http://schemas.microsoft.com/office/drawing/2014/main" id="{BC1E0A83-26B4-9729-6A23-A68F59F9FF9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998168" y="0"/>
            <a:ext cx="3193832" cy="1873715"/>
          </a:xfrm>
          <a:prstGeom prst="rect">
            <a:avLst/>
          </a:prstGeom>
        </p:spPr>
      </p:pic>
    </p:spTree>
    <p:extLst>
      <p:ext uri="{BB962C8B-B14F-4D97-AF65-F5344CB8AC3E}">
        <p14:creationId xmlns:p14="http://schemas.microsoft.com/office/powerpoint/2010/main" val="45862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AC76A56-6C08-E416-AD21-61D5DA65F277}"/>
              </a:ext>
            </a:extLst>
          </p:cNvPr>
          <p:cNvSpPr>
            <a:spLocks noGrp="1"/>
          </p:cNvSpPr>
          <p:nvPr>
            <p:ph type="title"/>
          </p:nvPr>
        </p:nvSpPr>
        <p:spPr/>
        <p:txBody>
          <a:bodyPr/>
          <a:lstStyle/>
          <a:p>
            <a:r>
              <a:rPr lang="en-US" dirty="0"/>
              <a:t>References </a:t>
            </a:r>
          </a:p>
        </p:txBody>
      </p:sp>
      <p:sp>
        <p:nvSpPr>
          <p:cNvPr id="12" name="Rectangle 1">
            <a:extLst>
              <a:ext uri="{FF2B5EF4-FFF2-40B4-BE49-F238E27FC236}">
                <a16:creationId xmlns:a16="http://schemas.microsoft.com/office/drawing/2014/main" id="{4C7EEFFB-4A47-1283-8DFE-A39B97B4B972}"/>
              </a:ext>
            </a:extLst>
          </p:cNvPr>
          <p:cNvSpPr>
            <a:spLocks noGrp="1" noChangeArrowheads="1"/>
          </p:cNvSpPr>
          <p:nvPr>
            <p:ph idx="1"/>
          </p:nvPr>
        </p:nvSpPr>
        <p:spPr bwMode="auto">
          <a:xfrm>
            <a:off x="831835" y="2272013"/>
            <a:ext cx="11011819"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buClrTx/>
              <a:buSzTx/>
            </a:pPr>
            <a:r>
              <a:rPr kumimoji="0" lang="en-US" altLang="en-US" sz="12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Cobb, C. G. (2015). </a:t>
            </a:r>
            <a:r>
              <a:rPr kumimoji="0" lang="en-US" altLang="en-US" sz="1200" b="0" i="1"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SNHU</a:t>
            </a:r>
            <a:r>
              <a:rPr kumimoji="0" lang="en-US" altLang="en-US" sz="12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 Retrieved from The Project Manager's Guide to Mastering Agile : Principles and Practices for an Adaptive Approach: https://research.ebsco.com/c/cyb354/ebook-viewer/pdf/tbfxle5mbr/section/lp_289?location=https%3A%2F%2Fresearch.ebsco.com%2Fc%2Fcyb354%2Fsearch%2Fdetails%2Ftbfxle5mbr%3Fdb%3Dnlebk</a:t>
            </a:r>
            <a:endParaRPr kumimoji="0" lang="en-US" altLang="en-US" sz="1200" b="0" i="0" u="none" strike="noStrike" cap="none" normalizeH="0" baseline="0" dirty="0">
              <a:ln>
                <a:noFill/>
              </a:ln>
              <a:solidFill>
                <a:schemeClr val="tx1"/>
              </a:solidFill>
              <a:effectLst/>
              <a:latin typeface="+mn-lt"/>
              <a:cs typeface="Arial" panose="020B0604020202020204" pitchFamily="34" charset="0"/>
            </a:endParaRPr>
          </a:p>
          <a:p>
            <a:pPr>
              <a:lnSpc>
                <a:spcPct val="100000"/>
              </a:lnSpc>
              <a:buClrTx/>
              <a:buSzTx/>
            </a:pPr>
            <a:r>
              <a:rPr kumimoji="0" lang="en-US" altLang="en-US" sz="12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Cobb, C. G. (2015). </a:t>
            </a:r>
            <a:r>
              <a:rPr kumimoji="0" lang="en-US" altLang="en-US" sz="1200" b="0" i="1"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SNHU</a:t>
            </a:r>
            <a:r>
              <a:rPr kumimoji="0" lang="en-US" altLang="en-US" sz="12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 Retrieved from The Project Manager's Guide to Mastering Agile : Principles and Practices for an Adaptive Approach Chapter 9: https://research.ebsco.com/c/cyb354/ebook-viewer/pdf/tbfxle5mbr/section/lp_139?location=https://research.ebsco.com/c/cyb354/search/details/tbfxle5mbr?db=nlebk</a:t>
            </a:r>
            <a:endParaRPr kumimoji="0" lang="en-US" altLang="en-US" sz="1200" b="0" i="0" u="none" strike="noStrike" cap="none" normalizeH="0" baseline="0" dirty="0">
              <a:ln>
                <a:noFill/>
              </a:ln>
              <a:solidFill>
                <a:schemeClr val="tx1"/>
              </a:solidFill>
              <a:effectLst/>
              <a:latin typeface="+mn-lt"/>
              <a:cs typeface="Arial" panose="020B0604020202020204" pitchFamily="34" charset="0"/>
            </a:endParaRPr>
          </a:p>
          <a:p>
            <a:pPr>
              <a:lnSpc>
                <a:spcPct val="100000"/>
              </a:lnSpc>
              <a:buClrTx/>
              <a:buSzTx/>
            </a:pPr>
            <a:r>
              <a:rPr kumimoji="0" lang="en-US" altLang="en-US" sz="1200" b="0" i="1"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Microsoft Ignite.</a:t>
            </a:r>
            <a:r>
              <a:rPr kumimoji="0" lang="en-US" altLang="en-US" sz="12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 (2025, September 29). Retrieved from What is Azure Boards?: https://learn.microsoft.com/en-us/azure/devops/boards/get-started/what-is-azure-boards?view=azure-devops&amp;tabs=agile-process</a:t>
            </a:r>
            <a:endParaRPr kumimoji="0" lang="en-US" altLang="en-US" sz="1200" b="0" i="0" u="none" strike="noStrike" cap="none" normalizeH="0" baseline="0" dirty="0">
              <a:ln>
                <a:noFill/>
              </a:ln>
              <a:solidFill>
                <a:schemeClr val="tx1"/>
              </a:solidFill>
              <a:effectLst/>
              <a:latin typeface="+mn-l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51523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779C5-E9A6-C80F-0FAF-AF0F50A05D22}"/>
              </a:ext>
            </a:extLst>
          </p:cNvPr>
          <p:cNvSpPr>
            <a:spLocks noGrp="1"/>
          </p:cNvSpPr>
          <p:nvPr>
            <p:ph type="title"/>
          </p:nvPr>
        </p:nvSpPr>
        <p:spPr/>
        <p:txBody>
          <a:bodyPr/>
          <a:lstStyle/>
          <a:p>
            <a:r>
              <a:rPr lang="en-US" dirty="0"/>
              <a:t>Agile Roles</a:t>
            </a:r>
          </a:p>
        </p:txBody>
      </p:sp>
      <p:pic>
        <p:nvPicPr>
          <p:cNvPr id="5" name="Picture 4">
            <a:extLst>
              <a:ext uri="{FF2B5EF4-FFF2-40B4-BE49-F238E27FC236}">
                <a16:creationId xmlns:a16="http://schemas.microsoft.com/office/drawing/2014/main" id="{4C57B105-CB7B-A92D-E16A-D5AC4E8C922A}"/>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039790" y="919141"/>
            <a:ext cx="6068703" cy="5019718"/>
          </a:xfrm>
          <a:prstGeom prst="rect">
            <a:avLst/>
          </a:prstGeom>
        </p:spPr>
      </p:pic>
    </p:spTree>
    <p:extLst>
      <p:ext uri="{BB962C8B-B14F-4D97-AF65-F5344CB8AC3E}">
        <p14:creationId xmlns:p14="http://schemas.microsoft.com/office/powerpoint/2010/main" val="3959630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CF914-1119-BB6C-3F12-A9A97D2DA9A3}"/>
              </a:ext>
            </a:extLst>
          </p:cNvPr>
          <p:cNvSpPr>
            <a:spLocks noGrp="1"/>
          </p:cNvSpPr>
          <p:nvPr>
            <p:ph type="title"/>
          </p:nvPr>
        </p:nvSpPr>
        <p:spPr/>
        <p:txBody>
          <a:bodyPr/>
          <a:lstStyle/>
          <a:p>
            <a:r>
              <a:rPr lang="en-US" dirty="0"/>
              <a:t>Scrum Master</a:t>
            </a:r>
          </a:p>
        </p:txBody>
      </p:sp>
      <p:sp>
        <p:nvSpPr>
          <p:cNvPr id="3" name="Content Placeholder 2">
            <a:extLst>
              <a:ext uri="{FF2B5EF4-FFF2-40B4-BE49-F238E27FC236}">
                <a16:creationId xmlns:a16="http://schemas.microsoft.com/office/drawing/2014/main" id="{2F720757-544D-D402-00A1-98E3753E4631}"/>
              </a:ext>
            </a:extLst>
          </p:cNvPr>
          <p:cNvSpPr>
            <a:spLocks noGrp="1"/>
          </p:cNvSpPr>
          <p:nvPr>
            <p:ph idx="1"/>
          </p:nvPr>
        </p:nvSpPr>
        <p:spPr/>
        <p:txBody>
          <a:bodyPr>
            <a:normAutofit fontScale="92500" lnSpcReduction="10000"/>
          </a:bodyPr>
          <a:lstStyle/>
          <a:p>
            <a:pPr marL="0" indent="0">
              <a:buNone/>
            </a:pPr>
            <a:r>
              <a:rPr lang="en-US" b="1" dirty="0"/>
              <a:t>The Scrum Master:</a:t>
            </a:r>
            <a:endParaRPr lang="en-US" dirty="0"/>
          </a:p>
          <a:p>
            <a:r>
              <a:rPr lang="en-US" dirty="0"/>
              <a:t>Serves as the facilitator and leader of the Scrum team</a:t>
            </a:r>
          </a:p>
          <a:p>
            <a:r>
              <a:rPr lang="en-US" dirty="0"/>
              <a:t>Oversees and prioritizes the product backlog</a:t>
            </a:r>
          </a:p>
          <a:p>
            <a:r>
              <a:rPr lang="en-US" dirty="0"/>
              <a:t>Coordinates Sprint planning and execution</a:t>
            </a:r>
          </a:p>
          <a:p>
            <a:r>
              <a:rPr lang="en-US" dirty="0"/>
              <a:t>Leads daily stand-ups, Sprint reviews, and retrospectives</a:t>
            </a:r>
          </a:p>
          <a:p>
            <a:r>
              <a:rPr lang="en-US" dirty="0"/>
              <a:t>Guides the team through each Sprint and Scrum ceremony</a:t>
            </a:r>
          </a:p>
          <a:p>
            <a:pPr marL="0" indent="0">
              <a:buNone/>
            </a:pPr>
            <a:r>
              <a:rPr lang="en-US" dirty="0"/>
              <a:t>The Scrum Master acts as the cohesive force within the team, ensuring timelines are met, workflows stay organized, and Agile principles are consistently applied.</a:t>
            </a:r>
          </a:p>
          <a:p>
            <a:endParaRPr lang="en-US" dirty="0"/>
          </a:p>
        </p:txBody>
      </p:sp>
      <p:pic>
        <p:nvPicPr>
          <p:cNvPr id="5" name="Picture 4">
            <a:extLst>
              <a:ext uri="{FF2B5EF4-FFF2-40B4-BE49-F238E27FC236}">
                <a16:creationId xmlns:a16="http://schemas.microsoft.com/office/drawing/2014/main" id="{32E63F66-2187-522C-4AF4-DFC61817327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242641" y="148832"/>
            <a:ext cx="3733800" cy="3733800"/>
          </a:xfrm>
          <a:prstGeom prst="rect">
            <a:avLst/>
          </a:prstGeom>
        </p:spPr>
      </p:pic>
    </p:spTree>
    <p:extLst>
      <p:ext uri="{BB962C8B-B14F-4D97-AF65-F5344CB8AC3E}">
        <p14:creationId xmlns:p14="http://schemas.microsoft.com/office/powerpoint/2010/main" val="583590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53AAD9E-46CD-471B-16F9-348F4C687AB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143683" y="1178286"/>
            <a:ext cx="3993085" cy="2521383"/>
          </a:xfrm>
          <a:prstGeom prst="rect">
            <a:avLst/>
          </a:prstGeom>
        </p:spPr>
      </p:pic>
      <p:sp>
        <p:nvSpPr>
          <p:cNvPr id="2" name="Title 1">
            <a:extLst>
              <a:ext uri="{FF2B5EF4-FFF2-40B4-BE49-F238E27FC236}">
                <a16:creationId xmlns:a16="http://schemas.microsoft.com/office/drawing/2014/main" id="{42174CF6-B6F2-25EA-CC53-15067088E9DF}"/>
              </a:ext>
            </a:extLst>
          </p:cNvPr>
          <p:cNvSpPr>
            <a:spLocks noGrp="1"/>
          </p:cNvSpPr>
          <p:nvPr>
            <p:ph type="title"/>
          </p:nvPr>
        </p:nvSpPr>
        <p:spPr/>
        <p:txBody>
          <a:bodyPr/>
          <a:lstStyle/>
          <a:p>
            <a:r>
              <a:rPr lang="en-US" dirty="0"/>
              <a:t>Product Owner</a:t>
            </a:r>
          </a:p>
        </p:txBody>
      </p:sp>
      <p:sp>
        <p:nvSpPr>
          <p:cNvPr id="3" name="Content Placeholder 2">
            <a:extLst>
              <a:ext uri="{FF2B5EF4-FFF2-40B4-BE49-F238E27FC236}">
                <a16:creationId xmlns:a16="http://schemas.microsoft.com/office/drawing/2014/main" id="{3D9889FA-12BB-2938-FD70-B276B05CCD6C}"/>
              </a:ext>
            </a:extLst>
          </p:cNvPr>
          <p:cNvSpPr>
            <a:spLocks noGrp="1"/>
          </p:cNvSpPr>
          <p:nvPr>
            <p:ph idx="1"/>
          </p:nvPr>
        </p:nvSpPr>
        <p:spPr/>
        <p:txBody>
          <a:bodyPr>
            <a:normAutofit fontScale="77500" lnSpcReduction="20000"/>
          </a:bodyPr>
          <a:lstStyle/>
          <a:p>
            <a:pPr marL="0" indent="0">
              <a:buNone/>
            </a:pPr>
            <a:r>
              <a:rPr lang="en-US" dirty="0"/>
              <a:t>Product Owners:</a:t>
            </a:r>
          </a:p>
          <a:p>
            <a:r>
              <a:rPr lang="en-US" dirty="0"/>
              <a:t>Acts as the primary liaison between the Scrum team and external stakeholders</a:t>
            </a:r>
          </a:p>
          <a:p>
            <a:r>
              <a:rPr lang="en-US" dirty="0"/>
              <a:t>Gathers input from users and stakeholders to understand their needs</a:t>
            </a:r>
          </a:p>
          <a:p>
            <a:r>
              <a:rPr lang="en-US" dirty="0"/>
              <a:t>Translates collected insights into clear, actionable User Stories</a:t>
            </a:r>
          </a:p>
          <a:p>
            <a:r>
              <a:rPr lang="en-US" dirty="0"/>
              <a:t>Communicates these User Stories effectively to the Scrum team</a:t>
            </a:r>
          </a:p>
          <a:p>
            <a:r>
              <a:rPr lang="en-US" dirty="0"/>
              <a:t>Collaborates closely with the Scrum Master to support informed decision-making</a:t>
            </a:r>
          </a:p>
          <a:p>
            <a:r>
              <a:rPr lang="en-US" dirty="0"/>
              <a:t>Shares feedback from Sprint Reviews and Retrospectives with stakeholders</a:t>
            </a:r>
          </a:p>
          <a:p>
            <a:pPr marL="0" indent="0">
              <a:buNone/>
            </a:pPr>
            <a:r>
              <a:rPr lang="en-US" dirty="0"/>
              <a:t>The Product Owner serves as the vital connection between the Scrum team and the outside world. Their role is to ensure that user requirements and stakeholder expectations are accurately captured and transformed into understandable, goal-oriented User Stories that guide the team's development efforts.</a:t>
            </a:r>
          </a:p>
          <a:p>
            <a:endParaRPr lang="en-US" dirty="0"/>
          </a:p>
        </p:txBody>
      </p:sp>
    </p:spTree>
    <p:extLst>
      <p:ext uri="{BB962C8B-B14F-4D97-AF65-F5344CB8AC3E}">
        <p14:creationId xmlns:p14="http://schemas.microsoft.com/office/powerpoint/2010/main" val="2097537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D3183-47B1-B795-A177-8816845A9F88}"/>
              </a:ext>
            </a:extLst>
          </p:cNvPr>
          <p:cNvSpPr>
            <a:spLocks noGrp="1"/>
          </p:cNvSpPr>
          <p:nvPr>
            <p:ph type="title"/>
          </p:nvPr>
        </p:nvSpPr>
        <p:spPr/>
        <p:txBody>
          <a:bodyPr/>
          <a:lstStyle/>
          <a:p>
            <a:r>
              <a:rPr lang="en-US" dirty="0"/>
              <a:t>Developer</a:t>
            </a:r>
          </a:p>
        </p:txBody>
      </p:sp>
      <p:sp>
        <p:nvSpPr>
          <p:cNvPr id="3" name="Content Placeholder 2">
            <a:extLst>
              <a:ext uri="{FF2B5EF4-FFF2-40B4-BE49-F238E27FC236}">
                <a16:creationId xmlns:a16="http://schemas.microsoft.com/office/drawing/2014/main" id="{46D6B94F-CDE8-46CB-9881-8881C41FF518}"/>
              </a:ext>
            </a:extLst>
          </p:cNvPr>
          <p:cNvSpPr>
            <a:spLocks noGrp="1"/>
          </p:cNvSpPr>
          <p:nvPr>
            <p:ph idx="1"/>
          </p:nvPr>
        </p:nvSpPr>
        <p:spPr/>
        <p:txBody>
          <a:bodyPr>
            <a:normAutofit fontScale="92500" lnSpcReduction="20000"/>
          </a:bodyPr>
          <a:lstStyle/>
          <a:p>
            <a:pPr marL="0" indent="0">
              <a:buNone/>
            </a:pPr>
            <a:r>
              <a:rPr lang="en-US" dirty="0"/>
              <a:t>Developers: </a:t>
            </a:r>
          </a:p>
          <a:p>
            <a:r>
              <a:rPr lang="en-US" dirty="0"/>
              <a:t>Translate User Stories into functional features</a:t>
            </a:r>
          </a:p>
          <a:p>
            <a:r>
              <a:rPr lang="en-US" dirty="0"/>
              <a:t>Adhere to industry-standard coding practices</a:t>
            </a:r>
          </a:p>
          <a:p>
            <a:r>
              <a:rPr lang="en-US" dirty="0"/>
              <a:t>Maintain transparent communication about progress and challenges with the Scrum team</a:t>
            </a:r>
          </a:p>
          <a:p>
            <a:r>
              <a:rPr lang="en-US" dirty="0"/>
              <a:t>Collaborate closely with testers to ensure product functionality and reliability</a:t>
            </a:r>
          </a:p>
          <a:p>
            <a:pPr marL="0" indent="0">
              <a:buNone/>
            </a:pPr>
            <a:r>
              <a:rPr lang="en-US" dirty="0"/>
              <a:t>Developers are the driving force behind the Scrum team's output. They ensure the product is secure, functional, and aligned with both user needs and stakeholder expectations. This is achieved through disciplined coding, continuous collaboration, and open communication throughout the development process.</a:t>
            </a:r>
          </a:p>
          <a:p>
            <a:endParaRPr lang="en-US" dirty="0"/>
          </a:p>
        </p:txBody>
      </p:sp>
      <p:pic>
        <p:nvPicPr>
          <p:cNvPr id="5" name="Picture 4">
            <a:extLst>
              <a:ext uri="{FF2B5EF4-FFF2-40B4-BE49-F238E27FC236}">
                <a16:creationId xmlns:a16="http://schemas.microsoft.com/office/drawing/2014/main" id="{16C87607-C010-036C-4209-C74E22F14BD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689886" y="261748"/>
            <a:ext cx="3382032" cy="2259813"/>
          </a:xfrm>
          <a:prstGeom prst="rect">
            <a:avLst/>
          </a:prstGeom>
        </p:spPr>
      </p:pic>
    </p:spTree>
    <p:extLst>
      <p:ext uri="{BB962C8B-B14F-4D97-AF65-F5344CB8AC3E}">
        <p14:creationId xmlns:p14="http://schemas.microsoft.com/office/powerpoint/2010/main" val="2385185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439A6-C8A8-2BA1-8BA5-22B4CF1ED7BA}"/>
              </a:ext>
            </a:extLst>
          </p:cNvPr>
          <p:cNvSpPr>
            <a:spLocks noGrp="1"/>
          </p:cNvSpPr>
          <p:nvPr>
            <p:ph type="title"/>
          </p:nvPr>
        </p:nvSpPr>
        <p:spPr/>
        <p:txBody>
          <a:bodyPr/>
          <a:lstStyle/>
          <a:p>
            <a:r>
              <a:rPr lang="en-US" dirty="0"/>
              <a:t>Tester</a:t>
            </a:r>
          </a:p>
        </p:txBody>
      </p:sp>
      <p:sp>
        <p:nvSpPr>
          <p:cNvPr id="3" name="Content Placeholder 2">
            <a:extLst>
              <a:ext uri="{FF2B5EF4-FFF2-40B4-BE49-F238E27FC236}">
                <a16:creationId xmlns:a16="http://schemas.microsoft.com/office/drawing/2014/main" id="{67295F95-BF7F-CBF4-32B5-87E085F42244}"/>
              </a:ext>
            </a:extLst>
          </p:cNvPr>
          <p:cNvSpPr>
            <a:spLocks noGrp="1"/>
          </p:cNvSpPr>
          <p:nvPr>
            <p:ph idx="1"/>
          </p:nvPr>
        </p:nvSpPr>
        <p:spPr/>
        <p:txBody>
          <a:bodyPr>
            <a:normAutofit fontScale="70000" lnSpcReduction="20000"/>
          </a:bodyPr>
          <a:lstStyle/>
          <a:p>
            <a:pPr marL="0" indent="0">
              <a:buNone/>
            </a:pPr>
            <a:r>
              <a:rPr lang="en-US" dirty="0"/>
              <a:t>Testers: </a:t>
            </a:r>
          </a:p>
          <a:p>
            <a:r>
              <a:rPr lang="en-US" dirty="0"/>
              <a:t>Design test cases based on User Stories and Sprint objectives</a:t>
            </a:r>
          </a:p>
          <a:p>
            <a:r>
              <a:rPr lang="en-US" dirty="0"/>
              <a:t>Execute tests to validate product functionality and performance</a:t>
            </a:r>
          </a:p>
          <a:p>
            <a:r>
              <a:rPr lang="en-US" dirty="0"/>
              <a:t>Document test procedures, outcomes, and any anomalies encountered</a:t>
            </a:r>
          </a:p>
          <a:p>
            <a:r>
              <a:rPr lang="en-US" dirty="0"/>
              <a:t>Communicate findings to Developers and the Scrum team</a:t>
            </a:r>
          </a:p>
          <a:p>
            <a:r>
              <a:rPr lang="en-US" dirty="0"/>
              <a:t>Identify and evaluate edge cases and uncommon user scenarios</a:t>
            </a:r>
          </a:p>
          <a:p>
            <a:r>
              <a:rPr lang="en-US" dirty="0"/>
              <a:t>Simulate user behavior to assess real-world usability</a:t>
            </a:r>
          </a:p>
          <a:p>
            <a:pPr marL="0" indent="0">
              <a:buNone/>
            </a:pPr>
            <a:r>
              <a:rPr lang="en-US" dirty="0"/>
              <a:t>Testers serve as the quality assurance backbone of the Scrum team. Their role is to ensure the product performs reliably across all user interactions by rigorously testing both expected and unexpected behaviors. Through detailed documentation and continuous feedback, they help maintain a high standard of safety, functionality, and user satisfaction.</a:t>
            </a:r>
          </a:p>
          <a:p>
            <a:endParaRPr lang="en-US" dirty="0"/>
          </a:p>
        </p:txBody>
      </p:sp>
      <p:pic>
        <p:nvPicPr>
          <p:cNvPr id="5" name="Picture 4">
            <a:extLst>
              <a:ext uri="{FF2B5EF4-FFF2-40B4-BE49-F238E27FC236}">
                <a16:creationId xmlns:a16="http://schemas.microsoft.com/office/drawing/2014/main" id="{2A7F5570-154E-AF20-B949-BD687938D0E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536128" y="115861"/>
            <a:ext cx="4535179" cy="3174625"/>
          </a:xfrm>
          <a:prstGeom prst="rect">
            <a:avLst/>
          </a:prstGeom>
        </p:spPr>
      </p:pic>
    </p:spTree>
    <p:extLst>
      <p:ext uri="{BB962C8B-B14F-4D97-AF65-F5344CB8AC3E}">
        <p14:creationId xmlns:p14="http://schemas.microsoft.com/office/powerpoint/2010/main" val="3287429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5FC625-D619-A5CC-B150-95B3B8B0AC15}"/>
              </a:ext>
            </a:extLst>
          </p:cNvPr>
          <p:cNvSpPr>
            <a:spLocks noGrp="1"/>
          </p:cNvSpPr>
          <p:nvPr>
            <p:ph type="title"/>
          </p:nvPr>
        </p:nvSpPr>
        <p:spPr/>
        <p:txBody>
          <a:bodyPr/>
          <a:lstStyle/>
          <a:p>
            <a:r>
              <a:rPr lang="en-US" dirty="0"/>
              <a:t>Phases of agile</a:t>
            </a:r>
          </a:p>
        </p:txBody>
      </p:sp>
      <p:pic>
        <p:nvPicPr>
          <p:cNvPr id="9" name="Picture 8">
            <a:extLst>
              <a:ext uri="{FF2B5EF4-FFF2-40B4-BE49-F238E27FC236}">
                <a16:creationId xmlns:a16="http://schemas.microsoft.com/office/drawing/2014/main" id="{DCFCA5AD-B8EE-2419-9375-20EF738FEC1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772724" y="2387259"/>
            <a:ext cx="5090324" cy="2666360"/>
          </a:xfrm>
          <a:prstGeom prst="rect">
            <a:avLst/>
          </a:prstGeom>
        </p:spPr>
      </p:pic>
    </p:spTree>
    <p:extLst>
      <p:ext uri="{BB962C8B-B14F-4D97-AF65-F5344CB8AC3E}">
        <p14:creationId xmlns:p14="http://schemas.microsoft.com/office/powerpoint/2010/main" val="697338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F8FF44A-402D-9473-896B-53455894995B}"/>
              </a:ext>
            </a:extLst>
          </p:cNvPr>
          <p:cNvSpPr>
            <a:spLocks noGrp="1"/>
          </p:cNvSpPr>
          <p:nvPr>
            <p:ph type="title"/>
          </p:nvPr>
        </p:nvSpPr>
        <p:spPr/>
        <p:txBody>
          <a:bodyPr/>
          <a:lstStyle/>
          <a:p>
            <a:r>
              <a:rPr lang="en-US" dirty="0"/>
              <a:t>The agile Software Development Lifecycle (SDLC)</a:t>
            </a:r>
          </a:p>
        </p:txBody>
      </p:sp>
      <p:sp>
        <p:nvSpPr>
          <p:cNvPr id="6" name="Content Placeholder 5">
            <a:extLst>
              <a:ext uri="{FF2B5EF4-FFF2-40B4-BE49-F238E27FC236}">
                <a16:creationId xmlns:a16="http://schemas.microsoft.com/office/drawing/2014/main" id="{C93A4B4E-1333-461A-CE83-42C9B5D2FEA0}"/>
              </a:ext>
            </a:extLst>
          </p:cNvPr>
          <p:cNvSpPr>
            <a:spLocks noGrp="1"/>
          </p:cNvSpPr>
          <p:nvPr>
            <p:ph sz="half" idx="2"/>
          </p:nvPr>
        </p:nvSpPr>
        <p:spPr>
          <a:xfrm>
            <a:off x="1447191" y="2023003"/>
            <a:ext cx="4645152" cy="3445723"/>
          </a:xfrm>
        </p:spPr>
        <p:txBody>
          <a:bodyPr>
            <a:normAutofit fontScale="85000" lnSpcReduction="20000"/>
          </a:bodyPr>
          <a:lstStyle/>
          <a:p>
            <a:r>
              <a:rPr lang="en-US" dirty="0"/>
              <a:t>Agile is a versatile approach that can be implemented in various ways</a:t>
            </a:r>
          </a:p>
          <a:p>
            <a:r>
              <a:rPr lang="en-US" dirty="0"/>
              <a:t>It serves as a flexible framework rather than a strict rulebook</a:t>
            </a:r>
          </a:p>
          <a:p>
            <a:r>
              <a:rPr lang="en-US" dirty="0"/>
              <a:t>Agile empowers teams to remain adaptable while maintaining steady progress</a:t>
            </a:r>
          </a:p>
          <a:p>
            <a:r>
              <a:rPr lang="en-US" dirty="0"/>
              <a:t>Success relies on thoughtful reassessment and intentional execution</a:t>
            </a:r>
          </a:p>
          <a:p>
            <a:r>
              <a:rPr lang="en-US" dirty="0"/>
              <a:t>Let’s dive into a practical example of how an Agile process can be structured...</a:t>
            </a:r>
          </a:p>
          <a:p>
            <a:pPr marL="0" indent="0">
              <a:buNone/>
            </a:pPr>
            <a:endParaRPr lang="en-US" dirty="0"/>
          </a:p>
        </p:txBody>
      </p:sp>
      <p:pic>
        <p:nvPicPr>
          <p:cNvPr id="11" name="Content Placeholder 10">
            <a:extLst>
              <a:ext uri="{FF2B5EF4-FFF2-40B4-BE49-F238E27FC236}">
                <a16:creationId xmlns:a16="http://schemas.microsoft.com/office/drawing/2014/main" id="{9F183EFB-4E87-CA98-8AC0-922207481B3D}"/>
              </a:ext>
            </a:extLst>
          </p:cNvPr>
          <p:cNvPicPr>
            <a:picLocks noGrp="1" noChangeAspect="1"/>
          </p:cNvPicPr>
          <p:nvPr>
            <p:ph sz="quarter" idx="4"/>
          </p:nvPr>
        </p:nvPicPr>
        <p:blipFill>
          <a:blip r:embed="rId2">
            <a:extLst>
              <a:ext uri="{837473B0-CC2E-450A-ABE3-18F120FF3D39}">
                <a1611:picAttrSrcUrl xmlns:a1611="http://schemas.microsoft.com/office/drawing/2016/11/main" r:id="rId3"/>
              </a:ext>
            </a:extLst>
          </a:blip>
          <a:stretch>
            <a:fillRect/>
          </a:stretch>
        </p:blipFill>
        <p:spPr>
          <a:xfrm>
            <a:off x="6204419" y="1967771"/>
            <a:ext cx="4850433" cy="3240971"/>
          </a:xfrm>
        </p:spPr>
      </p:pic>
    </p:spTree>
    <p:extLst>
      <p:ext uri="{BB962C8B-B14F-4D97-AF65-F5344CB8AC3E}">
        <p14:creationId xmlns:p14="http://schemas.microsoft.com/office/powerpoint/2010/main" val="462322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EADFBEC-8EB0-ACF4-F549-0A7CF657F745}"/>
              </a:ext>
            </a:extLst>
          </p:cNvPr>
          <p:cNvSpPr>
            <a:spLocks noGrp="1"/>
          </p:cNvSpPr>
          <p:nvPr>
            <p:ph type="title"/>
          </p:nvPr>
        </p:nvSpPr>
        <p:spPr/>
        <p:txBody>
          <a:bodyPr/>
          <a:lstStyle/>
          <a:p>
            <a:r>
              <a:rPr lang="en-US" dirty="0"/>
              <a:t>Planning phase :  project kickoff</a:t>
            </a:r>
          </a:p>
        </p:txBody>
      </p:sp>
      <p:sp>
        <p:nvSpPr>
          <p:cNvPr id="10" name="Rectangle 2">
            <a:extLst>
              <a:ext uri="{FF2B5EF4-FFF2-40B4-BE49-F238E27FC236}">
                <a16:creationId xmlns:a16="http://schemas.microsoft.com/office/drawing/2014/main" id="{B9BF6F59-6E58-14FF-775E-70C848CF308F}"/>
              </a:ext>
            </a:extLst>
          </p:cNvPr>
          <p:cNvSpPr>
            <a:spLocks noGrp="1" noChangeArrowheads="1"/>
          </p:cNvSpPr>
          <p:nvPr>
            <p:ph idx="1"/>
          </p:nvPr>
        </p:nvSpPr>
        <p:spPr bwMode="auto">
          <a:xfrm>
            <a:off x="1428501" y="2041123"/>
            <a:ext cx="877669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Establishes the initial goals and requirements of the project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Collects foundational details such as budget estimates, timelines, and team roles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rPr>
              <a:t> (e.g., Scrum responsibilities)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In subsequent iterations, this phase may be streamlined or integrated into the Design phase</a:t>
            </a:r>
          </a:p>
        </p:txBody>
      </p:sp>
    </p:spTree>
    <p:extLst>
      <p:ext uri="{BB962C8B-B14F-4D97-AF65-F5344CB8AC3E}">
        <p14:creationId xmlns:p14="http://schemas.microsoft.com/office/powerpoint/2010/main" val="44785607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{7E743AEC-85E2-491E-B1DA-A5F20877BD08}TFc986dd65-aaf0-4d5c-bef9-9c391ee05f7b738e0fce-4a319d133af4</Template>
  <TotalTime>72</TotalTime>
  <Words>1283</Words>
  <Application>Microsoft Office PowerPoint</Application>
  <PresentationFormat>Widescreen</PresentationFormat>
  <Paragraphs>114</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Gill Sans MT</vt:lpstr>
      <vt:lpstr>Gallery</vt:lpstr>
      <vt:lpstr>7-1 Project Agile Presentation</vt:lpstr>
      <vt:lpstr>Agile Roles</vt:lpstr>
      <vt:lpstr>Scrum Master</vt:lpstr>
      <vt:lpstr>Product Owner</vt:lpstr>
      <vt:lpstr>Developer</vt:lpstr>
      <vt:lpstr>Tester</vt:lpstr>
      <vt:lpstr>Phases of agile</vt:lpstr>
      <vt:lpstr>The agile Software Development Lifecycle (SDLC)</vt:lpstr>
      <vt:lpstr>Planning phase :  project kickoff</vt:lpstr>
      <vt:lpstr>Design phase : Laying the foundation</vt:lpstr>
      <vt:lpstr>Development Phase: Building the Solution</vt:lpstr>
      <vt:lpstr>Testing Phase: Ensuring Reliability and quality</vt:lpstr>
      <vt:lpstr>Deployment: Delivering the Product</vt:lpstr>
      <vt:lpstr>Review Phase: Refining and Reflecting</vt:lpstr>
      <vt:lpstr>Product launch: A milestone Iteration </vt:lpstr>
      <vt:lpstr>Waterfall Method</vt:lpstr>
      <vt:lpstr>Traditional Waterfall Approach</vt:lpstr>
      <vt:lpstr>Agile Vs. Waterfall approach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Darienne Stephens</dc:creator>
  <cp:lastModifiedBy>Darienne Stephens</cp:lastModifiedBy>
  <cp:revision>1</cp:revision>
  <dcterms:created xsi:type="dcterms:W3CDTF">2025-10-19T15:14:33Z</dcterms:created>
  <dcterms:modified xsi:type="dcterms:W3CDTF">2025-10-19T16:26:56Z</dcterms:modified>
</cp:coreProperties>
</file>