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89" r:id="rId2"/>
    <p:sldId id="312" r:id="rId3"/>
    <p:sldId id="320" r:id="rId4"/>
    <p:sldId id="292" r:id="rId5"/>
    <p:sldId id="325" r:id="rId6"/>
    <p:sldId id="327" r:id="rId7"/>
    <p:sldId id="293" r:id="rId8"/>
    <p:sldId id="295" r:id="rId9"/>
    <p:sldId id="296" r:id="rId10"/>
    <p:sldId id="297" r:id="rId11"/>
    <p:sldId id="314" r:id="rId12"/>
    <p:sldId id="328" r:id="rId13"/>
    <p:sldId id="315" r:id="rId14"/>
    <p:sldId id="322" r:id="rId15"/>
    <p:sldId id="323" r:id="rId16"/>
    <p:sldId id="324" r:id="rId17"/>
    <p:sldId id="305" r:id="rId18"/>
    <p:sldId id="318" r:id="rId19"/>
    <p:sldId id="329" r:id="rId20"/>
    <p:sldId id="330" r:id="rId21"/>
    <p:sldId id="29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327"/>
            <p14:sldId id="293"/>
            <p14:sldId id="295"/>
            <p14:sldId id="296"/>
            <p14:sldId id="297"/>
            <p14:sldId id="314"/>
            <p14:sldId id="328"/>
            <p14:sldId id="315"/>
            <p14:sldId id="322"/>
            <p14:sldId id="323"/>
            <p14:sldId id="324"/>
            <p14:sldId id="305"/>
            <p14:sldId id="318"/>
            <p14:sldId id="329"/>
            <p14:sldId id="330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648" y="60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02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8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9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ЧТО ТАКОЕ ИНТЕРВАЛЬНОЕ ПОВТОРЕНИЕ</a:t>
            </a:r>
            <a:r>
              <a:rPr lang="en-US" sz="1800" b="1" dirty="0">
                <a:latin typeface="Elektra Text Pro"/>
                <a:cs typeface="Arial" pitchFamily="34" charset="0"/>
              </a:rPr>
              <a:t>?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05586EC-75FD-4D85-9C82-9C8E0D9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8" y="1083390"/>
            <a:ext cx="8601354" cy="2417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Определение</a:t>
            </a:r>
            <a:endParaRPr lang="ru-RU" sz="1600" dirty="0"/>
          </a:p>
          <a:p>
            <a:pPr lvl="0"/>
            <a:r>
              <a:rPr lang="ru-RU" sz="1600" dirty="0"/>
              <a:t>Интервальное повторение – методика планирования повторений с постепенно растущими интервалами, основанная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b="1" dirty="0"/>
              <a:t>Цель</a:t>
            </a:r>
            <a:endParaRPr lang="ru-RU" sz="1600" dirty="0"/>
          </a:p>
          <a:p>
            <a:pPr lvl="0"/>
            <a:r>
              <a:rPr lang="ru-RU" sz="1600" dirty="0"/>
              <a:t>Минимизировать общее число повторений, сохраняя высокий уровень долгосрочного запоминания.</a:t>
            </a:r>
          </a:p>
          <a:p>
            <a:pPr lvl="0"/>
            <a:r>
              <a:rPr lang="ru-RU" sz="1600" dirty="0"/>
              <a:t>Поддерживать материал «на пике воспоминания» — напоминать именно тогда, когда информация начинает забываться.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E1A6D-C5D1-4E1F-B8C0-CD55DAE36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39" y="3356992"/>
            <a:ext cx="4608512" cy="26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 err="1"/>
              <a:t>ivl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E3545B-5CC5-453A-B6C4-9652962A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56" y="1261191"/>
            <a:ext cx="3863726" cy="46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/21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3B2162-E4E2-499C-84B2-E4B7468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48" y="1108478"/>
            <a:ext cx="4783141" cy="4925808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69CA01-20FB-41E9-8FD1-F1BD9CBF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02" y="1388830"/>
            <a:ext cx="2829234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7F4285-E10B-4F44-B874-5BA95161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39" y="726565"/>
            <a:ext cx="5898322" cy="53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06BA0-BE79-4102-8E54-9B27CD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30"/>
            <a:ext cx="9144000" cy="30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/21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BE737-13CB-4F32-98EE-F8F2B914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9" y="1379602"/>
            <a:ext cx="8872677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/21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04BD9-0599-4A3F-81FF-28258DD5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1114435"/>
            <a:ext cx="8158733" cy="49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</a:t>
            </a:r>
            <a:r>
              <a:rPr lang="en-US" dirty="0"/>
              <a:t>21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5D4A-9D00-4401-B6A2-B532F35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1268760"/>
            <a:ext cx="7858592" cy="44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Веб-приложение для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</a:t>
            </a:r>
            <a:b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интервального повторения.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Изучены реализации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Спроектирована </a:t>
            </a:r>
            <a:r>
              <a:rPr lang="ru-RU" sz="1800" dirty="0"/>
              <a:t>архитектура системы: определить основные модули, их взаимодействие и используемые технологии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</a:t>
            </a:r>
            <a:r>
              <a:rPr lang="en-US" dirty="0"/>
              <a:t>21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Разработка веб-приложения для обучения по системе </a:t>
            </a:r>
            <a:r>
              <a:rPr lang="ru-RU" sz="1600" dirty="0" err="1"/>
              <a:t>Лейтнера</a:t>
            </a:r>
            <a:r>
              <a:rPr lang="ru-RU" sz="1600" dirty="0"/>
              <a:t> с алгоритмом интервального повторения отвечает современным образовательным и технологическим трендам:</a:t>
            </a:r>
          </a:p>
          <a:p>
            <a:pPr lvl="0"/>
            <a:r>
              <a:rPr lang="ru-RU" sz="1600" b="1" dirty="0"/>
              <a:t>Научная обоснованность:</a:t>
            </a:r>
            <a:br>
              <a:rPr lang="ru-RU" sz="1600" dirty="0"/>
            </a:br>
            <a:r>
              <a:rPr lang="ru-RU" sz="1600" dirty="0"/>
              <a:t>Интервальное повторение доказало свою эффективность для долговременного запоминания информации.</a:t>
            </a:r>
          </a:p>
          <a:p>
            <a:pPr lvl="0"/>
            <a:r>
              <a:rPr lang="ru-RU" sz="1600" b="1" dirty="0"/>
              <a:t>Рост рынка </a:t>
            </a:r>
            <a:r>
              <a:rPr lang="ru-RU" sz="1600" b="1" dirty="0" err="1"/>
              <a:t>EdTech</a:t>
            </a:r>
            <a:r>
              <a:rPr lang="ru-RU" sz="1600" b="1" dirty="0"/>
              <a:t>:</a:t>
            </a:r>
            <a:br>
              <a:rPr lang="ru-RU" sz="1600" dirty="0"/>
            </a:br>
            <a:r>
              <a:rPr lang="ru-RU" sz="1600" dirty="0"/>
              <a:t>Спрос на персонализированные e-</a:t>
            </a:r>
            <a:r>
              <a:rPr lang="ru-RU" sz="1600" dirty="0" err="1"/>
              <a:t>learning</a:t>
            </a:r>
            <a:r>
              <a:rPr lang="en-US" sz="1600" dirty="0"/>
              <a:t> </a:t>
            </a:r>
            <a:r>
              <a:rPr lang="ru-RU" sz="1600" dirty="0"/>
              <a:t>решения стабильно растёт.</a:t>
            </a:r>
          </a:p>
          <a:p>
            <a:pPr lvl="0"/>
            <a:r>
              <a:rPr lang="ru-RU" sz="1600" b="1" dirty="0"/>
              <a:t>Практическая применимость:</a:t>
            </a:r>
            <a:br>
              <a:rPr lang="ru-RU" sz="1600" dirty="0"/>
            </a:br>
            <a:r>
              <a:rPr lang="ru-RU" sz="1600" dirty="0"/>
              <a:t>SRS-приложения успешно используются в медицине, лингвистике и при подготовке к тестам (SAT, GMAT).</a:t>
            </a:r>
          </a:p>
          <a:p>
            <a:pPr lvl="0"/>
            <a:r>
              <a:rPr lang="ru-RU" sz="1600" b="1" dirty="0"/>
              <a:t>Доступность:</a:t>
            </a:r>
            <a:br>
              <a:rPr lang="ru-RU" sz="1600" dirty="0"/>
            </a:br>
            <a:r>
              <a:rPr lang="ru-RU" sz="1600" dirty="0"/>
              <a:t>Браузерное решение не требует установки и обеспечивает кроссплатформенность.</a:t>
            </a:r>
          </a:p>
          <a:p>
            <a:pPr lvl="0"/>
            <a:r>
              <a:rPr lang="ru-RU" sz="1600" b="1" dirty="0"/>
              <a:t>Инновационный потенциал:</a:t>
            </a:r>
            <a:br>
              <a:rPr lang="ru-RU" sz="1600" dirty="0"/>
            </a:br>
            <a:r>
              <a:rPr lang="ru-RU" sz="1600" dirty="0"/>
              <a:t>Интеграция адаптивных алгоритмов, микроблоков знаний и аналитики повышает вовлечённость и мотивацию пользователей.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ЭЛЕКТРОННОЕ ОБУЧЕНИЕ И АКТИВНОЕ ВОСПОМИНАНИЕ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40769"/>
            <a:ext cx="3886200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Электронное обучение </a:t>
            </a:r>
            <a:r>
              <a:rPr lang="ru-RU" sz="1600" dirty="0"/>
              <a:t>– доставка учебного контента через веб-приложения, обеспечивающая:</a:t>
            </a:r>
          </a:p>
          <a:p>
            <a:r>
              <a:rPr lang="ru-RU" sz="1600" dirty="0"/>
              <a:t>гибкий доступ к материалам в любое время и с любых устройств;</a:t>
            </a:r>
          </a:p>
          <a:p>
            <a:r>
              <a:rPr lang="ru-RU" sz="1600" dirty="0"/>
              <a:t>централизацию и учёт прогресса;</a:t>
            </a:r>
          </a:p>
          <a:p>
            <a:r>
              <a:rPr lang="ru-RU" sz="1600" dirty="0"/>
              <a:t>интеграцию мультимедиа и интерактивных инструментов.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40768"/>
            <a:ext cx="3886200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Активное воспоминание</a:t>
            </a:r>
            <a:r>
              <a:rPr lang="ru-RU" sz="1600" dirty="0"/>
              <a:t> – это целенаправленное воспроизведение информации из памяти вместо простого перечитывания, что:</a:t>
            </a:r>
          </a:p>
          <a:p>
            <a:r>
              <a:rPr lang="ru-RU" sz="1600" dirty="0"/>
              <a:t>усиливает процессы запоминания;</a:t>
            </a:r>
          </a:p>
          <a:p>
            <a:r>
              <a:rPr lang="ru-RU" sz="1600" dirty="0"/>
              <a:t>снижает интервал забывания;</a:t>
            </a:r>
          </a:p>
          <a:p>
            <a:r>
              <a:rPr lang="ru-RU" sz="1600" dirty="0"/>
              <a:t>формирует долговременные нейронные связи.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/21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8E6525-2740-4F07-8C73-F905339B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52" y="3894997"/>
            <a:ext cx="5455595" cy="16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63785"/>
            <a:ext cx="8477140" cy="1977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</a:p>
          <a:p>
            <a:pPr marL="0" indent="0">
              <a:buNone/>
            </a:pPr>
            <a:r>
              <a:rPr lang="ru-RU" sz="1600" dirty="0"/>
              <a:t>Методика интервального повторения на основе принципа разделения карточек по «ящикам».</a:t>
            </a:r>
          </a:p>
          <a:p>
            <a:pPr marL="0" indent="0">
              <a:buNone/>
            </a:pPr>
            <a:r>
              <a:rPr lang="ru-RU" sz="1600" dirty="0"/>
              <a:t>Карточки перемещаются между ящиками в зависимости от успешности их воспроизведения:</a:t>
            </a:r>
          </a:p>
          <a:p>
            <a:r>
              <a:rPr lang="ru-RU" sz="1600" dirty="0"/>
              <a:t>верно вспомнил → карточка переходит в следующий ящик (увеличение интервала повторения);</a:t>
            </a:r>
          </a:p>
          <a:p>
            <a:r>
              <a:rPr lang="ru-RU" sz="1600" dirty="0"/>
              <a:t>ошибся → карточка возвращается в первый ящик (сокращение интервала).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7" y="3194077"/>
            <a:ext cx="4608511" cy="2683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Запоминание с постепенно увеличивающимися интервалами эффективнее, чем частое повторение без перерывов.</a:t>
            </a:r>
          </a:p>
          <a:p>
            <a:r>
              <a:rPr lang="ru-RU" sz="1600" dirty="0"/>
              <a:t>Эффект распределения базируется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повторений, фокусируясь на сложном материале и снижая нагрузку на память.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/21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17981"/>
            <a:ext cx="3744415" cy="22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en-US" sz="1800" b="1" dirty="0">
                <a:latin typeface="Elektra Text Pro" panose="02000503030000020004"/>
              </a:rPr>
              <a:t>CLOZE-</a:t>
            </a:r>
            <a:r>
              <a:rPr lang="ru-RU" sz="1800" b="1" dirty="0">
                <a:latin typeface="Elektra Text Pro" panose="02000503030000020004"/>
              </a:rPr>
              <a:t>КАРТОЧКИ ДЛЯ ФОКУСИРОВАННОГО ЗАПОМИНАНИЯ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40769"/>
            <a:ext cx="8244026" cy="25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Cloze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ru-RU" sz="1600" dirty="0"/>
              <a:t>техника скрытия значимого фрагмента текста (слова или фразы) для тренировки активного воспроизведения.</a:t>
            </a:r>
          </a:p>
          <a:p>
            <a:pPr marL="0" indent="0">
              <a:buNone/>
            </a:pPr>
            <a:r>
              <a:rPr lang="ru-RU" sz="1600" b="1" dirty="0"/>
              <a:t>Преимущества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Акцент на ключевых фактах и понятиях.</a:t>
            </a:r>
          </a:p>
          <a:p>
            <a:r>
              <a:rPr lang="ru-RU" sz="1600" dirty="0"/>
              <a:t>Углублённая тренировка памяти: вместо пассивного чтения пользователь сам воспроизводит пропущенное.</a:t>
            </a:r>
          </a:p>
          <a:p>
            <a:r>
              <a:rPr lang="ru-RU" sz="1600" dirty="0"/>
              <a:t>Универсальность: подходит для дат, формул, терминов и определений.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/21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855059-37BD-48B9-920A-CA8EAC0E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71" y="4136695"/>
            <a:ext cx="7991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3410</TotalTime>
  <Words>1177</Words>
  <Application>Microsoft Office PowerPoint</Application>
  <PresentationFormat>Экран (4:3)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Elektra Text Pro</vt:lpstr>
      <vt:lpstr>Arial</vt:lpstr>
      <vt:lpstr>Calibri</vt:lpstr>
      <vt:lpstr>Calibri Light</vt:lpstr>
      <vt:lpstr>Тема Office</vt:lpstr>
      <vt:lpstr>Презентация PowerPoint</vt:lpstr>
      <vt:lpstr>ЦЕЛЬ И ЗАДАЧИ</vt:lpstr>
      <vt:lpstr>АКТУАЛЬНОСТЬ</vt:lpstr>
      <vt:lpstr>ЭЛЕКТРОННОЕ ОБУЧЕНИЕ И АКТИВНОЕ ВОСПОМИНАНИЕ</vt:lpstr>
      <vt:lpstr>СИСТЕМА ЛЕЙТНЕРА И ИНТЕРВАЛЬНОЕ ПОВТОРЕНИЕ</vt:lpstr>
      <vt:lpstr>CLOZE-КАРТОЧКИ ДЛЯ ФОКУСИРОВАННОГО ЗАПОМИНАНИЯ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ЧТО ТАКОЕ ИНТЕРВАЛЬНОЕ ПОВТОРЕНИЕ?</vt:lpstr>
      <vt:lpstr>КАК ВЫЧИСЛЯЮТСЯ ИНТЕРВАЛЫ?</vt:lpstr>
      <vt:lpstr>ПРАКТИЧЕСКАЯ СХЕМА РАБОТЫ АЛГОРИТМА</vt:lpstr>
      <vt:lpstr>СТРУКТУРНАЯ СХЕМА СИСТЕМЫ</vt:lpstr>
      <vt:lpstr>ДИАГРАММА ВАРИАНТОВ ИСПОЛЬЗОВАНИЯ</vt:lpstr>
      <vt:lpstr>ДИАГРАММА ПОСЛЕДОВАТЕЛЬНОСТИ РЕЖИМА ПОВТОРЕНИЯ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Алёнушка</cp:lastModifiedBy>
  <cp:revision>112</cp:revision>
  <dcterms:created xsi:type="dcterms:W3CDTF">2016-03-09T10:31:39Z</dcterms:created>
  <dcterms:modified xsi:type="dcterms:W3CDTF">2025-05-07T14:50:45Z</dcterms:modified>
</cp:coreProperties>
</file>