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89" r:id="rId2"/>
    <p:sldId id="312" r:id="rId3"/>
    <p:sldId id="320" r:id="rId4"/>
    <p:sldId id="292" r:id="rId5"/>
    <p:sldId id="325" r:id="rId6"/>
    <p:sldId id="293" r:id="rId7"/>
    <p:sldId id="295" r:id="rId8"/>
    <p:sldId id="296" r:id="rId9"/>
    <p:sldId id="297" r:id="rId10"/>
    <p:sldId id="328" r:id="rId11"/>
    <p:sldId id="331" r:id="rId12"/>
    <p:sldId id="335" r:id="rId13"/>
    <p:sldId id="336" r:id="rId14"/>
    <p:sldId id="334" r:id="rId15"/>
    <p:sldId id="315" r:id="rId16"/>
    <p:sldId id="322" r:id="rId17"/>
    <p:sldId id="323" r:id="rId18"/>
    <p:sldId id="324" r:id="rId19"/>
    <p:sldId id="305" r:id="rId20"/>
    <p:sldId id="318" r:id="rId21"/>
    <p:sldId id="329" r:id="rId22"/>
    <p:sldId id="330" r:id="rId23"/>
    <p:sldId id="291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325"/>
            <p14:sldId id="293"/>
            <p14:sldId id="295"/>
            <p14:sldId id="296"/>
            <p14:sldId id="297"/>
            <p14:sldId id="328"/>
            <p14:sldId id="331"/>
            <p14:sldId id="335"/>
            <p14:sldId id="336"/>
            <p14:sldId id="334"/>
            <p14:sldId id="315"/>
            <p14:sldId id="322"/>
            <p14:sldId id="323"/>
            <p14:sldId id="324"/>
            <p14:sldId id="305"/>
            <p14:sldId id="318"/>
            <p14:sldId id="329"/>
            <p14:sldId id="330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7" d="100"/>
          <a:sy n="97" d="100"/>
        </p:scale>
        <p:origin x="648" y="60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4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588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4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81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07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7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5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для обучения по системе </a:t>
            </a:r>
            <a:r>
              <a:rPr lang="ru-RU" sz="1800" b="1" cap="all" dirty="0" err="1">
                <a:latin typeface="Elektra Text Pro" panose="02000503030000020004" pitchFamily="50" charset="-52"/>
              </a:rPr>
              <a:t>Лейтнера</a:t>
            </a:r>
            <a:r>
              <a:rPr lang="ru-RU" sz="1800" b="1" cap="all" dirty="0">
                <a:latin typeface="Elektra Text Pro" panose="02000503030000020004" pitchFamily="50" charset="-52"/>
              </a:rPr>
              <a:t> с реализацией алгоритма интервального повторения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Алёнушка А.А.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268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528DEE-DDAD-4FE2-B861-A4A82EDB43A0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80369D-2DD0-45BB-8B0C-96B868323E0C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1543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D03015-65AB-407B-9A4A-22B7FD20E548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13C7D1-E7F9-452B-91C3-030ACC644F6F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3EAFD2-77AA-4957-B4E3-3065F13DF167}"/>
              </a:ext>
            </a:extLst>
          </p:cNvPr>
          <p:cNvSpPr/>
          <p:nvPr/>
        </p:nvSpPr>
        <p:spPr>
          <a:xfrm>
            <a:off x="1187624" y="1628800"/>
            <a:ext cx="316835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306725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D03015-65AB-407B-9A4A-22B7FD20E548}"/>
              </a:ext>
            </a:extLst>
          </p:cNvPr>
          <p:cNvSpPr/>
          <p:nvPr/>
        </p:nvSpPr>
        <p:spPr>
          <a:xfrm>
            <a:off x="271324" y="980728"/>
            <a:ext cx="8601352" cy="5131717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8D9E70-364E-490A-927A-DD11954012F3}"/>
              </a:ext>
            </a:extLst>
          </p:cNvPr>
          <p:cNvSpPr/>
          <p:nvPr/>
        </p:nvSpPr>
        <p:spPr>
          <a:xfrm>
            <a:off x="2339752" y="3894956"/>
            <a:ext cx="39604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13C7D1-E7F9-452B-91C3-030ACC644F6F}"/>
              </a:ext>
            </a:extLst>
          </p:cNvPr>
          <p:cNvSpPr/>
          <p:nvPr/>
        </p:nvSpPr>
        <p:spPr>
          <a:xfrm>
            <a:off x="6228184" y="2348880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3EAFD2-77AA-4957-B4E3-3065F13DF167}"/>
              </a:ext>
            </a:extLst>
          </p:cNvPr>
          <p:cNvSpPr/>
          <p:nvPr/>
        </p:nvSpPr>
        <p:spPr>
          <a:xfrm>
            <a:off x="1187624" y="1628800"/>
            <a:ext cx="316835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362559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/>
              <a:t>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101772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ПРАКТИЧЕСКАЯ СХЕМА РАБОТЫ АЛГОРИТМА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2A9800-6DD9-49DC-A1E2-402D66AA4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08" y="1069503"/>
            <a:ext cx="4254021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  <a:ln>
            <a:noFill/>
          </a:ln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И ТЕХНОЛОГИИ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32791A-703A-4613-A5B3-03677977D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2" y="1185909"/>
            <a:ext cx="4273487" cy="48939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A9FA8E-F4A0-439B-9BDD-ABC1C4FC8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12" y="1288544"/>
            <a:ext cx="711935" cy="13037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02F6E6-A8D1-40C6-B293-97F0980668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47" y="1473263"/>
            <a:ext cx="1669728" cy="11111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6AA336-E334-4665-8CA8-21C6001BE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384" y="1482055"/>
            <a:ext cx="1015818" cy="10479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5E64EE-9931-47C4-91F2-7A5161B965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70" y="2794110"/>
            <a:ext cx="1071563" cy="10715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A321C3-E355-4887-9718-397F11EB81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34" y="2909386"/>
            <a:ext cx="1275376" cy="8410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7E12596-DC57-4F5A-AA56-DC1A08EFC7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115" y="2836491"/>
            <a:ext cx="959322" cy="113628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6DF0552-19E6-4929-B454-21BE436A2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522" y="4090230"/>
            <a:ext cx="1174212" cy="132446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1843FA-A88B-42E7-8B9C-D7CF4B010A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87" y="3998044"/>
            <a:ext cx="1503611" cy="150361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287A379-0A62-4902-815A-511F152825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48" y="4197871"/>
            <a:ext cx="1463682" cy="13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5B928-D549-41C3-AE27-27F0356C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69" y="1088697"/>
            <a:ext cx="6714099" cy="49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11589"/>
            <a:ext cx="8640001" cy="481107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ПОСЛЕДОВАТЕЛЬНОСТИ РЕЖИМА ПОВТОРЕНИЯ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DADD10-0BC6-47BE-B839-ABF808398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16" y="720561"/>
            <a:ext cx="4392005" cy="51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06BA0-BE79-4102-8E54-9B27CDEB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430"/>
            <a:ext cx="9144000" cy="30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Цель работы </a:t>
            </a:r>
            <a:r>
              <a:rPr lang="ru-RU" sz="1600" dirty="0">
                <a:latin typeface="Elektra Text Pro" panose="02000503030000020004"/>
              </a:rPr>
              <a:t>-  разработать веб-приложение для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Задачи:</a:t>
            </a:r>
          </a:p>
          <a:p>
            <a:r>
              <a:rPr lang="ru-RU" sz="16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600" dirty="0">
                <a:latin typeface="Elektra Text Pro" panose="02000503030000020004"/>
              </a:rPr>
              <a:t>Сделать обзор систем-аналогов в области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повторения;</a:t>
            </a:r>
          </a:p>
          <a:p>
            <a:r>
              <a:rPr lang="ru-RU" sz="1600" dirty="0">
                <a:latin typeface="Elektra Text Pro" panose="02000503030000020004"/>
              </a:rPr>
              <a:t>Изучить реализации алгоритма интервального повторения;</a:t>
            </a:r>
          </a:p>
          <a:p>
            <a:r>
              <a:rPr lang="ru-RU" sz="1600" dirty="0"/>
              <a:t>Спроектировать архитектуру системы: определить основные модули, их взаимодействие и используемые технологии.</a:t>
            </a:r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Реализовать информационное и программное обеспечение;</a:t>
            </a:r>
          </a:p>
          <a:p>
            <a:r>
              <a:rPr lang="ru-RU" sz="16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20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2BE737-13CB-4F32-98EE-F8F2B914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9" y="1379602"/>
            <a:ext cx="8872677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21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04BD9-0599-4A3F-81FF-28258DD5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2" y="1114435"/>
            <a:ext cx="8158733" cy="49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22</a:t>
            </a:fld>
            <a:r>
              <a:rPr lang="ru-RU" dirty="0"/>
              <a:t>/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1B5D4A-9D00-4401-B6A2-B532F35F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1268760"/>
            <a:ext cx="7858592" cy="44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Веб-приложение для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</a:t>
            </a:r>
            <a:b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</a:b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интервального повторения.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Изучены реализации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Спроектирована </a:t>
            </a:r>
            <a:r>
              <a:rPr lang="ru-RU" sz="1800" dirty="0"/>
              <a:t>архитектура системы: определить основные модули, их взаимодействие и используемые технологии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23</a:t>
            </a:fld>
            <a:r>
              <a:rPr lang="ru-RU" dirty="0"/>
              <a:t>/</a:t>
            </a:r>
            <a:r>
              <a:rPr lang="en-US" dirty="0"/>
              <a:t>23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3874" y="1340768"/>
            <a:ext cx="4535544" cy="430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Elektra Text Pro" panose="02000503030000020004"/>
              </a:rPr>
              <a:t>Проблемы и сложности при обучении</a:t>
            </a:r>
            <a:r>
              <a:rPr lang="en-US" sz="1600" dirty="0">
                <a:latin typeface="Elektra Text Pro" panose="02000503030000020004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сложность отслеживания знаний по предыдущим темам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медленный процесс написания конспектов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неэффективность простого перечитывания</a:t>
            </a:r>
            <a:endParaRPr lang="en-US" sz="1600" dirty="0">
              <a:latin typeface="Elektra Text Pro" panose="02000503030000020004"/>
            </a:endParaRPr>
          </a:p>
          <a:p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неэффективные интервалы между повторениями</a:t>
            </a:r>
          </a:p>
          <a:p>
            <a:endParaRPr lang="en-US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826E5E-6B9F-4A86-8570-93B4F7C7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5" y="1214357"/>
            <a:ext cx="2797443" cy="4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АКТУАЛЬНОСТЬ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24745"/>
            <a:ext cx="4176464" cy="2736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Разработанная система предлагает следующие решения</a:t>
            </a:r>
            <a:r>
              <a:rPr lang="en-US" sz="1600" dirty="0"/>
              <a:t>: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ru-RU" sz="1600" dirty="0"/>
              <a:t>алгоритм интервального повторения</a:t>
            </a:r>
          </a:p>
          <a:p>
            <a:r>
              <a:rPr lang="ru-RU" sz="1600" dirty="0"/>
              <a:t>применение ЭВМ</a:t>
            </a:r>
            <a:endParaRPr lang="en-US" sz="1600" dirty="0"/>
          </a:p>
          <a:p>
            <a:r>
              <a:rPr lang="en-US" sz="1600" dirty="0"/>
              <a:t>cloze-</a:t>
            </a:r>
            <a:r>
              <a:rPr lang="ru-RU" sz="1600" dirty="0"/>
              <a:t>тесты</a:t>
            </a:r>
            <a:endParaRPr lang="en-US" sz="1600" dirty="0"/>
          </a:p>
          <a:p>
            <a:r>
              <a:rPr lang="ru-RU" sz="1600" dirty="0"/>
              <a:t>язык разметки </a:t>
            </a:r>
            <a:r>
              <a:rPr lang="ru-RU" sz="1600" dirty="0" err="1"/>
              <a:t>markdown</a:t>
            </a:r>
            <a:r>
              <a:rPr lang="ru-RU" sz="1600" dirty="0"/>
              <a:t>, редактор кода и формат флэш карточек</a:t>
            </a:r>
            <a:endParaRPr lang="en-US" sz="1600" dirty="0"/>
          </a:p>
          <a:p>
            <a:r>
              <a:rPr lang="ru-RU" sz="1600" dirty="0"/>
              <a:t>формат веб-приложения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21D320-3748-49DC-A598-A0907FAC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7" y="3861048"/>
            <a:ext cx="31242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8FB42-A557-47F9-A009-BF308BF062E5}"/>
              </a:ext>
            </a:extLst>
          </p:cNvPr>
          <p:cNvSpPr txBox="1"/>
          <p:nvPr/>
        </p:nvSpPr>
        <p:spPr>
          <a:xfrm>
            <a:off x="1796091" y="5545720"/>
            <a:ext cx="11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cloze-</a:t>
            </a:r>
            <a:r>
              <a:rPr lang="ru-RU" dirty="0"/>
              <a:t>тест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321D2-FBD4-478A-B64D-3ED8E65BA2EB}"/>
              </a:ext>
            </a:extLst>
          </p:cNvPr>
          <p:cNvSpPr txBox="1"/>
          <p:nvPr/>
        </p:nvSpPr>
        <p:spPr>
          <a:xfrm>
            <a:off x="4860032" y="1124745"/>
            <a:ext cx="388843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Данная система может применяться для следующих целей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к собеседованию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прохождение курсов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сотрудников предприятий и организаций к сдаче квалификационных экзаменов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подготовка сотрудников органов внутренних дел к прохождению профессиональных аттестаций и экзаменов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24705"/>
            <a:ext cx="8621158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СИСТЕМА ЛЕЙТНЕРА И ИНТЕРВАЛЬНОЕ ПОВТОРЕНИЕ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19" y="1163785"/>
            <a:ext cx="3888433" cy="16171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Система </a:t>
            </a:r>
            <a:r>
              <a:rPr lang="ru-RU" sz="1600" b="1" dirty="0" err="1"/>
              <a:t>Лейтнера</a:t>
            </a:r>
            <a:r>
              <a:rPr lang="ru-RU" sz="1600" b="1" dirty="0"/>
              <a:t>:</a:t>
            </a:r>
            <a:endParaRPr lang="ru-RU" sz="1600" dirty="0"/>
          </a:p>
          <a:p>
            <a:r>
              <a:rPr lang="ru-RU" sz="1600" dirty="0"/>
              <a:t>верно вспомнил → карточка переходит в следующий ящик</a:t>
            </a:r>
          </a:p>
          <a:p>
            <a:r>
              <a:rPr lang="ru-RU" sz="1600" dirty="0"/>
              <a:t>ошибся → карточка возвращается в первый ящик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2" y="1174395"/>
            <a:ext cx="4300676" cy="201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Интервальное повторение</a:t>
            </a:r>
            <a:r>
              <a:rPr lang="en-US" sz="1600" b="1" dirty="0"/>
              <a:t>:</a:t>
            </a:r>
            <a:endParaRPr lang="ru-RU" sz="1600" dirty="0"/>
          </a:p>
          <a:p>
            <a:r>
              <a:rPr lang="ru-RU" sz="1600" dirty="0"/>
              <a:t>Интервалы базируются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r>
              <a:rPr lang="ru-RU" sz="1600" dirty="0"/>
              <a:t>Алгоритм автоматически регулирует интервалы повторений.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8F7DB-5FB3-4C8A-A7F2-E8C138BC3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5" y="3004062"/>
            <a:ext cx="3944348" cy="2366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3D30D6-5B9D-484D-843C-59E8AAC04137}"/>
              </a:ext>
            </a:extLst>
          </p:cNvPr>
          <p:cNvSpPr txBox="1"/>
          <p:nvPr/>
        </p:nvSpPr>
        <p:spPr>
          <a:xfrm>
            <a:off x="1198602" y="5374450"/>
            <a:ext cx="1789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Система </a:t>
            </a:r>
            <a:r>
              <a:rPr lang="ru-RU" sz="1600" dirty="0" err="1"/>
              <a:t>Лейтнера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616FD-4366-4941-BA6A-EECEBD0E9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52936"/>
            <a:ext cx="4445061" cy="2521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A59D02-13D3-4661-9654-DD3F32522340}"/>
              </a:ext>
            </a:extLst>
          </p:cNvPr>
          <p:cNvSpPr txBox="1"/>
          <p:nvPr/>
        </p:nvSpPr>
        <p:spPr>
          <a:xfrm>
            <a:off x="4943017" y="5389839"/>
            <a:ext cx="283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Кривая забывания </a:t>
            </a:r>
            <a:r>
              <a:rPr lang="ru-RU" sz="1600" dirty="0" err="1"/>
              <a:t>Эббингауза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752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Anki</a:t>
            </a:r>
            <a:r>
              <a:rPr lang="ru-RU" sz="1600" dirty="0"/>
              <a:t> – приложение для создания и изучения цифровых карточек с реализацией алгоритма интервального повторения (SRS).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ru-RU" sz="1600" dirty="0" err="1"/>
              <a:t>Мультиплатформенность</a:t>
            </a:r>
            <a:r>
              <a:rPr lang="ru-RU" sz="1600" dirty="0"/>
              <a:t> и синхронизация через </a:t>
            </a:r>
            <a:r>
              <a:rPr lang="ru-RU" sz="1600" dirty="0" err="1"/>
              <a:t>AnkiWeb</a:t>
            </a:r>
            <a:r>
              <a:rPr lang="ru-RU" sz="1600" dirty="0"/>
              <a:t>, обеспечивающая доступ к карточкам на всех устройствах;</a:t>
            </a:r>
          </a:p>
          <a:p>
            <a:pPr lvl="0"/>
            <a:r>
              <a:rPr lang="ru-RU" sz="1600" dirty="0"/>
              <a:t>Гибкая настройка алгоритма повторения и обширная экосистема плагинов;</a:t>
            </a:r>
            <a:endParaRPr lang="en-US" sz="1600" dirty="0"/>
          </a:p>
          <a:p>
            <a:pPr lvl="0"/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 err="1"/>
              <a:t>Неинтуитивный</a:t>
            </a:r>
            <a:r>
              <a:rPr lang="en-US" sz="1600" dirty="0"/>
              <a:t>, </a:t>
            </a:r>
            <a:r>
              <a:rPr lang="ru-RU" sz="1600" dirty="0"/>
              <a:t>сложный и устаревший интерфейс, требующий времени на освоение;</a:t>
            </a:r>
          </a:p>
          <a:p>
            <a:pPr lvl="0"/>
            <a:r>
              <a:rPr lang="ru-RU" sz="1600" dirty="0"/>
              <a:t>Отсутствие встроенного </a:t>
            </a:r>
            <a:r>
              <a:rPr lang="ru-RU" sz="1600" dirty="0" err="1"/>
              <a:t>Markdown</a:t>
            </a:r>
            <a:r>
              <a:rPr lang="ru-RU" sz="1600" dirty="0"/>
              <a:t>-/</a:t>
            </a:r>
            <a:r>
              <a:rPr lang="ru-RU" sz="1600" dirty="0" err="1"/>
              <a:t>Vim</a:t>
            </a:r>
            <a:r>
              <a:rPr lang="ru-RU" sz="1600" dirty="0"/>
              <a:t>-редактора и ограниченные возможности визуализации создания карточек;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ANKI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3FDB8-F8BF-46E3-9F77-E367D42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" y="1599687"/>
            <a:ext cx="4423124" cy="4022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328DF-189B-48A3-BF39-9BC237FC7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15" y="1615012"/>
            <a:ext cx="4287905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StudyStack</a:t>
            </a:r>
            <a:r>
              <a:rPr lang="ru-RU" sz="1600" dirty="0"/>
              <a:t> – веб-сервис для создания и изучения </a:t>
            </a:r>
            <a:r>
              <a:rPr lang="ru-RU" sz="1600" dirty="0" err="1"/>
              <a:t>флеш</a:t>
            </a:r>
            <a:r>
              <a:rPr lang="ru-RU" sz="1600" dirty="0"/>
              <a:t>-карточек с несколькими режимами работы (карточки, тесты, игры).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en-US" sz="1600" dirty="0"/>
              <a:t>B</a:t>
            </a:r>
            <a:r>
              <a:rPr lang="ru-RU" sz="1600" dirty="0"/>
              <a:t>еб-интерфейс без необходимости установки приложений;</a:t>
            </a:r>
          </a:p>
          <a:p>
            <a:pPr lvl="0"/>
            <a:r>
              <a:rPr lang="ru-RU" sz="1600" dirty="0"/>
              <a:t>Несколько режимов обучения: соответствие, викторины, кроссворды, «Виселица» и др.;</a:t>
            </a:r>
          </a:p>
          <a:p>
            <a:pPr lvl="0"/>
            <a:r>
              <a:rPr lang="ru-RU" sz="1600" dirty="0"/>
              <a:t>Возможность импорта/экспорта наборов (CSV, текст), а также совместное использование публичных коллекций.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/>
              <a:t>Отсутствие полноценного алгоритма интервального повторения (SRS) — повторения идут без адаптации под пользователя;</a:t>
            </a:r>
          </a:p>
          <a:p>
            <a:pPr lvl="0"/>
            <a:r>
              <a:rPr lang="ru-RU" sz="1600" dirty="0"/>
              <a:t>Нет поддержки </a:t>
            </a:r>
            <a:r>
              <a:rPr lang="ru-RU" sz="1600" dirty="0" err="1"/>
              <a:t>Markdown</a:t>
            </a:r>
            <a:r>
              <a:rPr lang="ru-RU" sz="1600" dirty="0"/>
              <a:t>, </a:t>
            </a:r>
            <a:r>
              <a:rPr lang="ru-RU" sz="1600" dirty="0" err="1"/>
              <a:t>cloze</a:t>
            </a:r>
            <a:r>
              <a:rPr lang="ru-RU" sz="1600" dirty="0"/>
              <a:t>-вставок и редактора с </a:t>
            </a:r>
            <a:r>
              <a:rPr lang="ru-RU" sz="1600" dirty="0" err="1"/>
              <a:t>Vim</a:t>
            </a:r>
            <a:r>
              <a:rPr lang="ru-RU" sz="1600" dirty="0"/>
              <a:t>-режимом;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STUDYSTACK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/2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AAC10-50A2-4FA2-B9BA-A9056660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32" y="1234976"/>
            <a:ext cx="5307574" cy="47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4296</TotalTime>
  <Words>1538</Words>
  <Application>Microsoft Office PowerPoint</Application>
  <PresentationFormat>Экран (4:3)</PresentationFormat>
  <Paragraphs>234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Elektra Text Pro</vt:lpstr>
      <vt:lpstr>Arial</vt:lpstr>
      <vt:lpstr>Calibri</vt:lpstr>
      <vt:lpstr>Calibri Light</vt:lpstr>
      <vt:lpstr>Тема Office</vt:lpstr>
      <vt:lpstr>Презентация PowerPoint</vt:lpstr>
      <vt:lpstr>ЦЕЛЬ И ЗАДАЧИ</vt:lpstr>
      <vt:lpstr>АКТУАЛЬНОСТЬ</vt:lpstr>
      <vt:lpstr>АКТУАЛЬНОСТЬ</vt:lpstr>
      <vt:lpstr>СИСТЕМА ЛЕЙТНЕРА И ИНТЕРВАЛЬНОЕ ПОВТОРЕНИЕ</vt:lpstr>
      <vt:lpstr>ОПИСАНИЕ СИСТЕМ-АНАЛОГОВ</vt:lpstr>
      <vt:lpstr>ИНТЕРФЕЙС ANKI</vt:lpstr>
      <vt:lpstr>ОПИСАНИЕ СИСТЕМ-АНАЛОГОВ</vt:lpstr>
      <vt:lpstr>ИНТЕРФЕЙС STUDYSTACK</vt:lpstr>
      <vt:lpstr>КАК ВЫЧИСЛЯЮТСЯ ИНТЕРВАЛЫ?</vt:lpstr>
      <vt:lpstr>КАК ВЫЧИСЛЯЮТСЯ ИНТЕРВАЛЫ?</vt:lpstr>
      <vt:lpstr>КАК ВЫЧИСЛЯЮТСЯ ИНТЕРВАЛЫ?</vt:lpstr>
      <vt:lpstr>КАК ВЫЧИСЛЯЮТСЯ ИНТЕРВАЛЫ?</vt:lpstr>
      <vt:lpstr>КАК ВЫЧИСЛЯЮТСЯ ИНТЕРВАЛЫ?</vt:lpstr>
      <vt:lpstr>ПРАКТИЧЕСКАЯ СХЕМА РАБОТЫ АЛГОРИТМА</vt:lpstr>
      <vt:lpstr>СТРУКТУРНАЯ СХЕМА И ТЕХНОЛОГИИ СИСТЕМЫ</vt:lpstr>
      <vt:lpstr>ДИАГРАММА ВАРИАНТОВ ИСПОЛЬЗОВАНИЯ</vt:lpstr>
      <vt:lpstr>ДИАГРАММА ПОСЛЕДОВАТЕЛЬНОСТИ РЕЖИМА ПОВТОРЕНИЯ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Александр Алёнушка</cp:lastModifiedBy>
  <cp:revision>119</cp:revision>
  <dcterms:created xsi:type="dcterms:W3CDTF">2016-03-09T10:31:39Z</dcterms:created>
  <dcterms:modified xsi:type="dcterms:W3CDTF">2025-06-17T20:17:17Z</dcterms:modified>
</cp:coreProperties>
</file>