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sldIdLst>
    <p:sldId id="289" r:id="rId2"/>
    <p:sldId id="312" r:id="rId3"/>
    <p:sldId id="320" r:id="rId4"/>
    <p:sldId id="292" r:id="rId5"/>
    <p:sldId id="325" r:id="rId6"/>
    <p:sldId id="327" r:id="rId7"/>
    <p:sldId id="293" r:id="rId8"/>
    <p:sldId id="295" r:id="rId9"/>
    <p:sldId id="296" r:id="rId10"/>
    <p:sldId id="297" r:id="rId11"/>
    <p:sldId id="314" r:id="rId12"/>
    <p:sldId id="328" r:id="rId13"/>
    <p:sldId id="315" r:id="rId14"/>
    <p:sldId id="322" r:id="rId15"/>
    <p:sldId id="323" r:id="rId16"/>
    <p:sldId id="324" r:id="rId17"/>
    <p:sldId id="305" r:id="rId18"/>
    <p:sldId id="318" r:id="rId19"/>
    <p:sldId id="291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слайд презентации" id="{A45BF7F8-D66E-4CE1-A666-8EBAC006C350}">
          <p14:sldIdLst>
            <p14:sldId id="289"/>
          </p14:sldIdLst>
        </p14:section>
        <p14:section name="Слайды презентации" id="{9DA68CF4-FCCC-4662-ABE9-17A6572EE01D}">
          <p14:sldIdLst>
            <p14:sldId id="312"/>
            <p14:sldId id="320"/>
            <p14:sldId id="292"/>
            <p14:sldId id="325"/>
            <p14:sldId id="327"/>
            <p14:sldId id="293"/>
            <p14:sldId id="295"/>
            <p14:sldId id="296"/>
            <p14:sldId id="297"/>
            <p14:sldId id="314"/>
            <p14:sldId id="328"/>
            <p14:sldId id="315"/>
            <p14:sldId id="322"/>
            <p14:sldId id="323"/>
            <p14:sldId id="324"/>
            <p14:sldId id="305"/>
            <p14:sldId id="318"/>
          </p14:sldIdLst>
        </p14:section>
        <p14:section name="Последний слайд" id="{56484599-CAB5-4B35-8FB9-ECF376C84423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9D9D9"/>
    <a:srgbClr val="EAEAE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13" d="100"/>
          <a:sy n="113" d="100"/>
        </p:scale>
        <p:origin x="1398" y="108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90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022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566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746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420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943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166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430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C4A6-5AE7-CF65-5554-908E2E97D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C9D4C4-C501-CD6D-7148-5B7E10EF3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916FD8F-DBAB-1D42-82BF-D3689A9D3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B34AE-5C26-250E-4D16-8B6715232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584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8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154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1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979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39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72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83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497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95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06.05.2025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06.05.2025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8294" y="6021288"/>
            <a:ext cx="156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BF16142-48E7-436E-9D22-3C64D2802E5D}" type="slidenum">
              <a:rPr lang="ru-RU" smtClean="0"/>
              <a:t>‹#›</a:t>
            </a:fld>
            <a:r>
              <a:rPr lang="ru-RU" dirty="0"/>
              <a:t> слайд из </a:t>
            </a:r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06.05.2025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19" y="548679"/>
            <a:ext cx="8640959" cy="129631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951820" y="548679"/>
            <a:ext cx="5805000" cy="5904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58" y="2061016"/>
            <a:ext cx="7920882" cy="1512000"/>
          </a:xfrm>
          <a:noFill/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ru-RU" sz="1800" b="1" cap="all" dirty="0">
                <a:latin typeface="Elektra Text Pro" panose="02000503030000020004" pitchFamily="50" charset="-52"/>
              </a:rPr>
              <a:t>Веб-приложение для обучения по системе </a:t>
            </a:r>
            <a:r>
              <a:rPr lang="ru-RU" sz="1800" b="1" cap="all" dirty="0" err="1">
                <a:latin typeface="Elektra Text Pro" panose="02000503030000020004" pitchFamily="50" charset="-52"/>
              </a:rPr>
              <a:t>Лейтнера</a:t>
            </a:r>
            <a:r>
              <a:rPr lang="ru-RU" sz="1800" b="1" cap="all" dirty="0">
                <a:latin typeface="Elektra Text Pro" panose="02000503030000020004" pitchFamily="50" charset="-52"/>
              </a:rPr>
              <a:t> с реализацией алгоритма интервального повторения</a:t>
            </a:r>
            <a:endParaRPr lang="ru-RU" sz="1800" b="1" cap="all" dirty="0">
              <a:latin typeface="Elektra Text Pro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851920" y="4293096"/>
            <a:ext cx="4680520" cy="158417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8138" indent="-1076325" defTabSz="356615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ru-RU" sz="1400" dirty="0">
                <a:solidFill>
                  <a:srgbClr val="000000"/>
                </a:solidFill>
                <a:latin typeface="Elektra Text Pro"/>
              </a:rPr>
              <a:t>Выполнил</a:t>
            </a:r>
            <a:r>
              <a:rPr lang="en-US" sz="1400" dirty="0">
                <a:solidFill>
                  <a:srgbClr val="000000"/>
                </a:solidFill>
                <a:latin typeface="Elektra Text Pro"/>
              </a:rPr>
              <a:t>:</a:t>
            </a:r>
            <a:r>
              <a:rPr lang="ru-RU" sz="1400" dirty="0">
                <a:solidFill>
                  <a:srgbClr val="000000"/>
                </a:solidFill>
                <a:latin typeface="Elektra Text Pro"/>
              </a:rPr>
              <a:t> обучающийся гр.6401-020302</a:t>
            </a:r>
            <a:r>
              <a:rPr lang="en-US" sz="1400" dirty="0">
                <a:solidFill>
                  <a:srgbClr val="000000"/>
                </a:solidFill>
                <a:latin typeface="Elektra Text Pro"/>
              </a:rPr>
              <a:t>D</a:t>
            </a:r>
            <a:br>
              <a:rPr lang="ru-RU" sz="1400" dirty="0">
                <a:solidFill>
                  <a:srgbClr val="000000"/>
                </a:solidFill>
                <a:latin typeface="Elektra Text Pro"/>
              </a:rPr>
            </a:br>
            <a:r>
              <a:rPr lang="ru-RU" sz="1400" dirty="0">
                <a:solidFill>
                  <a:srgbClr val="000000"/>
                </a:solidFill>
                <a:latin typeface="Elektra Text Pro"/>
              </a:rPr>
              <a:t>Алёнушка А.А.</a:t>
            </a:r>
          </a:p>
          <a:p>
            <a:pPr marL="1608138" indent="-1076325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ru-RU" sz="1400" dirty="0">
                <a:solidFill>
                  <a:srgbClr val="000000"/>
                </a:solidFill>
                <a:latin typeface="Elektra Text Pro"/>
              </a:rPr>
              <a:t>Научный руководитель: доцент кафедры программных систем, доцент,  к.т.н.</a:t>
            </a:r>
            <a:br>
              <a:rPr lang="ru-RU" sz="1400" dirty="0">
                <a:solidFill>
                  <a:srgbClr val="000000"/>
                </a:solidFill>
                <a:latin typeface="Elektra Text Pro"/>
              </a:rPr>
            </a:br>
            <a:r>
              <a:rPr lang="ru-RU" sz="1400" dirty="0">
                <a:solidFill>
                  <a:srgbClr val="000000"/>
                </a:solidFill>
                <a:latin typeface="Elektra Text Pro"/>
              </a:rPr>
              <a:t>Гордеева О.А.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331640" y="1160748"/>
            <a:ext cx="6480719" cy="54006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Институт информатики и кибернетики</a:t>
            </a:r>
            <a:b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</a:b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Кафедра программных систем 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411761" y="6093296"/>
            <a:ext cx="432048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Самара 2025</a:t>
            </a:r>
          </a:p>
        </p:txBody>
      </p:sp>
      <p:pic>
        <p:nvPicPr>
          <p:cNvPr id="3074" name="Picture 2" descr="D:\DOCUM\!_КСЭ\СГАУ\Кафедра\2022_Презентация\logo_osnovnoy_goriz_RU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683129"/>
            <a:ext cx="2985120" cy="47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94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</a:t>
            </a:r>
            <a:r>
              <a:rPr lang="en-US" sz="1800" b="1" dirty="0">
                <a:latin typeface="Elektra Text Pro"/>
                <a:cs typeface="Arial" pitchFamily="34" charset="0"/>
              </a:rPr>
              <a:t>STUDYSTACK</a:t>
            </a:r>
            <a:endParaRPr lang="ru-RU" sz="1800" b="1" dirty="0">
              <a:latin typeface="Elektra Text Pro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4368" y="6165306"/>
            <a:ext cx="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10</a:t>
            </a:fld>
            <a:r>
              <a:rPr lang="ru-RU" dirty="0"/>
              <a:t>/19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FAAC10-50A2-4FA2-B9BA-A90566600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32" y="1234976"/>
            <a:ext cx="5307574" cy="479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ЧТО ТАКОЕ ИНТЕРВАЛЬНОЕ ПОВТОРЕНИЕ</a:t>
            </a:r>
            <a:r>
              <a:rPr lang="en-US" sz="1800" b="1" dirty="0">
                <a:latin typeface="Elektra Text Pro"/>
                <a:cs typeface="Arial" pitchFamily="34" charset="0"/>
              </a:rPr>
              <a:t>?</a:t>
            </a:r>
            <a:endParaRPr lang="ru-RU" sz="1800" b="1" dirty="0">
              <a:latin typeface="Elektra Text Pro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00392" y="6165306"/>
            <a:ext cx="77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11</a:t>
            </a:fld>
            <a:r>
              <a:rPr lang="ru-RU" dirty="0"/>
              <a:t>/19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05586EC-75FD-4D85-9C82-9C8E0D9D7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18" y="1083390"/>
            <a:ext cx="8601354" cy="2417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Определение</a:t>
            </a:r>
            <a:endParaRPr lang="ru-RU" sz="1600" dirty="0"/>
          </a:p>
          <a:p>
            <a:pPr lvl="0"/>
            <a:r>
              <a:rPr lang="ru-RU" sz="1600" dirty="0"/>
              <a:t>Интервальное повторение – методика планирования повторений с постепенно растущими интервалами, основанная на кривой забывания </a:t>
            </a:r>
            <a:r>
              <a:rPr lang="ru-RU" sz="1600" dirty="0" err="1"/>
              <a:t>Эббингауза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b="1" dirty="0"/>
              <a:t>Цель</a:t>
            </a:r>
            <a:endParaRPr lang="ru-RU" sz="1600" dirty="0"/>
          </a:p>
          <a:p>
            <a:pPr lvl="0"/>
            <a:r>
              <a:rPr lang="ru-RU" sz="1600" dirty="0"/>
              <a:t>Минимизировать общее число повторений, сохраняя высокий уровень долгосрочного запоминания.</a:t>
            </a:r>
          </a:p>
          <a:p>
            <a:pPr lvl="0"/>
            <a:r>
              <a:rPr lang="ru-RU" sz="1600" dirty="0"/>
              <a:t>Поддерживать материал «на пике воспоминания» — напоминать именно тогда, когда информация начинает забываться.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9E1A6D-C5D1-4E1F-B8C0-CD55DAE36E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39" y="3356992"/>
            <a:ext cx="4608512" cy="261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5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  <a:cs typeface="Arial" pitchFamily="34" charset="0"/>
              </a:rPr>
              <a:t>КАК ВЫЧИСЛЯЮТСЯ ИНТЕРВАЛЫ?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592" y="1239169"/>
            <a:ext cx="3886200" cy="2160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Параметры</a:t>
            </a:r>
            <a:endParaRPr lang="ru-RU" sz="1600" dirty="0"/>
          </a:p>
          <a:p>
            <a:pPr lvl="0"/>
            <a:r>
              <a:rPr lang="ru-RU" sz="1600" b="1" dirty="0"/>
              <a:t>EF</a:t>
            </a:r>
            <a:r>
              <a:rPr lang="ru-RU" sz="1600" dirty="0"/>
              <a:t> (</a:t>
            </a:r>
            <a:r>
              <a:rPr lang="ru-RU" sz="1600" dirty="0" err="1"/>
              <a:t>Easiness</a:t>
            </a:r>
            <a:r>
              <a:rPr lang="ru-RU" sz="1600" dirty="0"/>
              <a:t> </a:t>
            </a:r>
            <a:r>
              <a:rPr lang="ru-RU" sz="1600" dirty="0" err="1"/>
              <a:t>Factor</a:t>
            </a:r>
            <a:r>
              <a:rPr lang="ru-RU" sz="1600" dirty="0"/>
              <a:t>) – «коэффициент лёгкости» карточки</a:t>
            </a:r>
          </a:p>
          <a:p>
            <a:pPr lvl="0"/>
            <a:r>
              <a:rPr lang="ru-RU" sz="1600" b="1" dirty="0"/>
              <a:t>n</a:t>
            </a:r>
            <a:r>
              <a:rPr lang="ru-RU" sz="1600" dirty="0"/>
              <a:t> – число последовательных успешных повторений</a:t>
            </a:r>
          </a:p>
          <a:p>
            <a:pPr lvl="0"/>
            <a:r>
              <a:rPr lang="en-US" sz="1600" b="1" dirty="0" err="1"/>
              <a:t>ivl</a:t>
            </a:r>
            <a:r>
              <a:rPr lang="ru-RU" sz="1600" dirty="0"/>
              <a:t> – интервал для следующего повторения карточки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6096" y="1340769"/>
            <a:ext cx="2679154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Алгоритм SM-2</a:t>
            </a:r>
            <a:endParaRPr lang="ru-RU" sz="1600" dirty="0"/>
          </a:p>
          <a:p>
            <a:pPr lvl="0"/>
            <a:r>
              <a:rPr lang="ru-RU" sz="1600" b="1" dirty="0"/>
              <a:t>n = 1:</a:t>
            </a:r>
            <a:r>
              <a:rPr lang="ru-RU" sz="1600" dirty="0"/>
              <a:t> I₁ = 1 день</a:t>
            </a:r>
          </a:p>
          <a:p>
            <a:pPr lvl="0"/>
            <a:r>
              <a:rPr lang="ru-RU" sz="1600" b="1" dirty="0"/>
              <a:t>n = 2:</a:t>
            </a:r>
            <a:r>
              <a:rPr lang="ru-RU" sz="1600" dirty="0"/>
              <a:t> I₂ = 6 дней</a:t>
            </a:r>
          </a:p>
          <a:p>
            <a:pPr lvl="0"/>
            <a:r>
              <a:rPr lang="ru-RU" sz="1600" b="1" dirty="0"/>
              <a:t>n &gt; 2:</a:t>
            </a:r>
            <a:r>
              <a:rPr lang="ru-RU" sz="1600" dirty="0"/>
              <a:t> Iₙ = Iₙ₋₁ × EF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884368" y="6165306"/>
            <a:ext cx="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12</a:t>
            </a:fld>
            <a:r>
              <a:rPr lang="ru-RU" dirty="0"/>
              <a:t>/19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888FB21E-EB8A-4E9D-899D-28C57B3F5690}"/>
              </a:ext>
            </a:extLst>
          </p:cNvPr>
          <p:cNvSpPr txBox="1">
            <a:spLocks/>
          </p:cNvSpPr>
          <p:nvPr/>
        </p:nvSpPr>
        <p:spPr>
          <a:xfrm>
            <a:off x="2060264" y="3569064"/>
            <a:ext cx="5023471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b="1" dirty="0"/>
              <a:t>Обновление EF</a:t>
            </a:r>
            <a:endParaRPr lang="ru-RU" sz="1600" dirty="0"/>
          </a:p>
          <a:p>
            <a:r>
              <a:rPr lang="ru-RU" sz="1600" dirty="0"/>
              <a:t>EF' = EF + (0.1 – (5 – q) × (0.08 + (5 – q) × 0.02))</a:t>
            </a:r>
          </a:p>
          <a:p>
            <a:pPr marL="0" indent="0">
              <a:buNone/>
            </a:pPr>
            <a:r>
              <a:rPr lang="ru-RU" sz="1600" dirty="0"/>
              <a:t>где </a:t>
            </a:r>
            <a:r>
              <a:rPr lang="ru-RU" sz="1600" b="1" dirty="0"/>
              <a:t>q</a:t>
            </a:r>
            <a:r>
              <a:rPr lang="ru-RU" sz="1600" dirty="0"/>
              <a:t> (0…5) – оценка качества воспроизведения</a:t>
            </a:r>
          </a:p>
          <a:p>
            <a:pPr marL="0" indent="0">
              <a:buNone/>
            </a:pPr>
            <a:r>
              <a:rPr lang="ru-RU" sz="1600" b="1" dirty="0"/>
              <a:t>Краткий пример</a:t>
            </a:r>
            <a:endParaRPr lang="ru-RU" sz="1600" dirty="0"/>
          </a:p>
          <a:p>
            <a:pPr lvl="0"/>
            <a:r>
              <a:rPr lang="ru-RU" sz="1600" dirty="0"/>
              <a:t>Пусть n=3, EF=2.5 → I₃ = 6 × 2.5 = 15 дней</a:t>
            </a:r>
          </a:p>
          <a:p>
            <a:pPr lvl="0"/>
            <a:r>
              <a:rPr lang="ru-RU" sz="1600" dirty="0"/>
              <a:t>При q=4: EF' = 2.5 + (0.1 – 1×(0.08 + 1×0.02)) ≈ 2.52</a:t>
            </a:r>
          </a:p>
        </p:txBody>
      </p:sp>
    </p:spTree>
    <p:extLst>
      <p:ext uri="{BB962C8B-B14F-4D97-AF65-F5344CB8AC3E}">
        <p14:creationId xmlns:p14="http://schemas.microsoft.com/office/powerpoint/2010/main" val="2826883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ПРАКТИЧЕСКАЯ СХЕМА РАБОТЫ АЛГОРИТМА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2" y="6165306"/>
            <a:ext cx="77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13</a:t>
            </a:fld>
            <a:r>
              <a:rPr lang="ru-RU" dirty="0"/>
              <a:t>/19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6E3545B-5CC5-453A-B6C4-9652962AD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56" y="1261191"/>
            <a:ext cx="3863726" cy="463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4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СТРУКТУРНАЯ СХЕМА СИСТЕМЫ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14</a:t>
            </a:fld>
            <a:r>
              <a:rPr lang="ru-RU" dirty="0"/>
              <a:t>/19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3B2162-E4E2-499C-84B2-E4B746887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39" y="1095481"/>
            <a:ext cx="4783141" cy="492580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</p:spTree>
    <p:extLst>
      <p:ext uri="{BB962C8B-B14F-4D97-AF65-F5344CB8AC3E}">
        <p14:creationId xmlns:p14="http://schemas.microsoft.com/office/powerpoint/2010/main" val="1229579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ДИАГРАММА ВАРИАНТОВ ИСПОЛЬЗОВАНИЯ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15</a:t>
            </a:fld>
            <a:r>
              <a:rPr lang="ru-RU" dirty="0"/>
              <a:t>/19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69CA01-20FB-41E9-8FD1-F1BD9CBF3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902" y="1388830"/>
            <a:ext cx="2829234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7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211589"/>
            <a:ext cx="8640001" cy="481107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ДИАГРАММА ПОСЛЕДОВАТЕЛЬНОСТИ РЕЖИМА ПОВТОРЕНИЯ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16</a:t>
            </a:fld>
            <a:r>
              <a:rPr lang="ru-RU" dirty="0"/>
              <a:t>/19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7F4285-E10B-4F44-B874-5BA95161B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839" y="726565"/>
            <a:ext cx="5898322" cy="535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6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ЭКРАННАЯ ФОРМА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17</a:t>
            </a:fld>
            <a:r>
              <a:rPr lang="ru-RU" dirty="0"/>
              <a:t>/19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054E4B-FFFD-4579-B7BA-1BE37B3D0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31" y="1128738"/>
            <a:ext cx="7956376" cy="492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58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1088-9979-3297-05B4-02452315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27729D0-5232-6312-77D0-100FA508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31CD7A-93C1-C01A-2183-B6BAFD644C7D}"/>
              </a:ext>
            </a:extLst>
          </p:cNvPr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3FC9-C003-ACE0-0930-1195F500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ЭКРАННАЯ ФОРМА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AD733-89AD-0FA3-9A38-9831BCC70B86}"/>
              </a:ext>
            </a:extLst>
          </p:cNvPr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18</a:t>
            </a:fld>
            <a:r>
              <a:rPr lang="ru-RU" dirty="0"/>
              <a:t>/19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B64A0F-7C28-498F-AE82-B6C49B5DB168}"/>
              </a:ext>
            </a:extLst>
          </p:cNvPr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600216-65C4-2B2F-7C80-5B7CFAC7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270" y="1114790"/>
            <a:ext cx="2508497" cy="495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37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r>
              <a:rPr lang="ru-RU" sz="140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Elektra Text Pro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55605"/>
            <a:ext cx="8640000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cap="all" dirty="0">
                <a:latin typeface="Arial" pitchFamily="34" charset="0"/>
                <a:cs typeface="Arial" pitchFamily="34" charset="0"/>
              </a:rPr>
              <a:t>ВЫВОДЫ</a:t>
            </a:r>
            <a:endParaRPr lang="ru-RU" sz="1800" b="1" cap="all" dirty="0"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4504" y="1134911"/>
            <a:ext cx="8640000" cy="461009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В результате работы было разработано веб-приложение для прогнозирования стоимости легкового автомобиля с использованием нескольких алгоритмов машинного обучения. Выполнены следующие задачи: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Проведен анализ предметной области;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Сделан обзор систем-аналогов в области прогнозирования стоимости автомобилей;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Собраны данные для обучения моделей машинного обучения;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Проведен сравнительный анализ примененных алгоритмов прогнозирования стоимости легкового автомобиля, в ходе которого было выяснено, что оптимальным алгоритмом решения задачи является градиентный </a:t>
            </a:r>
            <a:r>
              <a:rPr lang="ru-RU" sz="1800" spc="-1" dirty="0" err="1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бустинг</a:t>
            </a: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, показывающий высокую точность при прогнозировании;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Разработано и реализовано информационное и программное обеспечение;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Проведено тестирование и отладка разработанного веб-приложения.</a:t>
            </a:r>
          </a:p>
          <a:p>
            <a:pPr>
              <a:lnSpc>
                <a:spcPct val="100000"/>
              </a:lnSpc>
            </a:pPr>
            <a:endParaRPr lang="ru-RU" sz="1800" spc="-1" dirty="0">
              <a:solidFill>
                <a:srgbClr val="000000"/>
              </a:solidFill>
              <a:latin typeface="Elektra Text Pro"/>
              <a:ea typeface="DejaVu Sans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00392" y="6165306"/>
            <a:ext cx="77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19</a:t>
            </a:fld>
            <a:r>
              <a:rPr lang="ru-RU" dirty="0"/>
              <a:t>/19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894205" y="5551563"/>
            <a:ext cx="5400598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 panose="02000503030000020004" pitchFamily="50" charset="-52"/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4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>
                <a:latin typeface="Elektra Text Pro" panose="02000503030000020004"/>
              </a:rPr>
              <a:t>Цель работы </a:t>
            </a:r>
            <a:r>
              <a:rPr lang="ru-RU" sz="1600" dirty="0">
                <a:latin typeface="Elektra Text Pro" panose="02000503030000020004"/>
              </a:rPr>
              <a:t>-  разработать веб-приложение для обучения по системе </a:t>
            </a:r>
            <a:r>
              <a:rPr lang="ru-RU" sz="1600" dirty="0" err="1">
                <a:latin typeface="Elektra Text Pro" panose="02000503030000020004"/>
              </a:rPr>
              <a:t>Лейтнера</a:t>
            </a:r>
            <a:r>
              <a:rPr lang="ru-RU" sz="1600" dirty="0">
                <a:latin typeface="Elektra Text Pro" panose="02000503030000020004"/>
              </a:rPr>
              <a:t> с реализацией алгоритма интервального повторения.</a:t>
            </a: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ru-RU" sz="1600" b="1" dirty="0">
                <a:latin typeface="Elektra Text Pro" panose="02000503030000020004"/>
              </a:rPr>
              <a:t>Задачи:</a:t>
            </a:r>
          </a:p>
          <a:p>
            <a:r>
              <a:rPr lang="ru-RU" sz="1600" dirty="0">
                <a:latin typeface="Elektra Text Pro" panose="02000503030000020004"/>
              </a:rPr>
              <a:t>Провести анализ предметной области;</a:t>
            </a:r>
          </a:p>
          <a:p>
            <a:r>
              <a:rPr lang="ru-RU" sz="1600" dirty="0">
                <a:latin typeface="Elektra Text Pro" panose="02000503030000020004"/>
              </a:rPr>
              <a:t>Сделать обзор систем-аналогов в области обучения по системе </a:t>
            </a:r>
            <a:r>
              <a:rPr lang="ru-RU" sz="1600" dirty="0" err="1">
                <a:latin typeface="Elektra Text Pro" panose="02000503030000020004"/>
              </a:rPr>
              <a:t>Лейтнера</a:t>
            </a:r>
            <a:r>
              <a:rPr lang="ru-RU" sz="1600" dirty="0">
                <a:latin typeface="Elektra Text Pro" panose="02000503030000020004"/>
              </a:rPr>
              <a:t> с реализацией алгоритма интервального повторения;</a:t>
            </a:r>
          </a:p>
          <a:p>
            <a:r>
              <a:rPr lang="ru-RU" sz="1600" dirty="0">
                <a:latin typeface="Elektra Text Pro" panose="02000503030000020004"/>
              </a:rPr>
              <a:t>Изучить реализации алгоритма интервального повторения;</a:t>
            </a:r>
          </a:p>
          <a:p>
            <a:r>
              <a:rPr lang="ru-RU" sz="1600" dirty="0"/>
              <a:t>Спроектировать архитектуру системы: определить основные модули, их взаимодействие и используемые технологии.</a:t>
            </a:r>
            <a:endParaRPr lang="ru-RU" sz="1600" dirty="0">
              <a:latin typeface="Elektra Text Pro" panose="02000503030000020004"/>
            </a:endParaRPr>
          </a:p>
          <a:p>
            <a:r>
              <a:rPr lang="ru-RU" sz="1600" dirty="0">
                <a:latin typeface="Elektra Text Pro" panose="02000503030000020004"/>
              </a:rPr>
              <a:t>Реализовать информационное и программное обеспечение;</a:t>
            </a:r>
          </a:p>
          <a:p>
            <a:r>
              <a:rPr lang="ru-RU" sz="1600" dirty="0">
                <a:latin typeface="Elektra Text Pro" panose="02000503030000020004"/>
              </a:rPr>
              <a:t>Провести тестирование и отладку разработанного веб-приложения.</a:t>
            </a: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</a:t>
            </a:fld>
            <a:r>
              <a:rPr lang="ru-RU" dirty="0"/>
              <a:t>/19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</p:spTree>
    <p:extLst>
      <p:ext uri="{BB962C8B-B14F-4D97-AF65-F5344CB8AC3E}">
        <p14:creationId xmlns:p14="http://schemas.microsoft.com/office/powerpoint/2010/main" val="166586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Разработка веб-приложения для обучения по системе </a:t>
            </a:r>
            <a:r>
              <a:rPr lang="ru-RU" sz="1600" dirty="0" err="1"/>
              <a:t>Лейтнера</a:t>
            </a:r>
            <a:r>
              <a:rPr lang="ru-RU" sz="1600" dirty="0"/>
              <a:t> с алгоритмом интервального повторения отвечает современным образовательным и технологическим трендам:</a:t>
            </a:r>
          </a:p>
          <a:p>
            <a:pPr lvl="0"/>
            <a:r>
              <a:rPr lang="ru-RU" sz="1600" b="1" dirty="0"/>
              <a:t>Научная обоснованность:</a:t>
            </a:r>
            <a:br>
              <a:rPr lang="ru-RU" sz="1600" dirty="0"/>
            </a:br>
            <a:r>
              <a:rPr lang="ru-RU" sz="1600" dirty="0"/>
              <a:t>Интервальное повторение доказало свою эффективность для долговременного запоминания информации.</a:t>
            </a:r>
          </a:p>
          <a:p>
            <a:pPr lvl="0"/>
            <a:r>
              <a:rPr lang="ru-RU" sz="1600" b="1" dirty="0"/>
              <a:t>Рост рынка </a:t>
            </a:r>
            <a:r>
              <a:rPr lang="ru-RU" sz="1600" b="1" dirty="0" err="1"/>
              <a:t>EdTech</a:t>
            </a:r>
            <a:r>
              <a:rPr lang="ru-RU" sz="1600" b="1" dirty="0"/>
              <a:t>:</a:t>
            </a:r>
            <a:br>
              <a:rPr lang="ru-RU" sz="1600" dirty="0"/>
            </a:br>
            <a:r>
              <a:rPr lang="ru-RU" sz="1600" dirty="0"/>
              <a:t>Спрос на персонализированные e-</a:t>
            </a:r>
            <a:r>
              <a:rPr lang="ru-RU" sz="1600" dirty="0" err="1"/>
              <a:t>learning</a:t>
            </a:r>
            <a:r>
              <a:rPr lang="ru-RU" sz="1600" dirty="0"/>
              <a:t>-решения стабильно растёт.</a:t>
            </a:r>
          </a:p>
          <a:p>
            <a:pPr lvl="0"/>
            <a:r>
              <a:rPr lang="ru-RU" sz="1600" b="1" dirty="0"/>
              <a:t>Практическая применимость:</a:t>
            </a:r>
            <a:br>
              <a:rPr lang="ru-RU" sz="1600" dirty="0"/>
            </a:br>
            <a:r>
              <a:rPr lang="ru-RU" sz="1600" dirty="0"/>
              <a:t>SRS-приложения успешно используются в медицине, лингвистике и при подготовке к тестам (SAT, GMAT).</a:t>
            </a:r>
          </a:p>
          <a:p>
            <a:pPr lvl="0"/>
            <a:r>
              <a:rPr lang="ru-RU" sz="1600" b="1" dirty="0"/>
              <a:t>Доступность:</a:t>
            </a:r>
            <a:br>
              <a:rPr lang="ru-RU" sz="1600" dirty="0"/>
            </a:br>
            <a:r>
              <a:rPr lang="ru-RU" sz="1600" dirty="0"/>
              <a:t>Браузерное решение не требует установки и обеспечивает кроссплатформенность.</a:t>
            </a:r>
          </a:p>
          <a:p>
            <a:pPr lvl="0"/>
            <a:r>
              <a:rPr lang="ru-RU" sz="1600" b="1" dirty="0"/>
              <a:t>Инновационный потенциал:</a:t>
            </a:r>
            <a:br>
              <a:rPr lang="ru-RU" sz="1600" dirty="0"/>
            </a:br>
            <a:r>
              <a:rPr lang="ru-RU" sz="1600" dirty="0"/>
              <a:t>Интеграция адаптивных алгоритмов, микроблоков знаний и аналитики повышает вовлечённость и мотивацию пользователей.</a:t>
            </a: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3/19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</p:spTree>
    <p:extLst>
      <p:ext uri="{BB962C8B-B14F-4D97-AF65-F5344CB8AC3E}">
        <p14:creationId xmlns:p14="http://schemas.microsoft.com/office/powerpoint/2010/main" val="267835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</a:rPr>
              <a:t>ЭЛЕКТРОННОЕ ОБУЧЕНИЕ И АКТИВНОЕ ВОСПОМИНАНИЕ</a:t>
            </a:r>
            <a:endParaRPr lang="ru-RU" sz="1800" b="1" dirty="0">
              <a:latin typeface="Elektra Text Pro" panose="02000503030000020004"/>
              <a:cs typeface="Arial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40769"/>
            <a:ext cx="3886200" cy="2520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Электронное обучение </a:t>
            </a:r>
            <a:r>
              <a:rPr lang="ru-RU" sz="1600" dirty="0"/>
              <a:t>– доставка учебного контента через веб-приложения, обеспечивающая:</a:t>
            </a:r>
          </a:p>
          <a:p>
            <a:r>
              <a:rPr lang="ru-RU" sz="1600" dirty="0"/>
              <a:t>гибкий доступ к материалам в любое время и с любых устройств;</a:t>
            </a:r>
          </a:p>
          <a:p>
            <a:r>
              <a:rPr lang="ru-RU" sz="1600" dirty="0"/>
              <a:t>централизацию и учёт прогресса;</a:t>
            </a:r>
          </a:p>
          <a:p>
            <a:r>
              <a:rPr lang="ru-RU" sz="1600" dirty="0"/>
              <a:t>интеграцию мультимедиа и интерактивных инструментов.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40768"/>
            <a:ext cx="3886200" cy="2520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Активное воспоминание</a:t>
            </a:r>
            <a:r>
              <a:rPr lang="ru-RU" sz="1600" dirty="0"/>
              <a:t> – это целенаправленное воспроизведение информации из памяти вместо простого перечитывания, что:</a:t>
            </a:r>
          </a:p>
          <a:p>
            <a:r>
              <a:rPr lang="ru-RU" sz="1600" dirty="0"/>
              <a:t>усиливает процессы запоминания;</a:t>
            </a:r>
          </a:p>
          <a:p>
            <a:r>
              <a:rPr lang="ru-RU" sz="1600" dirty="0"/>
              <a:t>снижает интервал забывания;</a:t>
            </a:r>
          </a:p>
          <a:p>
            <a:r>
              <a:rPr lang="ru-RU" sz="1600" dirty="0"/>
              <a:t>формирует долговременные нейронные связи.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4</a:t>
            </a:fld>
            <a:r>
              <a:rPr lang="ru-RU" dirty="0"/>
              <a:t>/19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8E6525-2740-4F07-8C73-F905339B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52" y="3894997"/>
            <a:ext cx="5455595" cy="162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0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224705"/>
            <a:ext cx="8621158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</a:rPr>
              <a:t>СИСТЕМА ЛЕЙТНЕРА И ИНТЕРВАЛЬНОЕ ПОВТОРЕНИЕ</a:t>
            </a:r>
            <a:endParaRPr lang="ru-RU" sz="1800" b="1" dirty="0">
              <a:latin typeface="Elektra Text Pro" panose="02000503030000020004"/>
              <a:cs typeface="Arial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536" y="1163785"/>
            <a:ext cx="8477140" cy="19771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Система </a:t>
            </a:r>
            <a:r>
              <a:rPr lang="ru-RU" sz="1600" b="1" dirty="0" err="1"/>
              <a:t>Лейтнера</a:t>
            </a:r>
            <a:r>
              <a:rPr lang="ru-RU" sz="1600" b="1" dirty="0"/>
              <a:t>:</a:t>
            </a:r>
          </a:p>
          <a:p>
            <a:pPr marL="0" indent="0">
              <a:buNone/>
            </a:pPr>
            <a:r>
              <a:rPr lang="ru-RU" sz="1600" dirty="0"/>
              <a:t>Методика интервального повторения на основе принципа разделения карточек по «ящикам».</a:t>
            </a:r>
          </a:p>
          <a:p>
            <a:pPr marL="0" indent="0">
              <a:buNone/>
            </a:pPr>
            <a:r>
              <a:rPr lang="ru-RU" sz="1600" dirty="0"/>
              <a:t>Карточки перемещаются между ящиками в зависимости от успешности их воспроизведения:</a:t>
            </a:r>
          </a:p>
          <a:p>
            <a:r>
              <a:rPr lang="ru-RU" sz="1600" dirty="0"/>
              <a:t>верно вспомнил → карточка переходит в следующий ящик (увеличение интервала повторения);</a:t>
            </a:r>
          </a:p>
          <a:p>
            <a:r>
              <a:rPr lang="ru-RU" sz="1600" dirty="0"/>
              <a:t>ошибся → карточка возвращается в первый ящик (сокращение интервала).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537" y="3194077"/>
            <a:ext cx="4608511" cy="2683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Интервальное повторение</a:t>
            </a:r>
            <a:r>
              <a:rPr lang="en-US" sz="1600" b="1" dirty="0"/>
              <a:t>:</a:t>
            </a:r>
            <a:endParaRPr lang="ru-RU" sz="1600" b="1" dirty="0"/>
          </a:p>
          <a:p>
            <a:r>
              <a:rPr lang="ru-RU" sz="1600" dirty="0"/>
              <a:t>Запоминание с постепенно увеличивающимися интервалами эффективнее, чем частое повторение без перерывов.</a:t>
            </a:r>
          </a:p>
          <a:p>
            <a:r>
              <a:rPr lang="ru-RU" sz="1600" dirty="0"/>
              <a:t>Эффект распределения базируется на кривой забывания </a:t>
            </a:r>
            <a:r>
              <a:rPr lang="ru-RU" sz="1600" dirty="0" err="1"/>
              <a:t>Эббингауза</a:t>
            </a:r>
            <a:r>
              <a:rPr lang="ru-RU" sz="1600" dirty="0"/>
              <a:t>.</a:t>
            </a:r>
          </a:p>
          <a:p>
            <a:r>
              <a:rPr lang="ru-RU" sz="1600" dirty="0"/>
              <a:t>Алгоритм автоматически регулирует интервалы повторений, фокусируясь на сложном материале и снижая нагрузку на память.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5</a:t>
            </a:fld>
            <a:r>
              <a:rPr lang="ru-RU" dirty="0"/>
              <a:t>/19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08F7DB-5FB3-4C8A-A7F2-E8C138BC3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517981"/>
            <a:ext cx="3744415" cy="224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6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en-US" sz="1800" b="1" dirty="0">
                <a:latin typeface="Elektra Text Pro" panose="02000503030000020004"/>
              </a:rPr>
              <a:t>CLOZE-</a:t>
            </a:r>
            <a:r>
              <a:rPr lang="ru-RU" sz="1800" b="1" dirty="0">
                <a:latin typeface="Elektra Text Pro" panose="02000503030000020004"/>
              </a:rPr>
              <a:t>КАРТОЧКИ ДЛЯ ФОКУСИРОВАННОГО ЗАПОМИНАНИЯ</a:t>
            </a:r>
            <a:endParaRPr lang="ru-RU" sz="1800" b="1" dirty="0">
              <a:latin typeface="Elektra Text Pro" panose="02000503030000020004"/>
              <a:cs typeface="Arial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40769"/>
            <a:ext cx="8244026" cy="2520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 err="1"/>
              <a:t>Cloze</a:t>
            </a:r>
            <a:r>
              <a:rPr lang="en-US" sz="1600" b="1" dirty="0"/>
              <a:t> </a:t>
            </a:r>
            <a:r>
              <a:rPr lang="en-US" sz="1600" dirty="0"/>
              <a:t>– </a:t>
            </a:r>
            <a:r>
              <a:rPr lang="ru-RU" sz="1600" dirty="0"/>
              <a:t>техника скрытия значимого фрагмента текста (слова или фразы) для тренировки активного воспроизведения.</a:t>
            </a:r>
          </a:p>
          <a:p>
            <a:pPr marL="0" indent="0">
              <a:buNone/>
            </a:pPr>
            <a:r>
              <a:rPr lang="ru-RU" sz="1600" b="1" dirty="0"/>
              <a:t>Преимущества</a:t>
            </a:r>
            <a:r>
              <a:rPr lang="en-US" sz="1600" b="1" dirty="0"/>
              <a:t>:</a:t>
            </a:r>
            <a:endParaRPr lang="ru-RU" sz="1600" b="1" dirty="0"/>
          </a:p>
          <a:p>
            <a:r>
              <a:rPr lang="ru-RU" sz="1600" dirty="0"/>
              <a:t>Акцент на ключевых фактах и понятиях.</a:t>
            </a:r>
          </a:p>
          <a:p>
            <a:r>
              <a:rPr lang="ru-RU" sz="1600" dirty="0"/>
              <a:t>Углублённая тренировка памяти: вместо пассивного чтения пользователь сам воспроизводит пропущенное.</a:t>
            </a:r>
          </a:p>
          <a:p>
            <a:r>
              <a:rPr lang="ru-RU" sz="1600" dirty="0"/>
              <a:t>Универсальность: подходит для дат, формул, терминов и определений.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6</a:t>
            </a:fld>
            <a:r>
              <a:rPr lang="ru-RU" dirty="0"/>
              <a:t>/19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855059-37BD-48B9-920A-CA8EAC0EB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71" y="4136695"/>
            <a:ext cx="79914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4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ОПИСАНИЕ СИСТЕМ-АНАЛОГОВ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 err="1"/>
              <a:t>Anki</a:t>
            </a:r>
            <a:r>
              <a:rPr lang="ru-RU" sz="1600" dirty="0"/>
              <a:t> – приложение для создания и изучения цифровых карточек с реализацией алгоритма интервального повторения (SRS).</a:t>
            </a:r>
            <a:endParaRPr lang="en-US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Достоинства:</a:t>
            </a:r>
            <a:endParaRPr lang="ru-RU" sz="1600" dirty="0"/>
          </a:p>
          <a:p>
            <a:pPr lvl="0"/>
            <a:r>
              <a:rPr lang="ru-RU" sz="1600" dirty="0" err="1"/>
              <a:t>Мультиплатформенность</a:t>
            </a:r>
            <a:r>
              <a:rPr lang="ru-RU" sz="1600" dirty="0"/>
              <a:t> и синхронизация через </a:t>
            </a:r>
            <a:r>
              <a:rPr lang="ru-RU" sz="1600" dirty="0" err="1"/>
              <a:t>AnkiWeb</a:t>
            </a:r>
            <a:r>
              <a:rPr lang="ru-RU" sz="1600" dirty="0"/>
              <a:t>, обеспечивающая доступ к карточкам на всех устройствах;</a:t>
            </a:r>
          </a:p>
          <a:p>
            <a:pPr lvl="0"/>
            <a:r>
              <a:rPr lang="ru-RU" sz="1600" dirty="0"/>
              <a:t>Гибкая настройка алгоритма повторения и обширная экосистема плагинов;</a:t>
            </a:r>
            <a:endParaRPr lang="en-US" sz="1600" dirty="0"/>
          </a:p>
          <a:p>
            <a:pPr lvl="0"/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Недостатки:</a:t>
            </a:r>
            <a:endParaRPr lang="ru-RU" sz="1600" dirty="0"/>
          </a:p>
          <a:p>
            <a:pPr lvl="0"/>
            <a:r>
              <a:rPr lang="ru-RU" sz="1600" dirty="0" err="1"/>
              <a:t>Неинтуитивный</a:t>
            </a:r>
            <a:r>
              <a:rPr lang="en-US" sz="1600" dirty="0"/>
              <a:t>, </a:t>
            </a:r>
            <a:r>
              <a:rPr lang="ru-RU" sz="1600" dirty="0"/>
              <a:t>сложный и устаревший интерфейс, требующий времени на освоение;</a:t>
            </a:r>
          </a:p>
          <a:p>
            <a:pPr lvl="0"/>
            <a:r>
              <a:rPr lang="ru-RU" sz="1600" dirty="0"/>
              <a:t>Отсутствие встроенного </a:t>
            </a:r>
            <a:r>
              <a:rPr lang="ru-RU" sz="1600" dirty="0" err="1"/>
              <a:t>Markdown</a:t>
            </a:r>
            <a:r>
              <a:rPr lang="ru-RU" sz="1600" dirty="0"/>
              <a:t>-/</a:t>
            </a:r>
            <a:r>
              <a:rPr lang="ru-RU" sz="1600" dirty="0" err="1"/>
              <a:t>Vim</a:t>
            </a:r>
            <a:r>
              <a:rPr lang="ru-RU" sz="1600" dirty="0"/>
              <a:t>-редактора и ограниченные возможности визуализации создания карточек;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7</a:t>
            </a:fld>
            <a:r>
              <a:rPr lang="ru-RU" dirty="0"/>
              <a:t>/19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</p:spTree>
    <p:extLst>
      <p:ext uri="{BB962C8B-B14F-4D97-AF65-F5344CB8AC3E}">
        <p14:creationId xmlns:p14="http://schemas.microsoft.com/office/powerpoint/2010/main" val="250608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</a:t>
            </a:r>
            <a:r>
              <a:rPr lang="en-US" sz="1800" b="1" dirty="0">
                <a:latin typeface="Elektra Text Pro"/>
                <a:cs typeface="Arial" pitchFamily="34" charset="0"/>
              </a:rPr>
              <a:t>ANKI</a:t>
            </a:r>
            <a:endParaRPr lang="ru-RU" sz="1800" b="1" dirty="0">
              <a:latin typeface="Elektra Text Pro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8</a:t>
            </a:fld>
            <a:r>
              <a:rPr lang="ru-RU" dirty="0"/>
              <a:t>/19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03FDB8-F8BF-46E3-9F77-E367D42C7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71" y="1599687"/>
            <a:ext cx="4423124" cy="40229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0328DF-189B-48A3-BF39-9BC237FC7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615" y="1615012"/>
            <a:ext cx="4287905" cy="400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5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ОПИСАНИЕ СИСТЕМ-АНАЛОГОВ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err="1"/>
              <a:t>StudyStack</a:t>
            </a:r>
            <a:r>
              <a:rPr lang="ru-RU" sz="1600" dirty="0"/>
              <a:t> – веб-сервис для создания и изучения </a:t>
            </a:r>
            <a:r>
              <a:rPr lang="ru-RU" sz="1600" dirty="0" err="1"/>
              <a:t>флеш</a:t>
            </a:r>
            <a:r>
              <a:rPr lang="ru-RU" sz="1600" dirty="0"/>
              <a:t>-карточек с несколькими режимами работы (карточки, тесты, игры).</a:t>
            </a:r>
            <a:endParaRPr lang="en-US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Достоинства:</a:t>
            </a:r>
            <a:endParaRPr lang="ru-RU" sz="1600" dirty="0"/>
          </a:p>
          <a:p>
            <a:pPr lvl="0"/>
            <a:r>
              <a:rPr lang="en-US" sz="1600" dirty="0"/>
              <a:t>B</a:t>
            </a:r>
            <a:r>
              <a:rPr lang="ru-RU" sz="1600" dirty="0"/>
              <a:t>еб-интерфейс без необходимости установки приложений;</a:t>
            </a:r>
          </a:p>
          <a:p>
            <a:pPr lvl="0"/>
            <a:r>
              <a:rPr lang="ru-RU" sz="1600" dirty="0"/>
              <a:t>Несколько режимов обучения: соответствие, викторины, кроссворды, «Виселица» и др.;</a:t>
            </a:r>
          </a:p>
          <a:p>
            <a:pPr lvl="0"/>
            <a:r>
              <a:rPr lang="ru-RU" sz="1600" dirty="0"/>
              <a:t>Возможность импорта/экспорта наборов (CSV, текст), а также совместное использование публичных коллекций.</a:t>
            </a:r>
          </a:p>
          <a:p>
            <a:endParaRPr lang="en-US" sz="1600" b="1" dirty="0"/>
          </a:p>
          <a:p>
            <a:pPr marL="0" indent="0">
              <a:buNone/>
            </a:pPr>
            <a:r>
              <a:rPr lang="ru-RU" sz="1600" b="1" dirty="0"/>
              <a:t>Недостатки:</a:t>
            </a:r>
            <a:endParaRPr lang="ru-RU" sz="1600" dirty="0"/>
          </a:p>
          <a:p>
            <a:pPr lvl="0"/>
            <a:r>
              <a:rPr lang="ru-RU" sz="1600" dirty="0"/>
              <a:t>Отсутствие полноценного алгоритма интервального повторения (SRS) — повторения идут без адаптации под пользователя;</a:t>
            </a:r>
          </a:p>
          <a:p>
            <a:pPr lvl="0"/>
            <a:r>
              <a:rPr lang="ru-RU" sz="1600" dirty="0"/>
              <a:t>Нет поддержки </a:t>
            </a:r>
            <a:r>
              <a:rPr lang="ru-RU" sz="1600" dirty="0" err="1"/>
              <a:t>Markdown</a:t>
            </a:r>
            <a:r>
              <a:rPr lang="ru-RU" sz="1600" dirty="0"/>
              <a:t>, </a:t>
            </a:r>
            <a:r>
              <a:rPr lang="ru-RU" sz="1600" dirty="0" err="1"/>
              <a:t>cloze</a:t>
            </a:r>
            <a:r>
              <a:rPr lang="ru-RU" sz="1600" dirty="0"/>
              <a:t>-вставок и редактора с </a:t>
            </a:r>
            <a:r>
              <a:rPr lang="ru-RU" sz="1600" dirty="0" err="1"/>
              <a:t>Vim</a:t>
            </a:r>
            <a:r>
              <a:rPr lang="ru-RU" sz="1600" dirty="0"/>
              <a:t>-режимом;</a:t>
            </a: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9</a:t>
            </a:fld>
            <a:r>
              <a:rPr lang="ru-RU" dirty="0"/>
              <a:t>/19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прогнозирования стоимости легкового автомобиля</a:t>
            </a:r>
          </a:p>
        </p:txBody>
      </p:sp>
    </p:spTree>
    <p:extLst>
      <p:ext uri="{BB962C8B-B14F-4D97-AF65-F5344CB8AC3E}">
        <p14:creationId xmlns:p14="http://schemas.microsoft.com/office/powerpoint/2010/main" val="39887796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3160</TotalTime>
  <Words>1036</Words>
  <Application>Microsoft Office PowerPoint</Application>
  <PresentationFormat>Экран (4:3)</PresentationFormat>
  <Paragraphs>160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Elektra Text Pro</vt:lpstr>
      <vt:lpstr>Тема Office</vt:lpstr>
      <vt:lpstr>Презентация PowerPoint</vt:lpstr>
      <vt:lpstr>ЦЕЛЬ И ЗАДАЧИ</vt:lpstr>
      <vt:lpstr>АКТУАЛЬНОСТЬ</vt:lpstr>
      <vt:lpstr>ЭЛЕКТРОННОЕ ОБУЧЕНИЕ И АКТИВНОЕ ВОСПОМИНАНИЕ</vt:lpstr>
      <vt:lpstr>СИСТЕМА ЛЕЙТНЕРА И ИНТЕРВАЛЬНОЕ ПОВТОРЕНИЕ</vt:lpstr>
      <vt:lpstr>CLOZE-КАРТОЧКИ ДЛЯ ФОКУСИРОВАННОГО ЗАПОМИНАНИЯ</vt:lpstr>
      <vt:lpstr>ОПИСАНИЕ СИСТЕМ-АНАЛОГОВ</vt:lpstr>
      <vt:lpstr>ИНТЕРФЕЙС ANKI</vt:lpstr>
      <vt:lpstr>ОПИСАНИЕ СИСТЕМ-АНАЛОГОВ</vt:lpstr>
      <vt:lpstr>ИНТЕРФЕЙС STUDYSTACK</vt:lpstr>
      <vt:lpstr>ЧТО ТАКОЕ ИНТЕРВАЛЬНОЕ ПОВТОРЕНИЕ?</vt:lpstr>
      <vt:lpstr>КАК ВЫЧИСЛЯЮТСЯ ИНТЕРВАЛЫ?</vt:lpstr>
      <vt:lpstr>ПРАКТИЧЕСКАЯ СХЕМА РАБОТЫ АЛГОРИТМА</vt:lpstr>
      <vt:lpstr>СТРУКТУРНАЯ СХЕМА СИСТЕМЫ</vt:lpstr>
      <vt:lpstr>ДИАГРАММА ВАРИАНТОВ ИСПОЛЬЗОВАНИЯ</vt:lpstr>
      <vt:lpstr>ДИАГРАММА ПОСЛЕДОВАТЕЛЬНОСТИ РЕЖИМА ПОВТОРЕНИЯ</vt:lpstr>
      <vt:lpstr>ЭКРАННАЯ ФОРМА</vt:lpstr>
      <vt:lpstr>ЭКРАННАЯ ФОРМА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Aleksandr Alеnushka</cp:lastModifiedBy>
  <cp:revision>108</cp:revision>
  <dcterms:created xsi:type="dcterms:W3CDTF">2016-03-09T10:31:39Z</dcterms:created>
  <dcterms:modified xsi:type="dcterms:W3CDTF">2025-05-06T15:28:14Z</dcterms:modified>
</cp:coreProperties>
</file>