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sldIdLst>
    <p:sldId id="289" r:id="rId2"/>
    <p:sldId id="312" r:id="rId3"/>
    <p:sldId id="320" r:id="rId4"/>
    <p:sldId id="292" r:id="rId5"/>
    <p:sldId id="325" r:id="rId6"/>
    <p:sldId id="293" r:id="rId7"/>
    <p:sldId id="295" r:id="rId8"/>
    <p:sldId id="296" r:id="rId9"/>
    <p:sldId id="297" r:id="rId10"/>
    <p:sldId id="328" r:id="rId11"/>
    <p:sldId id="315" r:id="rId12"/>
    <p:sldId id="322" r:id="rId13"/>
    <p:sldId id="323" r:id="rId14"/>
    <p:sldId id="324" r:id="rId15"/>
    <p:sldId id="305" r:id="rId16"/>
    <p:sldId id="318" r:id="rId17"/>
    <p:sldId id="329" r:id="rId18"/>
    <p:sldId id="330" r:id="rId19"/>
    <p:sldId id="291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 презентации" id="{A45BF7F8-D66E-4CE1-A666-8EBAC006C350}">
          <p14:sldIdLst>
            <p14:sldId id="289"/>
          </p14:sldIdLst>
        </p14:section>
        <p14:section name="Слайды презентации" id="{9DA68CF4-FCCC-4662-ABE9-17A6572EE01D}">
          <p14:sldIdLst>
            <p14:sldId id="312"/>
            <p14:sldId id="320"/>
            <p14:sldId id="292"/>
            <p14:sldId id="325"/>
            <p14:sldId id="293"/>
            <p14:sldId id="295"/>
            <p14:sldId id="296"/>
            <p14:sldId id="297"/>
            <p14:sldId id="328"/>
            <p14:sldId id="315"/>
            <p14:sldId id="322"/>
            <p14:sldId id="323"/>
            <p14:sldId id="324"/>
            <p14:sldId id="305"/>
            <p14:sldId id="318"/>
            <p14:sldId id="329"/>
            <p14:sldId id="330"/>
          </p14:sldIdLst>
        </p14:section>
        <p14:section name="Последний слайд" id="{56484599-CAB5-4B35-8FB9-ECF376C84423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9D9D9"/>
    <a:srgbClr val="EAEAE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113" d="100"/>
          <a:sy n="113" d="100"/>
        </p:scale>
        <p:origin x="1398" y="108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90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746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420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943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16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430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C4A6-5AE7-CF65-5554-908E2E97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C9D4C4-C501-CD6D-7148-5B7E10EF3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16FD8F-DBAB-1D42-82BF-D3689A9D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B34AE-5C26-250E-4D16-8B6715232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58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C4A6-5AE7-CF65-5554-908E2E97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C9D4C4-C501-CD6D-7148-5B7E10EF3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16FD8F-DBAB-1D42-82BF-D3689A9D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B34AE-5C26-250E-4D16-8B6715232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181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C4A6-5AE7-CF65-5554-908E2E97D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C9D4C4-C501-CD6D-7148-5B7E10EF3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916FD8F-DBAB-1D42-82BF-D3689A9D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EB34AE-5C26-250E-4D16-8B6715232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907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86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154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1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97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723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983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497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52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56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05.06.2025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05.06.2025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05.06.2025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 userDrawn="1"/>
        </p:nvSpPr>
        <p:spPr>
          <a:xfrm>
            <a:off x="7218294" y="6021288"/>
            <a:ext cx="156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BF16142-48E7-436E-9D22-3C64D2802E5D}" type="slidenum">
              <a:rPr lang="ru-RU" smtClean="0"/>
              <a:t>‹#›</a:t>
            </a:fld>
            <a:r>
              <a:rPr lang="ru-RU" dirty="0"/>
              <a:t> слайд из </a:t>
            </a:r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05.06.2025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05.06.2025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05.06.2025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19" y="548679"/>
            <a:ext cx="8640959" cy="1296313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951820" y="548679"/>
            <a:ext cx="5805000" cy="5904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58" y="2061016"/>
            <a:ext cx="7920882" cy="1512000"/>
          </a:xfrm>
          <a:noFill/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ru-RU" sz="1800" b="1" cap="all" dirty="0">
                <a:latin typeface="Elektra Text Pro" panose="02000503030000020004" pitchFamily="50" charset="-52"/>
              </a:rPr>
              <a:t>Веб-приложение для обучения по системе </a:t>
            </a:r>
            <a:r>
              <a:rPr lang="ru-RU" sz="1800" b="1" cap="all" dirty="0" err="1">
                <a:latin typeface="Elektra Text Pro" panose="02000503030000020004" pitchFamily="50" charset="-52"/>
              </a:rPr>
              <a:t>Лейтнера</a:t>
            </a:r>
            <a:r>
              <a:rPr lang="ru-RU" sz="1800" b="1" cap="all" dirty="0">
                <a:latin typeface="Elektra Text Pro" panose="02000503030000020004" pitchFamily="50" charset="-52"/>
              </a:rPr>
              <a:t> с реализацией алгоритма интервального повторения</a:t>
            </a:r>
            <a:endParaRPr lang="ru-RU" sz="1800" b="1" cap="all" dirty="0">
              <a:latin typeface="Elektra Text Pro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3851920" y="4293096"/>
            <a:ext cx="4680520" cy="158417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08138" indent="-1076325" defTabSz="356615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ru-RU" sz="1400" dirty="0">
                <a:solidFill>
                  <a:srgbClr val="000000"/>
                </a:solidFill>
                <a:latin typeface="Elektra Text Pro"/>
              </a:rPr>
              <a:t>Выполнил</a:t>
            </a:r>
            <a:r>
              <a:rPr lang="en-US" sz="1400" dirty="0">
                <a:solidFill>
                  <a:srgbClr val="000000"/>
                </a:solidFill>
                <a:latin typeface="Elektra Text Pro"/>
              </a:rPr>
              <a:t>:</a:t>
            </a:r>
            <a:r>
              <a:rPr lang="ru-RU" sz="1400" dirty="0">
                <a:solidFill>
                  <a:srgbClr val="000000"/>
                </a:solidFill>
                <a:latin typeface="Elektra Text Pro"/>
              </a:rPr>
              <a:t> обучающийся гр.6401-020302</a:t>
            </a:r>
            <a:r>
              <a:rPr lang="en-US" sz="1400" dirty="0">
                <a:solidFill>
                  <a:srgbClr val="000000"/>
                </a:solidFill>
                <a:latin typeface="Elektra Text Pro"/>
              </a:rPr>
              <a:t>D</a:t>
            </a:r>
            <a:br>
              <a:rPr lang="ru-RU" sz="1400" dirty="0">
                <a:solidFill>
                  <a:srgbClr val="000000"/>
                </a:solidFill>
                <a:latin typeface="Elektra Text Pro"/>
              </a:rPr>
            </a:br>
            <a:r>
              <a:rPr lang="ru-RU" sz="1400" dirty="0">
                <a:solidFill>
                  <a:srgbClr val="000000"/>
                </a:solidFill>
                <a:latin typeface="Elektra Text Pro"/>
              </a:rPr>
              <a:t>Алёнушка А.А.</a:t>
            </a:r>
          </a:p>
          <a:p>
            <a:pPr marL="1608138" indent="-1076325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ru-RU" sz="1400" dirty="0">
                <a:solidFill>
                  <a:srgbClr val="000000"/>
                </a:solidFill>
                <a:latin typeface="Elektra Text Pro"/>
              </a:rPr>
              <a:t>Научный руководитель: доцент кафедры программных систем, доцент,  к.т.н.</a:t>
            </a:r>
            <a:br>
              <a:rPr lang="ru-RU" sz="1400" dirty="0">
                <a:solidFill>
                  <a:srgbClr val="000000"/>
                </a:solidFill>
                <a:latin typeface="Elektra Text Pro"/>
              </a:rPr>
            </a:br>
            <a:r>
              <a:rPr lang="ru-RU" sz="1400" dirty="0">
                <a:solidFill>
                  <a:srgbClr val="000000"/>
                </a:solidFill>
                <a:latin typeface="Elektra Text Pro"/>
              </a:rPr>
              <a:t>Гордеева О.А.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331640" y="1160748"/>
            <a:ext cx="6480719" cy="540060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Институт информатики и кибернетики</a:t>
            </a:r>
            <a:b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</a:b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Кафедра программных систем </a:t>
            </a: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411761" y="6093296"/>
            <a:ext cx="432048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/>
              </a:rPr>
              <a:t>Самара 2025</a:t>
            </a:r>
          </a:p>
        </p:txBody>
      </p:sp>
      <p:pic>
        <p:nvPicPr>
          <p:cNvPr id="3074" name="Picture 2" descr="D:\DOCUM\!_КСЭ\СГАУ\Кафедра\2022_Презентация\logo_osnovnoy_goriz_RUS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0" y="683129"/>
            <a:ext cx="2985120" cy="47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947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  <a:cs typeface="Arial" pitchFamily="34" charset="0"/>
              </a:rPr>
              <a:t>КАК ВЫЧИСЛЯЮТСЯ ИНТЕРВАЛЫ?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9592" y="1239169"/>
            <a:ext cx="3886200" cy="2160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Параметры</a:t>
            </a:r>
            <a:endParaRPr lang="ru-RU" sz="1600" dirty="0"/>
          </a:p>
          <a:p>
            <a:pPr lvl="0"/>
            <a:r>
              <a:rPr lang="ru-RU" sz="1600" b="1" dirty="0"/>
              <a:t>EF</a:t>
            </a:r>
            <a:r>
              <a:rPr lang="ru-RU" sz="1600" dirty="0"/>
              <a:t> (</a:t>
            </a:r>
            <a:r>
              <a:rPr lang="ru-RU" sz="1600" dirty="0" err="1"/>
              <a:t>Easiness</a:t>
            </a:r>
            <a:r>
              <a:rPr lang="ru-RU" sz="1600" dirty="0"/>
              <a:t> </a:t>
            </a:r>
            <a:r>
              <a:rPr lang="ru-RU" sz="1600" dirty="0" err="1"/>
              <a:t>Factor</a:t>
            </a:r>
            <a:r>
              <a:rPr lang="ru-RU" sz="1600" dirty="0"/>
              <a:t>) – «коэффициент лёгкости» карточки</a:t>
            </a:r>
          </a:p>
          <a:p>
            <a:pPr lvl="0"/>
            <a:r>
              <a:rPr lang="ru-RU" sz="1600" b="1" dirty="0"/>
              <a:t>n</a:t>
            </a:r>
            <a:r>
              <a:rPr lang="ru-RU" sz="1600" dirty="0"/>
              <a:t> – число последовательных успешных повторений</a:t>
            </a:r>
          </a:p>
          <a:p>
            <a:pPr lvl="0"/>
            <a:r>
              <a:rPr lang="en-US" sz="1600" b="1" dirty="0" err="1"/>
              <a:t>ivl</a:t>
            </a:r>
            <a:r>
              <a:rPr lang="ru-RU" sz="1600" dirty="0"/>
              <a:t> – интервал для текущего повторения карточки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36096" y="1340769"/>
            <a:ext cx="2679154" cy="208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Алгоритм SM-2</a:t>
            </a:r>
            <a:endParaRPr lang="ru-RU" sz="1600" dirty="0"/>
          </a:p>
          <a:p>
            <a:pPr lvl="0"/>
            <a:r>
              <a:rPr lang="ru-RU" sz="1600" b="1" dirty="0"/>
              <a:t>n = 1:</a:t>
            </a:r>
            <a:r>
              <a:rPr lang="ru-RU" sz="1600" dirty="0"/>
              <a:t> I₁ = 1 день</a:t>
            </a:r>
          </a:p>
          <a:p>
            <a:pPr lvl="0"/>
            <a:r>
              <a:rPr lang="ru-RU" sz="1600" b="1" dirty="0"/>
              <a:t>n = 2:</a:t>
            </a:r>
            <a:r>
              <a:rPr lang="ru-RU" sz="1600" dirty="0"/>
              <a:t> I₂ = 6 дней</a:t>
            </a:r>
          </a:p>
          <a:p>
            <a:pPr lvl="0"/>
            <a:r>
              <a:rPr lang="ru-RU" sz="1600" b="1" dirty="0"/>
              <a:t>n &gt; 2:</a:t>
            </a:r>
            <a:r>
              <a:rPr lang="ru-RU" sz="1600" dirty="0"/>
              <a:t> Iₙ = Iₙ₋₁ × EF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10</a:t>
            </a:fld>
            <a:r>
              <a:rPr lang="ru-RU" dirty="0"/>
              <a:t>/21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888FB21E-EB8A-4E9D-899D-28C57B3F5690}"/>
              </a:ext>
            </a:extLst>
          </p:cNvPr>
          <p:cNvSpPr txBox="1">
            <a:spLocks/>
          </p:cNvSpPr>
          <p:nvPr/>
        </p:nvSpPr>
        <p:spPr>
          <a:xfrm>
            <a:off x="2060264" y="3569064"/>
            <a:ext cx="5023471" cy="2088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1" dirty="0"/>
              <a:t>Обновление EF</a:t>
            </a:r>
            <a:endParaRPr lang="ru-RU" sz="1600" dirty="0"/>
          </a:p>
          <a:p>
            <a:r>
              <a:rPr lang="ru-RU" sz="1600" dirty="0"/>
              <a:t>EF' = EF + (0.1 – (5 – q) × (0.08 + (5 – q) × 0.02))</a:t>
            </a:r>
          </a:p>
          <a:p>
            <a:pPr marL="0" indent="0">
              <a:buNone/>
            </a:pPr>
            <a:r>
              <a:rPr lang="ru-RU" sz="1600" dirty="0"/>
              <a:t>где </a:t>
            </a:r>
            <a:r>
              <a:rPr lang="ru-RU" sz="1600" b="1" dirty="0"/>
              <a:t>q</a:t>
            </a:r>
            <a:r>
              <a:rPr lang="ru-RU" sz="1600" dirty="0"/>
              <a:t> (0…5) – оценка качества воспроизведения</a:t>
            </a:r>
          </a:p>
          <a:p>
            <a:pPr marL="0" indent="0">
              <a:buNone/>
            </a:pPr>
            <a:r>
              <a:rPr lang="ru-RU" sz="1600" b="1" dirty="0"/>
              <a:t>Краткий пример</a:t>
            </a:r>
            <a:endParaRPr lang="ru-RU" sz="1600" dirty="0"/>
          </a:p>
          <a:p>
            <a:pPr lvl="0"/>
            <a:r>
              <a:rPr lang="ru-RU" sz="1600" dirty="0"/>
              <a:t>Пусть n=3, EF=2.5 → I₃ = 6 × 2.5 = 15 дней</a:t>
            </a:r>
          </a:p>
          <a:p>
            <a:pPr lvl="0"/>
            <a:r>
              <a:rPr lang="ru-RU" sz="1600" dirty="0"/>
              <a:t>При q=4: EF' = 2.5 + (0.1 – 1×(0.08 + 1×0.02)) ≈ 2.52</a:t>
            </a:r>
          </a:p>
        </p:txBody>
      </p:sp>
    </p:spTree>
    <p:extLst>
      <p:ext uri="{BB962C8B-B14F-4D97-AF65-F5344CB8AC3E}">
        <p14:creationId xmlns:p14="http://schemas.microsoft.com/office/powerpoint/2010/main" val="282688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ПРАКТИЧЕСКАЯ СХЕМА РАБОТЫ АЛГОРИТМА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2" y="6165306"/>
            <a:ext cx="7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11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6E3545B-5CC5-453A-B6C4-9652962AD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56" y="1261191"/>
            <a:ext cx="3863726" cy="463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4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СТРУКТУРНАЯ СХЕМА СИСТЕМЫ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12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32791A-703A-4613-A5B3-03677977DB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36" y="1195434"/>
            <a:ext cx="4089127" cy="468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79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ДИАГРАММА ВАРИАНТОВ ИСПОЛЬЗОВАНИЯ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13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A5B928-D549-41C3-AE27-27F0356C22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69" y="1088697"/>
            <a:ext cx="6714099" cy="496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76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211589"/>
            <a:ext cx="8640001" cy="481107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ДИАГРАММА ПОСЛЕДОВАТЕЛЬНОСТИ РЕЖИМА ПОВТОРЕНИЯ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00393" y="6165306"/>
            <a:ext cx="7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14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DADD10-0BC6-47BE-B839-ABF808398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516" y="720561"/>
            <a:ext cx="4392005" cy="510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15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206BA0-BE79-4102-8E54-9B27CDEB1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0430"/>
            <a:ext cx="9144000" cy="30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58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1088-9979-3297-05B4-02452315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27729D0-5232-6312-77D0-100FA50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31CD7A-93C1-C01A-2183-B6BAFD644C7D}"/>
              </a:ext>
            </a:extLst>
          </p:cNvPr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3FC9-C003-ACE0-0930-1195F500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AD733-89AD-0FA3-9A38-9831BCC70B86}"/>
              </a:ext>
            </a:extLst>
          </p:cNvPr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16</a:t>
            </a:fld>
            <a:r>
              <a:rPr lang="ru-RU" dirty="0"/>
              <a:t>/21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B64A0F-7C28-498F-AE82-B6C49B5DB168}"/>
              </a:ext>
            </a:extLst>
          </p:cNvPr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A2BE737-13CB-4F32-98EE-F8F2B9145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19" y="1379602"/>
            <a:ext cx="8872677" cy="449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3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1088-9979-3297-05B4-02452315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27729D0-5232-6312-77D0-100FA50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31CD7A-93C1-C01A-2183-B6BAFD644C7D}"/>
              </a:ext>
            </a:extLst>
          </p:cNvPr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3FC9-C003-ACE0-0930-1195F500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AD733-89AD-0FA3-9A38-9831BCC70B86}"/>
              </a:ext>
            </a:extLst>
          </p:cNvPr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17</a:t>
            </a:fld>
            <a:r>
              <a:rPr lang="ru-RU" dirty="0"/>
              <a:t>/21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B64A0F-7C28-498F-AE82-B6C49B5DB168}"/>
              </a:ext>
            </a:extLst>
          </p:cNvPr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A04BD9-0599-4A3F-81FF-28258DD5F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52" y="1114435"/>
            <a:ext cx="8158733" cy="491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31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21088-9979-3297-05B4-02452315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27729D0-5232-6312-77D0-100FA508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E31CD7A-93C1-C01A-2183-B6BAFD644C7D}"/>
              </a:ext>
            </a:extLst>
          </p:cNvPr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C3FC9-C003-ACE0-0930-1195F500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ПРИЛОЖЕНИЯ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AD733-89AD-0FA3-9A38-9831BCC70B86}"/>
              </a:ext>
            </a:extLst>
          </p:cNvPr>
          <p:cNvSpPr txBox="1"/>
          <p:nvPr/>
        </p:nvSpPr>
        <p:spPr>
          <a:xfrm>
            <a:off x="7956376" y="6165306"/>
            <a:ext cx="916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18</a:t>
            </a:fld>
            <a:r>
              <a:rPr lang="ru-RU" dirty="0"/>
              <a:t>/</a:t>
            </a:r>
            <a:r>
              <a:rPr lang="en-US" dirty="0"/>
              <a:t>21</a:t>
            </a: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8B64A0F-7C28-498F-AE82-B6C49B5DB168}"/>
              </a:ext>
            </a:extLst>
          </p:cNvPr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F1B5D4A-9D00-4401-B6A2-B532F35F7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3" y="1268760"/>
            <a:ext cx="7858592" cy="44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27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55605"/>
            <a:ext cx="8640000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cap="all" dirty="0">
                <a:latin typeface="Arial" pitchFamily="34" charset="0"/>
                <a:cs typeface="Arial" pitchFamily="34" charset="0"/>
              </a:rPr>
              <a:t>ВЫВОДЫ</a:t>
            </a:r>
            <a:endParaRPr lang="ru-RU" sz="1800" b="1" cap="all" dirty="0">
              <a:highlight>
                <a:srgbClr val="FFFF00"/>
              </a:highligh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4504" y="1134911"/>
            <a:ext cx="8640000" cy="461009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Веб-приложение для обучения по системе </a:t>
            </a:r>
            <a:r>
              <a:rPr lang="ru-RU" sz="1800" spc="-1" dirty="0" err="1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Лейтнера</a:t>
            </a: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 с реализацией алгоритма </a:t>
            </a:r>
            <a:b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</a:b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интервального повторения. Выполнены следующие задачи: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 анализ предметной области;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Сделан обзор систем-аналогов в области обучения по системе </a:t>
            </a:r>
            <a:r>
              <a:rPr lang="ru-RU" sz="1800" spc="-1" dirty="0" err="1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Лейтнера</a:t>
            </a: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 с реализацией алгоритма интервального повторения;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Изучены реализации алгоритма интервального повторения;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Спроектирована </a:t>
            </a:r>
            <a:r>
              <a:rPr lang="ru-RU" sz="1800" dirty="0"/>
              <a:t>архитектура системы: определить основные модули, их взаимодействие и используемые технологии</a:t>
            </a: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Разработано и реализовано информационное и программное обеспечение;</a:t>
            </a:r>
          </a:p>
          <a:p>
            <a:pPr>
              <a:lnSpc>
                <a:spcPct val="100000"/>
              </a:lnSpc>
            </a:pPr>
            <a:r>
              <a:rPr lang="ru-RU" sz="1800" spc="-1" dirty="0">
                <a:solidFill>
                  <a:srgbClr val="000000"/>
                </a:solidFill>
                <a:latin typeface="Elektra Text Pro"/>
                <a:ea typeface="DejaVu Sans"/>
                <a:cs typeface="Arial" panose="020B0604020202020204" pitchFamily="34" charset="0"/>
              </a:rPr>
              <a:t>Проведено тестирование и отладка разработанного веб-приложения.</a:t>
            </a:r>
          </a:p>
          <a:p>
            <a:pPr>
              <a:lnSpc>
                <a:spcPct val="100000"/>
              </a:lnSpc>
            </a:pPr>
            <a:endParaRPr lang="ru-RU" sz="1800" spc="-1" dirty="0">
              <a:solidFill>
                <a:srgbClr val="000000"/>
              </a:solidFill>
              <a:latin typeface="Elektra Text Pro"/>
              <a:ea typeface="DejaVu Sans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00392" y="6165306"/>
            <a:ext cx="772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19</a:t>
            </a:fld>
            <a:r>
              <a:rPr lang="ru-RU" dirty="0"/>
              <a:t>/19</a:t>
            </a: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1894205" y="5551563"/>
            <a:ext cx="5400598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Elektra Text Pro" panose="02000503030000020004" pitchFamily="50" charset="-52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48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>
                <a:latin typeface="Elektra Text Pro" panose="02000503030000020004"/>
              </a:rPr>
              <a:t>Цель работы </a:t>
            </a:r>
            <a:r>
              <a:rPr lang="ru-RU" sz="1600" dirty="0">
                <a:latin typeface="Elektra Text Pro" panose="02000503030000020004"/>
              </a:rPr>
              <a:t>-  разработать веб-приложение для обучения по системе </a:t>
            </a:r>
            <a:r>
              <a:rPr lang="ru-RU" sz="1600" dirty="0" err="1">
                <a:latin typeface="Elektra Text Pro" panose="02000503030000020004"/>
              </a:rPr>
              <a:t>Лейтнера</a:t>
            </a:r>
            <a:r>
              <a:rPr lang="ru-RU" sz="1600" dirty="0">
                <a:latin typeface="Elektra Text Pro" panose="02000503030000020004"/>
              </a:rPr>
              <a:t> с реализацией алгоритма интервального повторения.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  <a:p>
            <a:pPr marL="0" indent="0">
              <a:buNone/>
            </a:pPr>
            <a:r>
              <a:rPr lang="ru-RU" sz="1600" b="1" dirty="0">
                <a:latin typeface="Elektra Text Pro" panose="02000503030000020004"/>
              </a:rPr>
              <a:t>Задачи:</a:t>
            </a:r>
          </a:p>
          <a:p>
            <a:r>
              <a:rPr lang="ru-RU" sz="1600" dirty="0">
                <a:latin typeface="Elektra Text Pro" panose="02000503030000020004"/>
              </a:rPr>
              <a:t>Провести анализ предметной области;</a:t>
            </a:r>
          </a:p>
          <a:p>
            <a:r>
              <a:rPr lang="ru-RU" sz="1600" dirty="0">
                <a:latin typeface="Elektra Text Pro" panose="02000503030000020004"/>
              </a:rPr>
              <a:t>Сделать обзор систем-аналогов в области обучения по системе </a:t>
            </a:r>
            <a:r>
              <a:rPr lang="ru-RU" sz="1600" dirty="0" err="1">
                <a:latin typeface="Elektra Text Pro" panose="02000503030000020004"/>
              </a:rPr>
              <a:t>Лейтнера</a:t>
            </a:r>
            <a:r>
              <a:rPr lang="ru-RU" sz="1600" dirty="0">
                <a:latin typeface="Elektra Text Pro" panose="02000503030000020004"/>
              </a:rPr>
              <a:t> с реализацией алгоритма интервального повторения;</a:t>
            </a:r>
          </a:p>
          <a:p>
            <a:r>
              <a:rPr lang="ru-RU" sz="1600" dirty="0">
                <a:latin typeface="Elektra Text Pro" panose="02000503030000020004"/>
              </a:rPr>
              <a:t>Изучить реализации алгоритма интервального повторения;</a:t>
            </a:r>
          </a:p>
          <a:p>
            <a:r>
              <a:rPr lang="ru-RU" sz="1600" dirty="0"/>
              <a:t>Спроектировать архитектуру системы: определить основные модули, их взаимодействие и используемые технологии.</a:t>
            </a:r>
            <a:endParaRPr lang="ru-RU" sz="1600" dirty="0">
              <a:latin typeface="Elektra Text Pro" panose="02000503030000020004"/>
            </a:endParaRPr>
          </a:p>
          <a:p>
            <a:r>
              <a:rPr lang="ru-RU" sz="1600" dirty="0">
                <a:latin typeface="Elektra Text Pro" panose="02000503030000020004"/>
              </a:rPr>
              <a:t>Реализовать информационное и программное обеспечение;</a:t>
            </a:r>
          </a:p>
          <a:p>
            <a:r>
              <a:rPr lang="ru-RU" sz="1600" dirty="0">
                <a:latin typeface="Elektra Text Pro" panose="02000503030000020004"/>
              </a:rPr>
              <a:t>Провести тестирование и отладку разработанного веб-приложения.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2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интервального повторения</a:t>
            </a:r>
          </a:p>
        </p:txBody>
      </p:sp>
    </p:spTree>
    <p:extLst>
      <p:ext uri="{BB962C8B-B14F-4D97-AF65-F5344CB8AC3E}">
        <p14:creationId xmlns:p14="http://schemas.microsoft.com/office/powerpoint/2010/main" val="166586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63874" y="1340768"/>
            <a:ext cx="4535544" cy="43028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>
                <a:latin typeface="Elektra Text Pro" panose="02000503030000020004"/>
              </a:rPr>
              <a:t>Проблемы и сложности при обучении</a:t>
            </a:r>
            <a:r>
              <a:rPr lang="en-US" sz="1600" dirty="0">
                <a:latin typeface="Elektra Text Pro" panose="02000503030000020004"/>
              </a:rPr>
              <a:t>:</a:t>
            </a:r>
          </a:p>
          <a:p>
            <a:pPr marL="0" indent="0">
              <a:buNone/>
            </a:pPr>
            <a:endParaRPr lang="en-US" sz="1600" dirty="0">
              <a:latin typeface="Elektra Text Pro" panose="02000503030000020004"/>
            </a:endParaRPr>
          </a:p>
          <a:p>
            <a:pPr>
              <a:buFontTx/>
              <a:buChar char="-"/>
            </a:pPr>
            <a:r>
              <a:rPr lang="ru-RU" sz="1600" dirty="0">
                <a:latin typeface="Elektra Text Pro" panose="02000503030000020004"/>
              </a:rPr>
              <a:t>сложность мониторинга степени усвоения предыдущих тем</a:t>
            </a:r>
            <a:endParaRPr lang="en-US" sz="16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  <a:p>
            <a:pPr>
              <a:buFontTx/>
              <a:buChar char="-"/>
            </a:pPr>
            <a:r>
              <a:rPr lang="ru-RU" sz="1600" dirty="0">
                <a:latin typeface="Elektra Text Pro" panose="02000503030000020004"/>
              </a:rPr>
              <a:t>сложность определения что ты понял и запомнил, а что нет</a:t>
            </a:r>
            <a:endParaRPr lang="en-US" sz="1600" dirty="0">
              <a:latin typeface="Elektra Text Pro" panose="02000503030000020004"/>
            </a:endParaRPr>
          </a:p>
          <a:p>
            <a:pPr>
              <a:buFontTx/>
              <a:buChar char="-"/>
            </a:pPr>
            <a:endParaRPr lang="ru-RU" sz="1600" dirty="0">
              <a:latin typeface="Elektra Text Pro" panose="02000503030000020004"/>
            </a:endParaRPr>
          </a:p>
          <a:p>
            <a:pPr>
              <a:buFontTx/>
              <a:buChar char="-"/>
            </a:pPr>
            <a:r>
              <a:rPr lang="ru-RU" sz="1600" dirty="0">
                <a:latin typeface="Elektra Text Pro" panose="02000503030000020004"/>
              </a:rPr>
              <a:t>медленный процесс создания конспектов</a:t>
            </a:r>
            <a:endParaRPr lang="en-US" sz="1600" dirty="0">
              <a:latin typeface="Elektra Text Pro" panose="02000503030000020004"/>
            </a:endParaRPr>
          </a:p>
          <a:p>
            <a:pPr>
              <a:buFontTx/>
              <a:buChar char="-"/>
            </a:pPr>
            <a:endParaRPr lang="ru-RU" sz="1600" dirty="0">
              <a:latin typeface="Elektra Text Pro" panose="02000503030000020004"/>
            </a:endParaRPr>
          </a:p>
          <a:p>
            <a:pPr>
              <a:buFontTx/>
              <a:buChar char="-"/>
            </a:pPr>
            <a:r>
              <a:rPr lang="ru-RU" sz="1600" dirty="0">
                <a:latin typeface="Elektra Text Pro" panose="02000503030000020004"/>
              </a:rPr>
              <a:t>неэффективность простого перечитывания всего подряд</a:t>
            </a:r>
            <a:endParaRPr lang="en-US" sz="1600" dirty="0">
              <a:latin typeface="Elektra Text Pro" panose="02000503030000020004"/>
            </a:endParaRPr>
          </a:p>
          <a:p>
            <a:pPr>
              <a:buFontTx/>
              <a:buChar char="-"/>
            </a:pPr>
            <a:endParaRPr lang="ru-RU" sz="1600" dirty="0">
              <a:latin typeface="Elektra Text Pro" panose="02000503030000020004"/>
            </a:endParaRPr>
          </a:p>
          <a:p>
            <a:pPr>
              <a:buFontTx/>
              <a:buChar char="-"/>
            </a:pPr>
            <a:r>
              <a:rPr lang="ru-RU" sz="1600" dirty="0">
                <a:latin typeface="Elektra Text Pro" panose="02000503030000020004"/>
              </a:rPr>
              <a:t>неясность как часто следует повторять материал</a:t>
            </a:r>
            <a:endParaRPr lang="en-US" sz="1600" dirty="0">
              <a:latin typeface="Elektra Text Pro" panose="02000503030000020004"/>
            </a:endParaRPr>
          </a:p>
          <a:p>
            <a:pPr>
              <a:buFontTx/>
              <a:buChar char="-"/>
            </a:pPr>
            <a:endParaRPr lang="ru-RU" sz="16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3/21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826E5E-6B9F-4A86-8570-93B4F7C77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25" y="1214357"/>
            <a:ext cx="2797443" cy="44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5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4705"/>
            <a:ext cx="8621156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</a:rPr>
              <a:t>АКТУАЛЬНОСТЬ</a:t>
            </a:r>
            <a:endParaRPr lang="ru-RU" sz="1800" b="1" dirty="0">
              <a:latin typeface="Elektra Text Pro" panose="02000503030000020004"/>
              <a:cs typeface="Arial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6" y="1124745"/>
            <a:ext cx="4176464" cy="2736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dirty="0"/>
              <a:t>Разработанная система предлагает следующие решения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Tx/>
              <a:buChar char="-"/>
            </a:pPr>
            <a:r>
              <a:rPr lang="ru-RU" sz="1600" dirty="0"/>
              <a:t>алгоритм интервального повторения</a:t>
            </a:r>
          </a:p>
          <a:p>
            <a:pPr>
              <a:buFontTx/>
              <a:buChar char="-"/>
            </a:pPr>
            <a:r>
              <a:rPr lang="ru-RU" sz="1600" dirty="0"/>
              <a:t>применение ЭВМ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cloze-</a:t>
            </a:r>
            <a:r>
              <a:rPr lang="ru-RU" sz="1600" dirty="0"/>
              <a:t>тесты</a:t>
            </a:r>
            <a:endParaRPr lang="en-US" sz="1600" dirty="0"/>
          </a:p>
          <a:p>
            <a:pPr>
              <a:buFontTx/>
              <a:buChar char="-"/>
            </a:pPr>
            <a:r>
              <a:rPr lang="ru-RU" sz="1600" dirty="0"/>
              <a:t>язык разметки </a:t>
            </a:r>
            <a:r>
              <a:rPr lang="ru-RU" sz="1600" dirty="0" err="1"/>
              <a:t>markdown</a:t>
            </a:r>
            <a:r>
              <a:rPr lang="ru-RU" sz="1600" dirty="0"/>
              <a:t>, редактор кода и формат флэш карточек</a:t>
            </a:r>
            <a:endParaRPr lang="en-US" sz="1600" dirty="0"/>
          </a:p>
          <a:p>
            <a:pPr>
              <a:buFontTx/>
              <a:buChar char="-"/>
            </a:pPr>
            <a:r>
              <a:rPr lang="ru-RU" sz="1600" dirty="0"/>
              <a:t>формат веб-приложения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4</a:t>
            </a:fld>
            <a:r>
              <a:rPr lang="ru-RU" dirty="0"/>
              <a:t>/21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21D320-3748-49DC-A598-A0907FACD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77" y="3861048"/>
            <a:ext cx="312420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8FB42-A557-47F9-A009-BF308BF062E5}"/>
              </a:ext>
            </a:extLst>
          </p:cNvPr>
          <p:cNvSpPr txBox="1"/>
          <p:nvPr/>
        </p:nvSpPr>
        <p:spPr>
          <a:xfrm>
            <a:off x="1796091" y="5545720"/>
            <a:ext cx="111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cloze-</a:t>
            </a:r>
            <a:r>
              <a:rPr lang="ru-RU" dirty="0"/>
              <a:t>тест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321D2-FBD4-478A-B64D-3ED8E65BA2EB}"/>
              </a:ext>
            </a:extLst>
          </p:cNvPr>
          <p:cNvSpPr txBox="1"/>
          <p:nvPr/>
        </p:nvSpPr>
        <p:spPr>
          <a:xfrm>
            <a:off x="4860032" y="1077689"/>
            <a:ext cx="388843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Данная система может применяться для следующих целей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подготовка к собеседованию</a:t>
            </a:r>
            <a:endParaRPr lang="en-US" sz="1600" dirty="0"/>
          </a:p>
          <a:p>
            <a:pPr marL="285750" indent="-285750">
              <a:buFontTx/>
              <a:buChar char="-"/>
            </a:pP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прохождение курсов</a:t>
            </a:r>
            <a:endParaRPr lang="en-US" sz="1600" dirty="0"/>
          </a:p>
          <a:p>
            <a:pPr marL="285750" indent="-285750">
              <a:buFontTx/>
              <a:buChar char="-"/>
            </a:pP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подготовка сотрудников предприятий и организаций к сдаче квалификационных экзаменов</a:t>
            </a:r>
            <a:endParaRPr lang="en-US" sz="1600" dirty="0"/>
          </a:p>
          <a:p>
            <a:pPr marL="285750" indent="-285750">
              <a:buFontTx/>
              <a:buChar char="-"/>
            </a:pPr>
            <a:endParaRPr lang="ru-RU" sz="1600" dirty="0"/>
          </a:p>
          <a:p>
            <a:pPr marL="285750" indent="-285750">
              <a:buFontTx/>
              <a:buChar char="-"/>
            </a:pPr>
            <a:r>
              <a:rPr lang="ru-RU" sz="1600" dirty="0"/>
              <a:t>подготовка сотрудников органов внутренних дел к прохождению профессиональных аттестаций и экзаменов</a:t>
            </a:r>
            <a:endParaRPr lang="en-US" sz="1600" dirty="0"/>
          </a:p>
          <a:p>
            <a:pPr marL="285750" indent="-285750">
              <a:buFontTx/>
              <a:buChar char="-"/>
            </a:pPr>
            <a:endParaRPr lang="ru-RU" sz="1600" dirty="0"/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23790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251519" y="6112445"/>
            <a:ext cx="8621157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224705"/>
            <a:ext cx="8621158" cy="756023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 panose="02000503030000020004"/>
              </a:rPr>
              <a:t>СИСТЕМА ЛЕЙТНЕРА И ИНТЕРВАЛЬНОЕ ПОВТОРЕНИЕ</a:t>
            </a:r>
            <a:endParaRPr lang="ru-RU" sz="1800" b="1" dirty="0">
              <a:latin typeface="Elektra Text Pro" panose="02000503030000020004"/>
              <a:cs typeface="Arial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ED7386-0C4C-4A64-BB73-B9D390C6C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6" y="1163785"/>
            <a:ext cx="8477140" cy="19771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/>
              <a:t>Система </a:t>
            </a:r>
            <a:r>
              <a:rPr lang="ru-RU" sz="1600" b="1" dirty="0" err="1"/>
              <a:t>Лейтнера</a:t>
            </a:r>
            <a:r>
              <a:rPr lang="ru-RU" sz="1600" b="1" dirty="0"/>
              <a:t>:</a:t>
            </a:r>
          </a:p>
          <a:p>
            <a:pPr marL="0" indent="0">
              <a:buNone/>
            </a:pPr>
            <a:r>
              <a:rPr lang="ru-RU" sz="1600" dirty="0"/>
              <a:t>Методика интервального повторения на основе принципа разделения карточек по «ящикам».</a:t>
            </a:r>
          </a:p>
          <a:p>
            <a:pPr marL="0" indent="0">
              <a:buNone/>
            </a:pPr>
            <a:r>
              <a:rPr lang="ru-RU" sz="1600" dirty="0"/>
              <a:t>Карточки перемещаются между ящиками в зависимости от успешности их воспроизведения:</a:t>
            </a:r>
          </a:p>
          <a:p>
            <a:r>
              <a:rPr lang="ru-RU" sz="1600" dirty="0"/>
              <a:t>верно вспомнил → карточка переходит в следующий ящик (увеличение интервала повторения);</a:t>
            </a:r>
          </a:p>
          <a:p>
            <a:r>
              <a:rPr lang="ru-RU" sz="1600" dirty="0"/>
              <a:t>ошибся → карточка возвращается в первый ящик (сокращение интервала).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096A292-EB99-4682-920B-D3AC02A3A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537" y="3194077"/>
            <a:ext cx="4608511" cy="2683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/>
              <a:t>Интервальное повторение</a:t>
            </a:r>
            <a:r>
              <a:rPr lang="en-US" sz="1600" b="1" dirty="0"/>
              <a:t>:</a:t>
            </a:r>
            <a:endParaRPr lang="ru-RU" sz="1600" b="1" dirty="0"/>
          </a:p>
          <a:p>
            <a:r>
              <a:rPr lang="ru-RU" sz="1600" dirty="0"/>
              <a:t>Запоминание с постепенно увеличивающимися интервалами эффективнее, чем частое повторение без перерывов.</a:t>
            </a:r>
          </a:p>
          <a:p>
            <a:r>
              <a:rPr lang="ru-RU" sz="1600" dirty="0"/>
              <a:t>Эффект распределения базируется на кривой забывания </a:t>
            </a:r>
            <a:r>
              <a:rPr lang="ru-RU" sz="1600" dirty="0" err="1"/>
              <a:t>Эббингауза</a:t>
            </a:r>
            <a:r>
              <a:rPr lang="ru-RU" sz="1600" dirty="0"/>
              <a:t>.</a:t>
            </a:r>
          </a:p>
          <a:p>
            <a:r>
              <a:rPr lang="ru-RU" sz="1600" dirty="0"/>
              <a:t>Алгоритм автоматически регулирует интервалы повторений, фокусируясь на сложном материале и снижая нагрузку на память.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5</a:t>
            </a:fld>
            <a:r>
              <a:rPr lang="ru-RU" dirty="0"/>
              <a:t>/21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08F7DB-5FB3-4C8A-A7F2-E8C138BC3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517981"/>
            <a:ext cx="3744415" cy="224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6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ОПИСАНИЕ СИСТЕМ-АНАЛОГОВ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 err="1"/>
              <a:t>Anki</a:t>
            </a:r>
            <a:r>
              <a:rPr lang="ru-RU" sz="1600" dirty="0"/>
              <a:t> – приложение для создания и изучения цифровых карточек с реализацией алгоритма интервального повторения (SRS).</a:t>
            </a:r>
            <a:endParaRPr lang="en-US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Достоинства:</a:t>
            </a:r>
            <a:endParaRPr lang="ru-RU" sz="1600" dirty="0"/>
          </a:p>
          <a:p>
            <a:pPr lvl="0"/>
            <a:r>
              <a:rPr lang="ru-RU" sz="1600" dirty="0" err="1"/>
              <a:t>Мультиплатформенность</a:t>
            </a:r>
            <a:r>
              <a:rPr lang="ru-RU" sz="1600" dirty="0"/>
              <a:t> и синхронизация через </a:t>
            </a:r>
            <a:r>
              <a:rPr lang="ru-RU" sz="1600" dirty="0" err="1"/>
              <a:t>AnkiWeb</a:t>
            </a:r>
            <a:r>
              <a:rPr lang="ru-RU" sz="1600" dirty="0"/>
              <a:t>, обеспечивающая доступ к карточкам на всех устройствах;</a:t>
            </a:r>
          </a:p>
          <a:p>
            <a:pPr lvl="0"/>
            <a:r>
              <a:rPr lang="ru-RU" sz="1600" dirty="0"/>
              <a:t>Гибкая настройка алгоритма повторения и обширная экосистема плагинов;</a:t>
            </a:r>
            <a:endParaRPr lang="en-US" sz="1600" dirty="0"/>
          </a:p>
          <a:p>
            <a:pPr lvl="0"/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Недостатки:</a:t>
            </a:r>
            <a:endParaRPr lang="ru-RU" sz="1600" dirty="0"/>
          </a:p>
          <a:p>
            <a:pPr lvl="0"/>
            <a:r>
              <a:rPr lang="ru-RU" sz="1600" dirty="0" err="1"/>
              <a:t>Неинтуитивный</a:t>
            </a:r>
            <a:r>
              <a:rPr lang="en-US" sz="1600" dirty="0"/>
              <a:t>, </a:t>
            </a:r>
            <a:r>
              <a:rPr lang="ru-RU" sz="1600" dirty="0"/>
              <a:t>сложный и устаревший интерфейс, требующий времени на освоение;</a:t>
            </a:r>
          </a:p>
          <a:p>
            <a:pPr lvl="0"/>
            <a:r>
              <a:rPr lang="ru-RU" sz="1600" dirty="0"/>
              <a:t>Отсутствие встроенного </a:t>
            </a:r>
            <a:r>
              <a:rPr lang="ru-RU" sz="1600" dirty="0" err="1"/>
              <a:t>Markdown</a:t>
            </a:r>
            <a:r>
              <a:rPr lang="ru-RU" sz="1600" dirty="0"/>
              <a:t>-/</a:t>
            </a:r>
            <a:r>
              <a:rPr lang="ru-RU" sz="1600" dirty="0" err="1"/>
              <a:t>Vim</a:t>
            </a:r>
            <a:r>
              <a:rPr lang="ru-RU" sz="1600" dirty="0"/>
              <a:t>-редактора и ограниченные возможности визуализации создания карточек;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6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</p:spTree>
    <p:extLst>
      <p:ext uri="{BB962C8B-B14F-4D97-AF65-F5344CB8AC3E}">
        <p14:creationId xmlns:p14="http://schemas.microsoft.com/office/powerpoint/2010/main" val="2506087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</a:t>
            </a:r>
            <a:r>
              <a:rPr lang="en-US" sz="1800" b="1" dirty="0">
                <a:latin typeface="Elektra Text Pro"/>
                <a:cs typeface="Arial" pitchFamily="34" charset="0"/>
              </a:rPr>
              <a:t>ANKI</a:t>
            </a:r>
            <a:endParaRPr lang="ru-RU" sz="1800" b="1" dirty="0">
              <a:latin typeface="Elektra Text Pro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7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03FDB8-F8BF-46E3-9F77-E367D42C7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71" y="1599687"/>
            <a:ext cx="4423124" cy="40229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0328DF-189B-48A3-BF39-9BC237FC7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615" y="1615012"/>
            <a:ext cx="4287905" cy="400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57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ОПИСАНИЕ СИСТЕМ-АНАЛОГОВ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 err="1"/>
              <a:t>StudyStack</a:t>
            </a:r>
            <a:r>
              <a:rPr lang="ru-RU" sz="1600" dirty="0"/>
              <a:t> – веб-сервис для создания и изучения </a:t>
            </a:r>
            <a:r>
              <a:rPr lang="ru-RU" sz="1600" dirty="0" err="1"/>
              <a:t>флеш</a:t>
            </a:r>
            <a:r>
              <a:rPr lang="ru-RU" sz="1600" dirty="0"/>
              <a:t>-карточек с несколькими режимами работы (карточки, тесты, игры).</a:t>
            </a:r>
            <a:endParaRPr lang="en-US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ru-RU" sz="1600" b="1" dirty="0"/>
              <a:t>Достоинства:</a:t>
            </a:r>
            <a:endParaRPr lang="ru-RU" sz="1600" dirty="0"/>
          </a:p>
          <a:p>
            <a:pPr lvl="0"/>
            <a:r>
              <a:rPr lang="en-US" sz="1600" dirty="0"/>
              <a:t>B</a:t>
            </a:r>
            <a:r>
              <a:rPr lang="ru-RU" sz="1600" dirty="0"/>
              <a:t>еб-интерфейс без необходимости установки приложений;</a:t>
            </a:r>
          </a:p>
          <a:p>
            <a:pPr lvl="0"/>
            <a:r>
              <a:rPr lang="ru-RU" sz="1600" dirty="0"/>
              <a:t>Несколько режимов обучения: соответствие, викторины, кроссворды, «Виселица» и др.;</a:t>
            </a:r>
          </a:p>
          <a:p>
            <a:pPr lvl="0"/>
            <a:r>
              <a:rPr lang="ru-RU" sz="1600" dirty="0"/>
              <a:t>Возможность импорта/экспорта наборов (CSV, текст), а также совместное использование публичных коллекций.</a:t>
            </a:r>
          </a:p>
          <a:p>
            <a:endParaRPr lang="en-US" sz="1600" b="1" dirty="0"/>
          </a:p>
          <a:p>
            <a:pPr marL="0" indent="0">
              <a:buNone/>
            </a:pPr>
            <a:r>
              <a:rPr lang="ru-RU" sz="1600" b="1" dirty="0"/>
              <a:t>Недостатки:</a:t>
            </a:r>
            <a:endParaRPr lang="ru-RU" sz="1600" dirty="0"/>
          </a:p>
          <a:p>
            <a:pPr lvl="0"/>
            <a:r>
              <a:rPr lang="ru-RU" sz="1600" dirty="0"/>
              <a:t>Отсутствие полноценного алгоритма интервального повторения (SRS) — повторения идут без адаптации под пользователя;</a:t>
            </a:r>
          </a:p>
          <a:p>
            <a:pPr lvl="0"/>
            <a:r>
              <a:rPr lang="ru-RU" sz="1600" dirty="0"/>
              <a:t>Нет поддержки </a:t>
            </a:r>
            <a:r>
              <a:rPr lang="ru-RU" sz="1600" dirty="0" err="1"/>
              <a:t>Markdown</a:t>
            </a:r>
            <a:r>
              <a:rPr lang="ru-RU" sz="1600" dirty="0"/>
              <a:t>, </a:t>
            </a:r>
            <a:r>
              <a:rPr lang="ru-RU" sz="1600" dirty="0" err="1"/>
              <a:t>cloze</a:t>
            </a:r>
            <a:r>
              <a:rPr lang="ru-RU" sz="1600" dirty="0"/>
              <a:t>-вставок и редактора с </a:t>
            </a:r>
            <a:r>
              <a:rPr lang="ru-RU" sz="1600" dirty="0" err="1"/>
              <a:t>Vim</a:t>
            </a:r>
            <a:r>
              <a:rPr lang="ru-RU" sz="1600" dirty="0"/>
              <a:t>-режимом;</a:t>
            </a:r>
          </a:p>
          <a:p>
            <a:pPr marL="0" indent="0">
              <a:buNone/>
            </a:pPr>
            <a:endParaRPr lang="ru-RU" sz="16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72400" y="6165306"/>
            <a:ext cx="70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8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</p:spTree>
    <p:extLst>
      <p:ext uri="{BB962C8B-B14F-4D97-AF65-F5344CB8AC3E}">
        <p14:creationId xmlns:p14="http://schemas.microsoft.com/office/powerpoint/2010/main" val="3988779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>
          <a:xfrm>
            <a:off x="251520" y="6093295"/>
            <a:ext cx="8640000" cy="540000"/>
          </a:xfrm>
          <a:solidFill>
            <a:srgbClr val="E6E6E6"/>
          </a:solidFill>
        </p:spPr>
        <p:txBody>
          <a:bodyPr/>
          <a:lstStyle/>
          <a:p>
            <a:pPr algn="l"/>
            <a:endParaRPr lang="ru-RU" sz="14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342900"/>
            <a:ext cx="8640000" cy="72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19" y="355605"/>
            <a:ext cx="8640001" cy="720725"/>
          </a:xfrm>
          <a:solidFill>
            <a:srgbClr val="E6E6E6"/>
          </a:solidFill>
        </p:spPr>
        <p:txBody>
          <a:bodyPr>
            <a:noAutofit/>
          </a:bodyPr>
          <a:lstStyle/>
          <a:p>
            <a:pPr algn="ctr"/>
            <a:r>
              <a:rPr lang="ru-RU" sz="1800" b="1" dirty="0">
                <a:latin typeface="Elektra Text Pro"/>
                <a:cs typeface="Arial" pitchFamily="34" charset="0"/>
              </a:rPr>
              <a:t>ИНТЕРФЕЙС </a:t>
            </a:r>
            <a:r>
              <a:rPr lang="en-US" sz="1800" b="1" dirty="0">
                <a:latin typeface="Elektra Text Pro"/>
                <a:cs typeface="Arial" pitchFamily="34" charset="0"/>
              </a:rPr>
              <a:t>STUDYSTACK</a:t>
            </a:r>
            <a:endParaRPr lang="ru-RU" sz="1800" b="1" dirty="0">
              <a:latin typeface="Elektra Text Pro"/>
              <a:cs typeface="Arial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000" cy="46100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  <a:p>
            <a:pPr marL="0" indent="0">
              <a:buNone/>
            </a:pPr>
            <a:endParaRPr lang="ru-RU" sz="1800" dirty="0">
              <a:latin typeface="Elektra Text Pro" panose="020005030300000200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84368" y="6165306"/>
            <a:ext cx="98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9A5D52-88F9-4971-91E7-95B02B6DE201}" type="slidenum">
              <a:rPr lang="ru-RU" smtClean="0"/>
              <a:pPr algn="r"/>
              <a:t>9</a:t>
            </a:fld>
            <a:r>
              <a:rPr lang="ru-RU" dirty="0"/>
              <a:t>/21</a:t>
            </a:r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251520" y="6112445"/>
            <a:ext cx="7200800" cy="520850"/>
          </a:xfrm>
          <a:prstGeom prst="rect">
            <a:avLst/>
          </a:prstGeom>
          <a:solidFill>
            <a:srgbClr val="E6E6E6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Веб-приложение для обучения по системе </a:t>
            </a:r>
            <a:r>
              <a:rPr lang="ru-RU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Лейтнера</a:t>
            </a: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 с реализацией алгоритма </a:t>
            </a:r>
            <a:b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</a:br>
            <a:r>
              <a:rPr lang="ru-RU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Elektra Text Pro"/>
                <a:cs typeface="Arial" pitchFamily="34" charset="0"/>
              </a:rPr>
              <a:t>интервального повторения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FAAC10-50A2-4FA2-B9BA-A90566600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32" y="1234976"/>
            <a:ext cx="5307574" cy="479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507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3437</TotalTime>
  <Words>977</Words>
  <Application>Microsoft Office PowerPoint</Application>
  <PresentationFormat>Экран (4:3)</PresentationFormat>
  <Paragraphs>164</Paragraphs>
  <Slides>19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DejaVu Sans</vt:lpstr>
      <vt:lpstr>Elektra Text Pro</vt:lpstr>
      <vt:lpstr>Тема Office</vt:lpstr>
      <vt:lpstr>Презентация PowerPoint</vt:lpstr>
      <vt:lpstr>ЦЕЛЬ И ЗАДАЧИ</vt:lpstr>
      <vt:lpstr>АКТУАЛЬНОСТЬ</vt:lpstr>
      <vt:lpstr>АКТУАЛЬНОСТЬ</vt:lpstr>
      <vt:lpstr>СИСТЕМА ЛЕЙТНЕРА И ИНТЕРВАЛЬНОЕ ПОВТОРЕНИЕ</vt:lpstr>
      <vt:lpstr>ОПИСАНИЕ СИСТЕМ-АНАЛОГОВ</vt:lpstr>
      <vt:lpstr>ИНТЕРФЕЙС ANKI</vt:lpstr>
      <vt:lpstr>ОПИСАНИЕ СИСТЕМ-АНАЛОГОВ</vt:lpstr>
      <vt:lpstr>ИНТЕРФЕЙС STUDYSTACK</vt:lpstr>
      <vt:lpstr>КАК ВЫЧИСЛЯЮТСЯ ИНТЕРВАЛЫ?</vt:lpstr>
      <vt:lpstr>ПРАКТИЧЕСКАЯ СХЕМА РАБОТЫ АЛГОРИТМА</vt:lpstr>
      <vt:lpstr>СТРУКТУРНАЯ СХЕМА СИСТЕМЫ</vt:lpstr>
      <vt:lpstr>ДИАГРАММА ВАРИАНТОВ ИСПОЛЬЗОВАНИЯ</vt:lpstr>
      <vt:lpstr>ДИАГРАММА ПОСЛЕДОВАТЕЛЬНОСТИ РЕЖИМА ПОВТОРЕНИЯ</vt:lpstr>
      <vt:lpstr>ИНТЕРФЕЙС ПРИЛОЖЕНИЯ</vt:lpstr>
      <vt:lpstr>ИНТЕРФЕЙС ПРИЛОЖЕНИЯ</vt:lpstr>
      <vt:lpstr>ИНТЕРФЕЙС ПРИЛОЖЕНИЯ</vt:lpstr>
      <vt:lpstr>ИНТЕРФЕЙС ПРИЛОЖЕНИЯ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Aleksandr Alеnushka</cp:lastModifiedBy>
  <cp:revision>115</cp:revision>
  <dcterms:created xsi:type="dcterms:W3CDTF">2016-03-09T10:31:39Z</dcterms:created>
  <dcterms:modified xsi:type="dcterms:W3CDTF">2025-06-04T21:57:52Z</dcterms:modified>
</cp:coreProperties>
</file>