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89" r:id="rId2"/>
    <p:sldId id="312" r:id="rId3"/>
    <p:sldId id="320" r:id="rId4"/>
    <p:sldId id="292" r:id="rId5"/>
    <p:sldId id="325" r:id="rId6"/>
    <p:sldId id="293" r:id="rId7"/>
    <p:sldId id="295" r:id="rId8"/>
    <p:sldId id="296" r:id="rId9"/>
    <p:sldId id="297" r:id="rId10"/>
    <p:sldId id="328" r:id="rId11"/>
    <p:sldId id="331" r:id="rId12"/>
    <p:sldId id="335" r:id="rId13"/>
    <p:sldId id="336" r:id="rId14"/>
    <p:sldId id="334" r:id="rId15"/>
    <p:sldId id="315" r:id="rId16"/>
    <p:sldId id="322" r:id="rId17"/>
    <p:sldId id="323" r:id="rId18"/>
    <p:sldId id="324" r:id="rId19"/>
    <p:sldId id="305" r:id="rId20"/>
    <p:sldId id="318" r:id="rId21"/>
    <p:sldId id="329" r:id="rId22"/>
    <p:sldId id="330" r:id="rId23"/>
    <p:sldId id="291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 презентации" id="{A45BF7F8-D66E-4CE1-A666-8EBAC006C350}">
          <p14:sldIdLst>
            <p14:sldId id="289"/>
          </p14:sldIdLst>
        </p14:section>
        <p14:section name="Слайды презентации" id="{9DA68CF4-FCCC-4662-ABE9-17A6572EE01D}">
          <p14:sldIdLst>
            <p14:sldId id="312"/>
            <p14:sldId id="320"/>
            <p14:sldId id="292"/>
            <p14:sldId id="325"/>
            <p14:sldId id="293"/>
            <p14:sldId id="295"/>
            <p14:sldId id="296"/>
            <p14:sldId id="297"/>
            <p14:sldId id="328"/>
            <p14:sldId id="331"/>
            <p14:sldId id="335"/>
            <p14:sldId id="336"/>
            <p14:sldId id="334"/>
            <p14:sldId id="315"/>
            <p14:sldId id="322"/>
            <p14:sldId id="323"/>
            <p14:sldId id="324"/>
            <p14:sldId id="305"/>
            <p14:sldId id="318"/>
            <p14:sldId id="329"/>
            <p14:sldId id="330"/>
          </p14:sldIdLst>
        </p14:section>
        <p14:section name="Последний слайд" id="{56484599-CAB5-4B35-8FB9-ECF376C84423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9D9D9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858" y="37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4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88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4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20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43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6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0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8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5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81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07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8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7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83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9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5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56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8294" y="6021288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BF16142-48E7-436E-9D22-3C64D2802E5D}" type="slidenum">
              <a:rPr lang="ru-RU" smtClean="0"/>
              <a:t>‹#›</a:t>
            </a:fld>
            <a:r>
              <a:rPr lang="ru-RU" dirty="0"/>
              <a:t> слайд из </a:t>
            </a:r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05.06.2025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19" y="548679"/>
            <a:ext cx="8640959" cy="12963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51820" y="548679"/>
            <a:ext cx="5805000" cy="5904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58" y="2061016"/>
            <a:ext cx="7920882" cy="1512000"/>
          </a:xfrm>
          <a:noFill/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ru-RU" sz="1800" b="1" cap="all" dirty="0">
                <a:latin typeface="Elektra Text Pro" panose="02000503030000020004" pitchFamily="50" charset="-52"/>
              </a:rPr>
              <a:t>Веб-приложение для обучения по системе </a:t>
            </a:r>
            <a:r>
              <a:rPr lang="ru-RU" sz="1800" b="1" cap="all" dirty="0" err="1">
                <a:latin typeface="Elektra Text Pro" panose="02000503030000020004" pitchFamily="50" charset="-52"/>
              </a:rPr>
              <a:t>Лейтнера</a:t>
            </a:r>
            <a:r>
              <a:rPr lang="ru-RU" sz="1800" b="1" cap="all" dirty="0">
                <a:latin typeface="Elektra Text Pro" panose="02000503030000020004" pitchFamily="50" charset="-52"/>
              </a:rPr>
              <a:t> с реализацией алгоритма интервального повторения</a:t>
            </a:r>
            <a:endParaRPr lang="ru-RU" sz="1800" b="1" cap="all" dirty="0">
              <a:latin typeface="Elektra Text Pro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51920" y="4293096"/>
            <a:ext cx="4680520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8138" indent="-1076325" defTabSz="35661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Выполнил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Elektra Text Pro"/>
              </a:rPr>
              <a:t> обучающийся гр.6401-020302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D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Алёнушка А.А.</a:t>
            </a:r>
          </a:p>
          <a:p>
            <a:pPr marL="1608138" indent="-107632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Научный руководитель: доцент кафедры программных систем, доцент,  к.т.н.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Гордеева О.А.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1640" y="1160748"/>
            <a:ext cx="6480719" cy="54006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Институт информатики и кибернетики</a:t>
            </a:r>
            <a:b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</a:b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Кафедра программных систем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11761" y="6093296"/>
            <a:ext cx="432048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Самара 2025</a:t>
            </a:r>
          </a:p>
        </p:txBody>
      </p:sp>
      <p:pic>
        <p:nvPicPr>
          <p:cNvPr id="3074" name="Picture 2" descr="D:\DOCUM\!_КСЭ\СГАУ\Кафедра\2022_Презентация\logo_osnovnoy_goriz_R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683129"/>
            <a:ext cx="2985120" cy="4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10</a:t>
            </a:fld>
            <a:r>
              <a:rPr lang="ru-RU" dirty="0"/>
              <a:t>/21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282688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528DEE-DDAD-4FE2-B861-A4A82EDB43A0}"/>
              </a:ext>
            </a:extLst>
          </p:cNvPr>
          <p:cNvSpPr/>
          <p:nvPr/>
        </p:nvSpPr>
        <p:spPr>
          <a:xfrm>
            <a:off x="271324" y="980728"/>
            <a:ext cx="8601352" cy="513171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80369D-2DD0-45BB-8B0C-96B868323E0C}"/>
              </a:ext>
            </a:extLst>
          </p:cNvPr>
          <p:cNvSpPr/>
          <p:nvPr/>
        </p:nvSpPr>
        <p:spPr>
          <a:xfrm>
            <a:off x="6228184" y="2348880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11</a:t>
            </a:fld>
            <a:r>
              <a:rPr lang="ru-RU" dirty="0"/>
              <a:t>/21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281543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D03015-65AB-407B-9A4A-22B7FD20E548}"/>
              </a:ext>
            </a:extLst>
          </p:cNvPr>
          <p:cNvSpPr/>
          <p:nvPr/>
        </p:nvSpPr>
        <p:spPr>
          <a:xfrm>
            <a:off x="271324" y="980728"/>
            <a:ext cx="8601352" cy="513171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13C7D1-E7F9-452B-91C3-030ACC644F6F}"/>
              </a:ext>
            </a:extLst>
          </p:cNvPr>
          <p:cNvSpPr/>
          <p:nvPr/>
        </p:nvSpPr>
        <p:spPr>
          <a:xfrm>
            <a:off x="6228184" y="2348880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3EAFD2-77AA-4957-B4E3-3065F13DF167}"/>
              </a:ext>
            </a:extLst>
          </p:cNvPr>
          <p:cNvSpPr/>
          <p:nvPr/>
        </p:nvSpPr>
        <p:spPr>
          <a:xfrm>
            <a:off x="1187624" y="1628800"/>
            <a:ext cx="316835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12</a:t>
            </a:fld>
            <a:r>
              <a:rPr lang="ru-RU" dirty="0"/>
              <a:t>/21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306725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D03015-65AB-407B-9A4A-22B7FD20E548}"/>
              </a:ext>
            </a:extLst>
          </p:cNvPr>
          <p:cNvSpPr/>
          <p:nvPr/>
        </p:nvSpPr>
        <p:spPr>
          <a:xfrm>
            <a:off x="271324" y="980728"/>
            <a:ext cx="8601352" cy="513171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8D9E70-364E-490A-927A-DD11954012F3}"/>
              </a:ext>
            </a:extLst>
          </p:cNvPr>
          <p:cNvSpPr/>
          <p:nvPr/>
        </p:nvSpPr>
        <p:spPr>
          <a:xfrm>
            <a:off x="2339752" y="3894956"/>
            <a:ext cx="39604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13C7D1-E7F9-452B-91C3-030ACC644F6F}"/>
              </a:ext>
            </a:extLst>
          </p:cNvPr>
          <p:cNvSpPr/>
          <p:nvPr/>
        </p:nvSpPr>
        <p:spPr>
          <a:xfrm>
            <a:off x="6228184" y="2348880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3EAFD2-77AA-4957-B4E3-3065F13DF167}"/>
              </a:ext>
            </a:extLst>
          </p:cNvPr>
          <p:cNvSpPr/>
          <p:nvPr/>
        </p:nvSpPr>
        <p:spPr>
          <a:xfrm>
            <a:off x="1187624" y="1628800"/>
            <a:ext cx="316835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13</a:t>
            </a:fld>
            <a:r>
              <a:rPr lang="ru-RU" dirty="0"/>
              <a:t>/21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362559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14</a:t>
            </a:fld>
            <a:r>
              <a:rPr lang="ru-RU" dirty="0"/>
              <a:t>/21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101772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ПРАКТИЧЕСКАЯ СХЕМА РАБОТЫ АЛГОРИТМА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15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2A9800-6DD9-49DC-A1E2-402D66AA4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08" y="1069503"/>
            <a:ext cx="4254021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  <a:ln>
            <a:noFill/>
          </a:ln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СТРУКТУРНАЯ СХЕМА И ТЕХНОЛОГИИ СИСТЕМЫ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16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32791A-703A-4613-A5B3-03677977DB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2" y="1185909"/>
            <a:ext cx="4273487" cy="48939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A9FA8E-F4A0-439B-9BDD-ABC1C4FC8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12" y="1288544"/>
            <a:ext cx="711935" cy="13037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02F6E6-A8D1-40C6-B293-97F098066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147" y="1473263"/>
            <a:ext cx="1669728" cy="111112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6AA336-E334-4665-8CA8-21C6001BE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384" y="1482055"/>
            <a:ext cx="1015818" cy="10479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5E64EE-9931-47C4-91F2-7A5161B96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70" y="2794110"/>
            <a:ext cx="1071563" cy="10715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EA321C3-E355-4887-9718-397F11EB8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34" y="2909386"/>
            <a:ext cx="1275376" cy="84100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7E12596-DC57-4F5A-AA56-DC1A08EFC7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5" y="2836491"/>
            <a:ext cx="959322" cy="113628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6DF0552-19E6-4929-B454-21BE436A2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22" y="4090230"/>
            <a:ext cx="1174212" cy="132446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1843FA-A88B-42E7-8B9C-D7CF4B010A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87" y="3998044"/>
            <a:ext cx="1503611" cy="150361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287A379-0A62-4902-815A-511F152825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48" y="4197871"/>
            <a:ext cx="1463682" cy="13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ВАРИАНТОВ ИСПОЛЬЗОВАНИЯ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17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5B928-D549-41C3-AE27-27F0356C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69" y="1088697"/>
            <a:ext cx="6714099" cy="49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11589"/>
            <a:ext cx="8640001" cy="481107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ПОСЛЕДОВАТЕЛЬНОСТИ РЕЖИМА ПОВТОРЕНИЯ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18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DADD10-0BC6-47BE-B839-ABF808398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16" y="720561"/>
            <a:ext cx="4392005" cy="51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19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206BA0-BE79-4102-8E54-9B27CDEB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430"/>
            <a:ext cx="9144000" cy="30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Цель работы </a:t>
            </a:r>
            <a:r>
              <a:rPr lang="ru-RU" sz="1600" dirty="0">
                <a:latin typeface="Elektra Text Pro" panose="02000503030000020004"/>
              </a:rPr>
              <a:t>-  разработать веб-приложение для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Задачи:</a:t>
            </a:r>
          </a:p>
          <a:p>
            <a:r>
              <a:rPr lang="ru-RU" sz="1600" dirty="0">
                <a:latin typeface="Elektra Text Pro" panose="02000503030000020004"/>
              </a:rPr>
              <a:t>Провести анализ предметной области;</a:t>
            </a:r>
          </a:p>
          <a:p>
            <a:r>
              <a:rPr lang="ru-RU" sz="1600" dirty="0">
                <a:latin typeface="Elektra Text Pro" panose="02000503030000020004"/>
              </a:rPr>
              <a:t>Сделать обзор систем-аналогов в области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повторения;</a:t>
            </a:r>
          </a:p>
          <a:p>
            <a:r>
              <a:rPr lang="ru-RU" sz="1600" dirty="0">
                <a:latin typeface="Elektra Text Pro" panose="02000503030000020004"/>
              </a:rPr>
              <a:t>Изучить реализации алгоритма интервального повторения;</a:t>
            </a:r>
          </a:p>
          <a:p>
            <a:r>
              <a:rPr lang="ru-RU" sz="1600" dirty="0"/>
              <a:t>Спроектировать архитектуру системы: определить основные модули, их взаимодействие и используемые технологии.</a:t>
            </a:r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Реализовать информационное и программное обеспечение;</a:t>
            </a:r>
          </a:p>
          <a:p>
            <a:r>
              <a:rPr lang="ru-RU" sz="1600" dirty="0">
                <a:latin typeface="Elektra Text Pro" panose="02000503030000020004"/>
              </a:rPr>
              <a:t>Провести тестирование и отладку разработанного веб-приложения.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166586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20</a:t>
            </a:fld>
            <a:r>
              <a:rPr lang="ru-RU" dirty="0"/>
              <a:t>/21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2BE737-13CB-4F32-98EE-F8F2B914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9" y="1379602"/>
            <a:ext cx="8872677" cy="44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21</a:t>
            </a:fld>
            <a:r>
              <a:rPr lang="ru-RU" dirty="0"/>
              <a:t>/21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A04BD9-0599-4A3F-81FF-28258DD5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2" y="1114435"/>
            <a:ext cx="8158733" cy="49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22</a:t>
            </a:fld>
            <a:r>
              <a:rPr lang="ru-RU" dirty="0"/>
              <a:t>/</a:t>
            </a:r>
            <a:r>
              <a:rPr lang="en-US" dirty="0"/>
              <a:t>21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1B5D4A-9D00-4401-B6A2-B532F35F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1268760"/>
            <a:ext cx="7858592" cy="44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55605"/>
            <a:ext cx="8640000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cap="all" dirty="0">
                <a:latin typeface="Arial" pitchFamily="34" charset="0"/>
                <a:cs typeface="Arial" pitchFamily="34" charset="0"/>
              </a:rPr>
              <a:t>ВЫВОДЫ</a:t>
            </a:r>
            <a:endParaRPr lang="ru-RU" sz="1800" b="1" cap="all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504" y="1134911"/>
            <a:ext cx="8640000" cy="46100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Веб-приложение для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</a:t>
            </a:r>
            <a:b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</a:b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интервального повторения. Выполнены следующие задачи: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анализ предметной области;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Сделан обзор систем-аналогов в области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Изучены реализации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Спроектирована </a:t>
            </a:r>
            <a:r>
              <a:rPr lang="ru-RU" sz="1800" dirty="0"/>
              <a:t>архитектура системы: определить основные модули, их взаимодействие и используемые технологии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Разработано и реализовано информационное и программное обеспечение;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Проведено тестирование и отладка разработанного веб-приложения.</a:t>
            </a:r>
          </a:p>
          <a:p>
            <a:pPr>
              <a:lnSpc>
                <a:spcPct val="100000"/>
              </a:lnSpc>
            </a:pPr>
            <a:endParaRPr lang="ru-RU" sz="1800" spc="-1" dirty="0">
              <a:solidFill>
                <a:srgbClr val="000000"/>
              </a:solidFill>
              <a:latin typeface="Elektra Text Pro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23</a:t>
            </a:fld>
            <a:r>
              <a:rPr lang="ru-RU" dirty="0"/>
              <a:t>/19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94205" y="5551563"/>
            <a:ext cx="5400598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 panose="02000503030000020004" pitchFamily="50" charset="-52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4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3874" y="1340768"/>
            <a:ext cx="4535544" cy="4302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>
                <a:latin typeface="Elektra Text Pro" panose="02000503030000020004"/>
              </a:rPr>
              <a:t>Проблемы и сложности при обучении</a:t>
            </a:r>
            <a:r>
              <a:rPr lang="en-US" sz="1600" dirty="0">
                <a:latin typeface="Elektra Text Pro" panose="02000503030000020004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сложность мониторинга степени усвоения предыдущих тем</a:t>
            </a:r>
            <a:endParaRPr lang="en-US" sz="16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сложность определения что ты понял и запомнил, а что нет</a:t>
            </a:r>
            <a:endParaRPr lang="en-US" sz="1600" dirty="0">
              <a:latin typeface="Elektra Text Pro" panose="02000503030000020004"/>
            </a:endParaRPr>
          </a:p>
          <a:p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медленный процесс создания конспектов</a:t>
            </a:r>
            <a:endParaRPr lang="en-US" sz="1600" dirty="0">
              <a:latin typeface="Elektra Text Pro" panose="02000503030000020004"/>
            </a:endParaRPr>
          </a:p>
          <a:p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неэффективность простого перечитывания всего подряд</a:t>
            </a:r>
            <a:endParaRPr lang="en-US" sz="1600" dirty="0">
              <a:latin typeface="Elektra Text Pro" panose="02000503030000020004"/>
            </a:endParaRPr>
          </a:p>
          <a:p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неясность как часто следует повторять материал</a:t>
            </a:r>
            <a:endParaRPr lang="en-US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endParaRPr lang="ru-RU" sz="16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3/21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826E5E-6B9F-4A86-8570-93B4F7C77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5" y="1214357"/>
            <a:ext cx="2797443" cy="44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АКТУАЛЬНОСТЬ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124745"/>
            <a:ext cx="4176464" cy="2736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Разработанная система предлагает следующие решения</a:t>
            </a:r>
            <a:r>
              <a:rPr lang="en-US" sz="1600" dirty="0"/>
              <a:t>: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ru-RU" sz="1600" dirty="0"/>
              <a:t>алгоритм интервального повторения</a:t>
            </a:r>
          </a:p>
          <a:p>
            <a:r>
              <a:rPr lang="ru-RU" sz="1600" dirty="0"/>
              <a:t>применение ЭВМ</a:t>
            </a:r>
            <a:endParaRPr lang="en-US" sz="1600" dirty="0"/>
          </a:p>
          <a:p>
            <a:r>
              <a:rPr lang="en-US" sz="1600" dirty="0"/>
              <a:t>cloze-</a:t>
            </a:r>
            <a:r>
              <a:rPr lang="ru-RU" sz="1600" dirty="0"/>
              <a:t>тесты</a:t>
            </a:r>
            <a:endParaRPr lang="en-US" sz="1600" dirty="0"/>
          </a:p>
          <a:p>
            <a:r>
              <a:rPr lang="ru-RU" sz="1600" dirty="0"/>
              <a:t>язык разметки </a:t>
            </a:r>
            <a:r>
              <a:rPr lang="ru-RU" sz="1600" dirty="0" err="1"/>
              <a:t>markdown</a:t>
            </a:r>
            <a:r>
              <a:rPr lang="ru-RU" sz="1600" dirty="0"/>
              <a:t>, редактор кода и формат флэш карточек</a:t>
            </a:r>
            <a:endParaRPr lang="en-US" sz="1600" dirty="0"/>
          </a:p>
          <a:p>
            <a:r>
              <a:rPr lang="ru-RU" sz="1600" dirty="0"/>
              <a:t>формат веб-приложения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4</a:t>
            </a:fld>
            <a:r>
              <a:rPr lang="ru-RU" dirty="0"/>
              <a:t>/21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21D320-3748-49DC-A598-A0907FAC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7" y="3861048"/>
            <a:ext cx="31242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8FB42-A557-47F9-A009-BF308BF062E5}"/>
              </a:ext>
            </a:extLst>
          </p:cNvPr>
          <p:cNvSpPr txBox="1"/>
          <p:nvPr/>
        </p:nvSpPr>
        <p:spPr>
          <a:xfrm>
            <a:off x="1796091" y="5545720"/>
            <a:ext cx="11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cloze-</a:t>
            </a:r>
            <a:r>
              <a:rPr lang="ru-RU" dirty="0"/>
              <a:t>тест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321D2-FBD4-478A-B64D-3ED8E65BA2EB}"/>
              </a:ext>
            </a:extLst>
          </p:cNvPr>
          <p:cNvSpPr txBox="1"/>
          <p:nvPr/>
        </p:nvSpPr>
        <p:spPr>
          <a:xfrm>
            <a:off x="4860032" y="1124745"/>
            <a:ext cx="38884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Данная система может применяться для следующих целей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подготовка к собеседованию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прохождение курсов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подготовка сотрудников предприятий и организаций к сдаче квалификационных экзаменов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подготовка сотрудников органов внутренних дел к прохождению профессиональных аттестаций и экзаменов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379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24705"/>
            <a:ext cx="8621158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СИСТЕМА ЛЕЙТНЕРА И ИНТЕРВАЛЬНОЕ ПОВТОРЕНИЕ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19" y="1163785"/>
            <a:ext cx="3888433" cy="161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Система </a:t>
            </a:r>
            <a:r>
              <a:rPr lang="ru-RU" sz="1600" b="1" dirty="0" err="1"/>
              <a:t>Лейтнера</a:t>
            </a:r>
            <a:r>
              <a:rPr lang="ru-RU" sz="1600" b="1" dirty="0"/>
              <a:t>:</a:t>
            </a:r>
            <a:endParaRPr lang="ru-RU" sz="1600" dirty="0"/>
          </a:p>
          <a:p>
            <a:r>
              <a:rPr lang="ru-RU" sz="1600" dirty="0"/>
              <a:t>верно вспомнил → карточка переходит в следующий ящик</a:t>
            </a:r>
          </a:p>
          <a:p>
            <a:r>
              <a:rPr lang="ru-RU" sz="1600" dirty="0"/>
              <a:t>ошибся → карточка возвращается в первый ящик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2" y="1174395"/>
            <a:ext cx="4300676" cy="201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Интервальное повторение</a:t>
            </a:r>
            <a:r>
              <a:rPr lang="en-US" sz="1600" b="1" dirty="0"/>
              <a:t>:</a:t>
            </a:r>
            <a:endParaRPr lang="ru-RU" sz="1600" dirty="0"/>
          </a:p>
          <a:p>
            <a:r>
              <a:rPr lang="ru-RU" sz="1600" dirty="0"/>
              <a:t>Интервалы базируются на кривой забывания </a:t>
            </a:r>
            <a:r>
              <a:rPr lang="ru-RU" sz="1600" dirty="0" err="1"/>
              <a:t>Эббингауза</a:t>
            </a:r>
            <a:r>
              <a:rPr lang="ru-RU" sz="1600" dirty="0"/>
              <a:t>.</a:t>
            </a:r>
          </a:p>
          <a:p>
            <a:r>
              <a:rPr lang="ru-RU" sz="1600" dirty="0"/>
              <a:t>Алгоритм автоматически регулирует интервалы повторений.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5</a:t>
            </a:fld>
            <a:r>
              <a:rPr lang="ru-RU" dirty="0"/>
              <a:t>/21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8F7DB-5FB3-4C8A-A7F2-E8C138BC3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5" y="3004062"/>
            <a:ext cx="3944348" cy="2366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3D30D6-5B9D-484D-843C-59E8AAC04137}"/>
              </a:ext>
            </a:extLst>
          </p:cNvPr>
          <p:cNvSpPr txBox="1"/>
          <p:nvPr/>
        </p:nvSpPr>
        <p:spPr>
          <a:xfrm>
            <a:off x="1198602" y="5374450"/>
            <a:ext cx="17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Система </a:t>
            </a:r>
            <a:r>
              <a:rPr lang="ru-RU" sz="1600" dirty="0" err="1"/>
              <a:t>Лейтнера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D616FD-4366-4941-BA6A-EECEBD0E9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852936"/>
            <a:ext cx="4445061" cy="2521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A59D02-13D3-4661-9654-DD3F32522340}"/>
              </a:ext>
            </a:extLst>
          </p:cNvPr>
          <p:cNvSpPr txBox="1"/>
          <p:nvPr/>
        </p:nvSpPr>
        <p:spPr>
          <a:xfrm>
            <a:off x="4943017" y="5389839"/>
            <a:ext cx="2837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Кривая забывания </a:t>
            </a:r>
            <a:r>
              <a:rPr lang="ru-RU" sz="1600" dirty="0" err="1"/>
              <a:t>Эббингауза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752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err="1"/>
              <a:t>Anki</a:t>
            </a:r>
            <a:r>
              <a:rPr lang="ru-RU" sz="1600" dirty="0"/>
              <a:t> – приложение для создания и изучения цифровых карточек с реализацией алгоритма интервального повторения (SRS).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ru-RU" sz="1600" dirty="0" err="1"/>
              <a:t>Мультиплатформенность</a:t>
            </a:r>
            <a:r>
              <a:rPr lang="ru-RU" sz="1600" dirty="0"/>
              <a:t> и синхронизация через </a:t>
            </a:r>
            <a:r>
              <a:rPr lang="ru-RU" sz="1600" dirty="0" err="1"/>
              <a:t>AnkiWeb</a:t>
            </a:r>
            <a:r>
              <a:rPr lang="ru-RU" sz="1600" dirty="0"/>
              <a:t>, обеспечивающая доступ к карточкам на всех устройствах;</a:t>
            </a:r>
          </a:p>
          <a:p>
            <a:pPr lvl="0"/>
            <a:r>
              <a:rPr lang="ru-RU" sz="1600" dirty="0"/>
              <a:t>Гибкая настройка алгоритма повторения и обширная экосистема плагинов;</a:t>
            </a:r>
            <a:endParaRPr lang="en-US" sz="1600" dirty="0"/>
          </a:p>
          <a:p>
            <a:pPr lvl="0"/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 err="1"/>
              <a:t>Неинтуитивный</a:t>
            </a:r>
            <a:r>
              <a:rPr lang="en-US" sz="1600" dirty="0"/>
              <a:t>, </a:t>
            </a:r>
            <a:r>
              <a:rPr lang="ru-RU" sz="1600" dirty="0"/>
              <a:t>сложный и устаревший интерфейс, требующий времени на освоение;</a:t>
            </a:r>
          </a:p>
          <a:p>
            <a:pPr lvl="0"/>
            <a:r>
              <a:rPr lang="ru-RU" sz="1600" dirty="0"/>
              <a:t>Отсутствие встроенного </a:t>
            </a:r>
            <a:r>
              <a:rPr lang="ru-RU" sz="1600" dirty="0" err="1"/>
              <a:t>Markdown</a:t>
            </a:r>
            <a:r>
              <a:rPr lang="ru-RU" sz="1600" dirty="0"/>
              <a:t>-/</a:t>
            </a:r>
            <a:r>
              <a:rPr lang="ru-RU" sz="1600" dirty="0" err="1"/>
              <a:t>Vim</a:t>
            </a:r>
            <a:r>
              <a:rPr lang="ru-RU" sz="1600" dirty="0"/>
              <a:t>-редактора и ограниченные возможности визуализации создания карточек;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6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250608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ANKI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7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03FDB8-F8BF-46E3-9F77-E367D42C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1" y="1599687"/>
            <a:ext cx="4423124" cy="40229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328DF-189B-48A3-BF39-9BC237FC7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15" y="1615012"/>
            <a:ext cx="4287905" cy="40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StudyStack</a:t>
            </a:r>
            <a:r>
              <a:rPr lang="ru-RU" sz="1600" dirty="0"/>
              <a:t> – веб-сервис для создания и изучения </a:t>
            </a:r>
            <a:r>
              <a:rPr lang="ru-RU" sz="1600" dirty="0" err="1"/>
              <a:t>флеш</a:t>
            </a:r>
            <a:r>
              <a:rPr lang="ru-RU" sz="1600" dirty="0"/>
              <a:t>-карточек с несколькими режимами работы (карточки, тесты, игры).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en-US" sz="1600" dirty="0"/>
              <a:t>B</a:t>
            </a:r>
            <a:r>
              <a:rPr lang="ru-RU" sz="1600" dirty="0"/>
              <a:t>еб-интерфейс без необходимости установки приложений;</a:t>
            </a:r>
          </a:p>
          <a:p>
            <a:pPr lvl="0"/>
            <a:r>
              <a:rPr lang="ru-RU" sz="1600" dirty="0"/>
              <a:t>Несколько режимов обучения: соответствие, викторины, кроссворды, «Виселица» и др.;</a:t>
            </a:r>
          </a:p>
          <a:p>
            <a:pPr lvl="0"/>
            <a:r>
              <a:rPr lang="ru-RU" sz="1600" dirty="0"/>
              <a:t>Возможность импорта/экспорта наборов (CSV, текст), а также совместное использование публичных коллекций.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/>
              <a:t>Отсутствие полноценного алгоритма интервального повторения (SRS) — повторения идут без адаптации под пользователя;</a:t>
            </a:r>
          </a:p>
          <a:p>
            <a:pPr lvl="0"/>
            <a:r>
              <a:rPr lang="ru-RU" sz="1600" dirty="0"/>
              <a:t>Нет поддержки </a:t>
            </a:r>
            <a:r>
              <a:rPr lang="ru-RU" sz="1600" dirty="0" err="1"/>
              <a:t>Markdown</a:t>
            </a:r>
            <a:r>
              <a:rPr lang="ru-RU" sz="1600" dirty="0"/>
              <a:t>, </a:t>
            </a:r>
            <a:r>
              <a:rPr lang="ru-RU" sz="1600" dirty="0" err="1"/>
              <a:t>cloze</a:t>
            </a:r>
            <a:r>
              <a:rPr lang="ru-RU" sz="1600" dirty="0"/>
              <a:t>-вставок и редактора с </a:t>
            </a:r>
            <a:r>
              <a:rPr lang="ru-RU" sz="1600" dirty="0" err="1"/>
              <a:t>Vim</a:t>
            </a:r>
            <a:r>
              <a:rPr lang="ru-RU" sz="1600" dirty="0"/>
              <a:t>-режимом;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8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398877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STUDYSTACK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9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AAC10-50A2-4FA2-B9BA-A9056660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32" y="1234976"/>
            <a:ext cx="5307574" cy="47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3623</TotalTime>
  <Words>1532</Words>
  <Application>Microsoft Office PowerPoint</Application>
  <PresentationFormat>Экран (4:3)</PresentationFormat>
  <Paragraphs>235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Elektra Text Pro</vt:lpstr>
      <vt:lpstr>Тема Office</vt:lpstr>
      <vt:lpstr>Презентация PowerPoint</vt:lpstr>
      <vt:lpstr>ЦЕЛЬ И ЗАДАЧИ</vt:lpstr>
      <vt:lpstr>АКТУАЛЬНОСТЬ</vt:lpstr>
      <vt:lpstr>АКТУАЛЬНОСТЬ</vt:lpstr>
      <vt:lpstr>СИСТЕМА ЛЕЙТНЕРА И ИНТЕРВАЛЬНОЕ ПОВТОРЕНИЕ</vt:lpstr>
      <vt:lpstr>ОПИСАНИЕ СИСТЕМ-АНАЛОГОВ</vt:lpstr>
      <vt:lpstr>ИНТЕРФЕЙС ANKI</vt:lpstr>
      <vt:lpstr>ОПИСАНИЕ СИСТЕМ-АНАЛОГОВ</vt:lpstr>
      <vt:lpstr>ИНТЕРФЕЙС STUDYSTACK</vt:lpstr>
      <vt:lpstr>КАК ВЫЧИСЛЯЮТСЯ ИНТЕРВАЛЫ?</vt:lpstr>
      <vt:lpstr>КАК ВЫЧИСЛЯЮТСЯ ИНТЕРВАЛЫ?</vt:lpstr>
      <vt:lpstr>КАК ВЫЧИСЛЯЮТСЯ ИНТЕРВАЛЫ?</vt:lpstr>
      <vt:lpstr>КАК ВЫЧИСЛЯЮТСЯ ИНТЕРВАЛЫ?</vt:lpstr>
      <vt:lpstr>КАК ВЫЧИСЛЯЮТСЯ ИНТЕРВАЛЫ?</vt:lpstr>
      <vt:lpstr>ПРАКТИЧЕСКАЯ СХЕМА РАБОТЫ АЛГОРИТМА</vt:lpstr>
      <vt:lpstr>СТРУКТУРНАЯ СХЕМА И ТЕХНОЛОГИИ СИСТЕМЫ</vt:lpstr>
      <vt:lpstr>ДИАГРАММА ВАРИАНТОВ ИСПОЛЬЗОВАНИЯ</vt:lpstr>
      <vt:lpstr>ДИАГРАММА ПОСЛЕДОВАТЕЛЬНОСТИ РЕЖИМА ПОВТОРЕНИЯ</vt:lpstr>
      <vt:lpstr>ИНТЕРФЕЙС ПРИЛОЖЕНИЯ</vt:lpstr>
      <vt:lpstr>ИНТЕРФЕЙС ПРИЛОЖЕНИЯ</vt:lpstr>
      <vt:lpstr>ИНТЕРФЕЙС ПРИЛОЖЕНИЯ</vt:lpstr>
      <vt:lpstr>ИНТЕРФЕЙС ПРИЛОЖЕНИЯ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Aleksandr Alеnushka</cp:lastModifiedBy>
  <cp:revision>116</cp:revision>
  <dcterms:created xsi:type="dcterms:W3CDTF">2016-03-09T10:31:39Z</dcterms:created>
  <dcterms:modified xsi:type="dcterms:W3CDTF">2025-06-05T17:14:59Z</dcterms:modified>
</cp:coreProperties>
</file>