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slides/slide20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/>
  <p:notesSz cx="9144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1B10844-D0DB-8AD9-2422-B535867909CA}">
  <a:tblStyle styleId="{51B10844-D0DB-8AD9-2422-B535867909CA}" styleName="Table_0">
    <a:wholeTbl>
      <a:tcTxStyle>
        <a:srgbClr val="000000"/>
      </a:tcTxStyle>
      <a:tcStyle>
        <a:tcBdr>
          <a:left>
            <a:ln w="9525">
              <a:solidFill>
                <a:srgbClr val="9E9E9E"/>
              </a:solidFill>
            </a:ln>
          </a:left>
          <a:right>
            <a:ln w="9525">
              <a:solidFill>
                <a:srgbClr val="9E9E9E"/>
              </a:solidFill>
            </a:ln>
          </a:right>
          <a:top>
            <a:ln w="9525">
              <a:solidFill>
                <a:srgbClr val="9E9E9E"/>
              </a:solidFill>
            </a:ln>
          </a:top>
          <a:bottom>
            <a:ln w="9525">
              <a:solidFill>
                <a:srgbClr val="9E9E9E"/>
              </a:solidFill>
            </a:ln>
          </a:bottom>
          <a:insideH>
            <a:ln w="9525">
              <a:solidFill>
                <a:srgbClr val="9E9E9E"/>
              </a:solidFill>
            </a:ln>
          </a:insideH>
          <a:insideV>
            <a:ln w="9525">
              <a:solidFill>
                <a:srgbClr val="9E9E9E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ИТУЛЬНЫЙ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" name="Google Shape;10;p2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 hidden="0"/>
          <p:cNvSpPr txBox="1"/>
          <p:nvPr isPhoto="0" userDrawn="0">
            <p:ph type="subTitle" idx="1" hasCustomPrompt="0"/>
          </p:nvPr>
        </p:nvSpPr>
        <p:spPr bwMode="auto"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 hidden="0"/>
          <p:cNvSpPr txBox="1"/>
          <p:nvPr isPhoto="0" userDrawn="0">
            <p:ph type="title" hasCustomPrompt="0"/>
          </p:nvPr>
        </p:nvSpPr>
        <p:spPr bwMode="auto"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лайд с кодом 1" preserve="0" showMasterPhAnim="0" userDrawn="1">
  <p:cSld name="CUSTOM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Google Shape;46;p11" hidden="0"/>
          <p:cNvSpPr txBox="1"/>
          <p:nvPr isPhoto="0" userDrawn="0">
            <p:ph type="title" hasCustomPrompt="0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11" hidden="0"/>
          <p:cNvSpPr/>
          <p:nvPr isPhoto="0" userDrawn="0"/>
        </p:nvSpPr>
        <p:spPr bwMode="auto"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8" name="Google Shape;48;p11" hidden="0"/>
          <p:cNvSpPr txBox="1"/>
          <p:nvPr isPhoto="0" userDrawn="0">
            <p:ph type="subTitle" idx="1" hasCustomPrompt="0"/>
          </p:nvPr>
        </p:nvSpPr>
        <p:spPr bwMode="auto">
          <a:xfrm>
            <a:off x="8053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</a:defRPr>
            </a:lvl1pPr>
            <a:lvl2pPr lvl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лайд с кодом 2" preserve="0" showMasterPhAnim="0" userDrawn="1">
  <p:cSld name="CUSTOM_2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Google Shape;50;p12" hidden="0"/>
          <p:cNvSpPr txBox="1"/>
          <p:nvPr isPhoto="0" userDrawn="0">
            <p:ph type="title" hasCustomPrompt="0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p12" hidden="0"/>
          <p:cNvSpPr/>
          <p:nvPr isPhoto="0" userDrawn="0"/>
        </p:nvSpPr>
        <p:spPr bwMode="auto"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" name="Google Shape;52;p12" hidden="0"/>
          <p:cNvSpPr txBox="1"/>
          <p:nvPr isPhoto="0" userDrawn="0">
            <p:ph type="subTitle" idx="1" hasCustomPrompt="0"/>
          </p:nvPr>
        </p:nvSpPr>
        <p:spPr bwMode="auto">
          <a:xfrm>
            <a:off x="7291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</a:defRPr>
            </a:lvl1pPr>
            <a:lvl2pPr lvl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лайд КОД+ТЕКСТ 1" preserve="0" showMasterPhAnim="0" userDrawn="1">
  <p:cSld name="CUSTOM_4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" name="Google Shape;54;p13" hidden="0"/>
          <p:cNvSpPr txBox="1"/>
          <p:nvPr isPhoto="0" userDrawn="0">
            <p:ph type="title" hasCustomPrompt="0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13" hidden="0"/>
          <p:cNvSpPr txBox="1"/>
          <p:nvPr isPhoto="0" userDrawn="0">
            <p:ph type="subTitle" idx="1" hasCustomPrompt="0"/>
          </p:nvPr>
        </p:nvSpPr>
        <p:spPr bwMode="auto">
          <a:xfrm>
            <a:off x="530000" y="1747175"/>
            <a:ext cx="78624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3" hidden="0"/>
          <p:cNvSpPr/>
          <p:nvPr isPhoto="0" userDrawn="0"/>
        </p:nvSpPr>
        <p:spPr bwMode="auto"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" name="Google Shape;57;p13" hidden="0"/>
          <p:cNvSpPr txBox="1"/>
          <p:nvPr isPhoto="0" userDrawn="0">
            <p:ph type="subTitle" idx="2" hasCustomPrompt="0"/>
          </p:nvPr>
        </p:nvSpPr>
        <p:spPr bwMode="auto">
          <a:xfrm>
            <a:off x="795050" y="2960050"/>
            <a:ext cx="7568100" cy="31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</a:defRPr>
            </a:lvl1pPr>
            <a:lvl2pPr lvl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лайд КОД+ТЕКСТ 2" preserve="0" showMasterPhAnim="0" userDrawn="1">
  <p:cSld name="CUSTOM_4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p14" hidden="0"/>
          <p:cNvSpPr txBox="1"/>
          <p:nvPr isPhoto="0" userDrawn="0">
            <p:ph type="title" hasCustomPrompt="0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14" hidden="0"/>
          <p:cNvSpPr/>
          <p:nvPr isPhoto="0" userDrawn="0"/>
        </p:nvSpPr>
        <p:spPr bwMode="auto"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" name="Google Shape;61;p14" hidden="0"/>
          <p:cNvSpPr txBox="1"/>
          <p:nvPr isPhoto="0" userDrawn="0">
            <p:ph type="subTitle" idx="1" hasCustomPrompt="0"/>
          </p:nvPr>
        </p:nvSpPr>
        <p:spPr bwMode="auto"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</a:defRPr>
            </a:lvl1pPr>
            <a:lvl2pPr lvl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14" hidden="0"/>
          <p:cNvSpPr txBox="1"/>
          <p:nvPr isPhoto="0" userDrawn="0">
            <p:ph type="subTitle" idx="2" hasCustomPrompt="0"/>
          </p:nvPr>
        </p:nvSpPr>
        <p:spPr bwMode="auto"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Маршрут вебинара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Google Shape;64;p15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  <p:sp>
        <p:nvSpPr>
          <p:cNvPr id="65" name="Google Shape;65;p15" hidden="0"/>
          <p:cNvSpPr txBox="1"/>
          <p:nvPr isPhoto="0" userDrawn="0">
            <p:ph type="title" hasCustomPrompt="0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15" hidden="0"/>
          <p:cNvSpPr txBox="1"/>
          <p:nvPr isPhoto="0" userDrawn="0">
            <p:ph type="body" idx="1" hasCustomPrompt="0"/>
          </p:nvPr>
        </p:nvSpPr>
        <p:spPr bwMode="auto"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Белый слайд + заголовок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3" hidden="0"/>
          <p:cNvSpPr txBox="1"/>
          <p:nvPr isPhoto="0" userDrawn="0">
            <p:ph type="title" hasCustomPrompt="0"/>
          </p:nvPr>
        </p:nvSpPr>
        <p:spPr bwMode="auto"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Google Shape;17;p4" hidden="0"/>
          <p:cNvSpPr txBox="1"/>
          <p:nvPr isPhoto="0" userDrawn="0">
            <p:ph type="title" hasCustomPrompt="0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4" hidden="0"/>
          <p:cNvSpPr txBox="1"/>
          <p:nvPr isPhoto="0" userDrawn="0">
            <p:ph type="body" idx="1" hasCustomPrompt="0"/>
          </p:nvPr>
        </p:nvSpPr>
        <p:spPr bwMode="auto"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4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ема вебинара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Google Shape;21;p5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  <p:sp>
        <p:nvSpPr>
          <p:cNvPr id="22" name="Google Shape;22;p5" hidden="0"/>
          <p:cNvSpPr txBox="1"/>
          <p:nvPr isPhoto="0" userDrawn="0">
            <p:ph type="title" hasCustomPrompt="0"/>
          </p:nvPr>
        </p:nvSpPr>
        <p:spPr bwMode="auto"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5" hidden="0"/>
          <p:cNvSpPr txBox="1"/>
          <p:nvPr isPhoto="0" userDrawn="0">
            <p:ph type="subTitle" idx="1" hasCustomPrompt="0"/>
          </p:nvPr>
        </p:nvSpPr>
        <p:spPr bwMode="auto"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None/>
              <a:defRPr sz="1700">
                <a:solidFill>
                  <a:srgbClr val="FF9900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5" hidden="0"/>
          <p:cNvSpPr txBox="1"/>
          <p:nvPr isPhoto="0" userDrawn="0">
            <p:ph type="subTitle" idx="2" hasCustomPrompt="0"/>
          </p:nvPr>
        </p:nvSpPr>
        <p:spPr bwMode="auto"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700"/>
              <a:buNone/>
              <a:defRPr sz="1700" b="1">
                <a:solidFill>
                  <a:srgbClr val="05050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5" hidden="0"/>
          <p:cNvSpPr txBox="1"/>
          <p:nvPr isPhoto="0" userDrawn="0">
            <p:ph type="subTitle" idx="3" hasCustomPrompt="0"/>
          </p:nvPr>
        </p:nvSpPr>
        <p:spPr bwMode="auto"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5" hidden="0"/>
          <p:cNvSpPr txBox="1"/>
          <p:nvPr isPhoto="0" userDrawn="0">
            <p:ph type="subTitle" idx="4" hasCustomPrompt="0"/>
          </p:nvPr>
        </p:nvSpPr>
        <p:spPr bwMode="auto"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Разделительный слайд" preserve="0" showMasterPhAnim="0" userDrawn="1">
  <p:cSld name="MAIN_POI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Google Shape;28;p6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  <p:pic>
        <p:nvPicPr>
          <p:cNvPr id="29" name="Google Shape;29;p6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 hidden="0"/>
          <p:cNvSpPr txBox="1"/>
          <p:nvPr isPhoto="0" userDrawn="0">
            <p:ph type="title" hasCustomPrompt="0"/>
          </p:nvPr>
        </p:nvSpPr>
        <p:spPr bwMode="auto"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О себе" preserve="0" showMasterPhAnim="0" userDrawn="1">
  <p:cSld name="CUSTOM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Google Shape;32;p7" hidden="0"/>
          <p:cNvSpPr txBox="1"/>
          <p:nvPr isPhoto="0" userDrawn="0">
            <p:ph type="title" hasCustomPrompt="0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7" hidden="0"/>
          <p:cNvSpPr txBox="1"/>
          <p:nvPr isPhoto="0" userDrawn="0">
            <p:ph type="subTitle" idx="1" hasCustomPrompt="0"/>
          </p:nvPr>
        </p:nvSpPr>
        <p:spPr bwMode="auto"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None/>
              <a:defRPr sz="1900" b="1">
                <a:solidFill>
                  <a:srgbClr val="FF9900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7" hidden="0"/>
          <p:cNvSpPr txBox="1"/>
          <p:nvPr isPhoto="0" userDrawn="0">
            <p:ph type="subTitle" idx="2" hasCustomPrompt="0"/>
          </p:nvPr>
        </p:nvSpPr>
        <p:spPr bwMode="auto"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Раздел+описание" preserve="0" showMasterPhAnim="0" userDrawn="1">
  <p:cSld name="SECTION_TITLE_AND_DESCRI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Google Shape;36;p8" hidden="0"/>
          <p:cNvSpPr/>
          <p:nvPr isPhoto="0" userDrawn="0"/>
        </p:nvSpPr>
        <p:spPr bwMode="auto"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" name="Google Shape;37;p8" hidden="0"/>
          <p:cNvSpPr txBox="1"/>
          <p:nvPr isPhoto="0" userDrawn="0">
            <p:ph type="title" hasCustomPrompt="0"/>
          </p:nvPr>
        </p:nvSpPr>
        <p:spPr bwMode="auto">
          <a:xfrm>
            <a:off x="609075" y="1627833"/>
            <a:ext cx="4045199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8" hidden="0"/>
          <p:cNvSpPr txBox="1"/>
          <p:nvPr isPhoto="0" userDrawn="0">
            <p:ph type="subTitle" idx="1" hasCustomPrompt="0"/>
          </p:nvPr>
        </p:nvSpPr>
        <p:spPr bwMode="auto">
          <a:xfrm>
            <a:off x="609075" y="3888283"/>
            <a:ext cx="4045199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8" hidden="0"/>
          <p:cNvSpPr txBox="1"/>
          <p:nvPr isPhoto="0" userDrawn="0">
            <p:ph type="body" idx="2" hasCustomPrompt="0"/>
          </p:nvPr>
        </p:nvSpPr>
        <p:spPr bwMode="auto">
          <a:xfrm>
            <a:off x="4939500" y="965433"/>
            <a:ext cx="3837000" cy="4926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8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Google Shape;42;p9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" preserve="0" showMasterPhAnim="0" userDrawn="1">
  <p:cSld name="CUSTOM_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Google Shape;44;p10" hidden="0"/>
          <p:cNvSpPr txBox="1"/>
          <p:nvPr isPhoto="0" userDrawn="0">
            <p:ph type="title" hasCustomPrompt="0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blipFill>
          <a:blip r:embed="rId16">
            <a:alphaModFix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/>
          <p:nvPr isPhoto="0" userDrawn="0">
            <p:ph type="title" hasCustomPrompt="0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/>
          <p:nvPr isPhoto="0" userDrawn="0">
            <p:ph type="body" idx="1" hasCustomPrompt="0"/>
          </p:nvPr>
        </p:nvSpPr>
        <p:spPr bwMode="auto"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Relationship Id="rId3" Type="http://schemas.openxmlformats.org/officeDocument/2006/relationships/image" Target="../media/image1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" name="Google Shape;129;p30" hidden="0"/>
          <p:cNvSpPr txBox="1"/>
          <p:nvPr isPhoto="0" userDrawn="0">
            <p:ph type="subTitle" idx="1" hasCustomPrompt="0"/>
          </p:nvPr>
        </p:nvSpPr>
        <p:spPr bwMode="auto"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 hidden="0"/>
          <p:cNvSpPr txBox="1"/>
          <p:nvPr isPhoto="0" userDrawn="0">
            <p:ph type="title" hasCustomPrompt="0"/>
          </p:nvPr>
        </p:nvSpPr>
        <p:spPr bwMode="auto"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Roboto"/>
                <a:ea typeface="Roboto"/>
                <a:cs typeface="Roboto"/>
              </a:rPr>
              <a:t>Онлайн</a:t>
            </a:r>
            <a:endParaRPr>
              <a:latin typeface="Roboto"/>
              <a:ea typeface="Roboto"/>
              <a:cs typeface="Robot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Roboto"/>
                <a:ea typeface="Roboto"/>
                <a:cs typeface="Roboto"/>
              </a:rPr>
              <a:t>образование</a:t>
            </a:r>
            <a:endParaRPr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1856487" name="Google Shape;188;p37" hidden="0"/>
          <p:cNvSpPr txBox="1"/>
          <p:nvPr isPhoto="0" userDrawn="0">
            <p:ph type="title" hasCustomPrompt="0"/>
          </p:nvPr>
        </p:nvSpPr>
        <p:spPr bwMode="auto">
          <a:xfrm>
            <a:off x="500549" y="440980"/>
            <a:ext cx="8520599" cy="1306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Форма регистрации пользователя</a:t>
            </a:r>
            <a:endParaRPr/>
          </a:p>
        </p:txBody>
      </p:sp>
      <p:sp>
        <p:nvSpPr>
          <p:cNvPr id="375476932" name="Google Shape;18;p4" hidden="0"/>
          <p:cNvSpPr txBox="1"/>
          <p:nvPr isPhoto="0" userDrawn="0">
            <p:ph type="body" idx="1" hasCustomPrompt="0"/>
          </p:nvPr>
        </p:nvSpPr>
        <p:spPr bwMode="auto">
          <a:xfrm>
            <a:off x="500549" y="1901957"/>
            <a:ext cx="85205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36549">
              <a:lnSpc>
                <a:spcPct val="120000"/>
              </a:lnSpc>
              <a:spcBef>
                <a:spcPts val="299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499">
              <a:lnSpc>
                <a:spcPct val="120000"/>
              </a:lnSpc>
              <a:spcBef>
                <a:spcPts val="2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lnSpc>
                <a:spcPct val="120000"/>
              </a:lnSpc>
              <a:spcBef>
                <a:spcPts val="2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lnSpc>
                <a:spcPct val="120000"/>
              </a:lnSpc>
              <a:spcBef>
                <a:spcPts val="2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lnSpc>
                <a:spcPct val="120000"/>
              </a:lnSpc>
              <a:spcBef>
                <a:spcPts val="2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lnSpc>
                <a:spcPct val="120000"/>
              </a:lnSpc>
              <a:spcBef>
                <a:spcPts val="2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lnSpc>
                <a:spcPct val="120000"/>
              </a:lnSpc>
              <a:spcBef>
                <a:spcPts val="2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lnSpc>
                <a:spcPct val="120000"/>
              </a:lnSpc>
              <a:spcBef>
                <a:spcPts val="299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105320725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54240" y="1419514"/>
            <a:ext cx="8866908" cy="4678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alphaModFix amt="99999"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6916825" name="Google Shape;188;p37" hidden="0"/>
          <p:cNvSpPr txBox="1"/>
          <p:nvPr isPhoto="0" userDrawn="0">
            <p:ph type="title" hasCustomPrompt="0"/>
          </p:nvPr>
        </p:nvSpPr>
        <p:spPr bwMode="auto">
          <a:xfrm>
            <a:off x="500549" y="440980"/>
            <a:ext cx="8520599" cy="1306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Страница авторизации</a:t>
            </a:r>
            <a:endParaRPr/>
          </a:p>
        </p:txBody>
      </p:sp>
      <p:sp>
        <p:nvSpPr>
          <p:cNvPr id="2072048305" name="Google Shape;18;p4" hidden="0"/>
          <p:cNvSpPr txBox="1"/>
          <p:nvPr isPhoto="0" userDrawn="0">
            <p:ph type="body" idx="1" hasCustomPrompt="0"/>
          </p:nvPr>
        </p:nvSpPr>
        <p:spPr bwMode="auto">
          <a:xfrm>
            <a:off x="500549" y="1901957"/>
            <a:ext cx="85205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36549">
              <a:lnSpc>
                <a:spcPct val="120000"/>
              </a:lnSpc>
              <a:spcBef>
                <a:spcPts val="299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499">
              <a:lnSpc>
                <a:spcPct val="120000"/>
              </a:lnSpc>
              <a:spcBef>
                <a:spcPts val="2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lnSpc>
                <a:spcPct val="120000"/>
              </a:lnSpc>
              <a:spcBef>
                <a:spcPts val="2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lnSpc>
                <a:spcPct val="120000"/>
              </a:lnSpc>
              <a:spcBef>
                <a:spcPts val="2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lnSpc>
                <a:spcPct val="120000"/>
              </a:lnSpc>
              <a:spcBef>
                <a:spcPts val="2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lnSpc>
                <a:spcPct val="120000"/>
              </a:lnSpc>
              <a:spcBef>
                <a:spcPts val="2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lnSpc>
                <a:spcPct val="120000"/>
              </a:lnSpc>
              <a:spcBef>
                <a:spcPts val="2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lnSpc>
                <a:spcPct val="120000"/>
              </a:lnSpc>
              <a:spcBef>
                <a:spcPts val="299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66115494" name="" hidden="0"/>
          <p:cNvSpPr/>
          <p:nvPr isPhoto="0" userDrawn="0"/>
        </p:nvSpPr>
        <p:spPr bwMode="auto">
          <a:xfrm flipH="0" flipV="0">
            <a:off x="-4534471" y="1816588"/>
            <a:ext cx="101008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44384687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213945" y="1691948"/>
            <a:ext cx="8807204" cy="4646505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0055992" name="Google Shape;188;p37" hidden="0"/>
          <p:cNvSpPr txBox="1"/>
          <p:nvPr isPhoto="0" userDrawn="0">
            <p:ph type="title" hasCustomPrompt="0"/>
          </p:nvPr>
        </p:nvSpPr>
        <p:spPr bwMode="auto">
          <a:xfrm>
            <a:off x="500549" y="440980"/>
            <a:ext cx="8520599" cy="1306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800"/>
              <a:t>Домашняя страница авторизованного пользователя</a:t>
            </a:r>
            <a:endParaRPr/>
          </a:p>
        </p:txBody>
      </p:sp>
      <p:sp>
        <p:nvSpPr>
          <p:cNvPr id="1727183560" name="" hidden="0"/>
          <p:cNvSpPr/>
          <p:nvPr isPhoto="0" userDrawn="0"/>
        </p:nvSpPr>
        <p:spPr bwMode="auto">
          <a:xfrm flipH="0" flipV="0">
            <a:off x="-6877839" y="684115"/>
            <a:ext cx="82681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97532117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12162" y="1747180"/>
            <a:ext cx="8534680" cy="4502727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1773751" name="Google Shape;188;p37" hidden="0"/>
          <p:cNvSpPr txBox="1"/>
          <p:nvPr isPhoto="0" userDrawn="0">
            <p:ph type="title" hasCustomPrompt="0"/>
          </p:nvPr>
        </p:nvSpPr>
        <p:spPr bwMode="auto">
          <a:xfrm>
            <a:off x="500549" y="440980"/>
            <a:ext cx="8520599" cy="1306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600"/>
              <a:t>Страница devs для обычного юзера.</a:t>
            </a:r>
            <a:endParaRPr sz="2800"/>
          </a:p>
        </p:txBody>
      </p:sp>
      <p:sp>
        <p:nvSpPr>
          <p:cNvPr id="1485715288" name="" hidden="0"/>
          <p:cNvSpPr/>
          <p:nvPr isPhoto="0" userDrawn="0"/>
        </p:nvSpPr>
        <p:spPr bwMode="auto">
          <a:xfrm flipH="1" flipV="0">
            <a:off x="-1777523" y="-777660"/>
            <a:ext cx="45791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0677263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353345" y="1747180"/>
            <a:ext cx="8402393" cy="4610543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7774962" name="Google Shape;188;p37" hidden="0"/>
          <p:cNvSpPr txBox="1"/>
          <p:nvPr isPhoto="0" userDrawn="0">
            <p:ph type="title" hasCustomPrompt="0"/>
          </p:nvPr>
        </p:nvSpPr>
        <p:spPr bwMode="auto">
          <a:xfrm>
            <a:off x="500549" y="440980"/>
            <a:ext cx="8520599" cy="1306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800"/>
              <a:t>Форма регистрации “стать разработчиком”</a:t>
            </a:r>
            <a:endParaRPr sz="2800"/>
          </a:p>
        </p:txBody>
      </p:sp>
      <p:sp>
        <p:nvSpPr>
          <p:cNvPr id="1232816623" name="" hidden="0"/>
          <p:cNvSpPr/>
          <p:nvPr isPhoto="0" userDrawn="0"/>
        </p:nvSpPr>
        <p:spPr bwMode="auto">
          <a:xfrm flipH="0" flipV="0">
            <a:off x="-7743081" y="841199"/>
            <a:ext cx="103641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71223074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48199" y="1548465"/>
            <a:ext cx="8924904" cy="4708601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8865026" name="Google Shape;188;p37" hidden="0"/>
          <p:cNvSpPr txBox="1"/>
          <p:nvPr isPhoto="0" userDrawn="0">
            <p:ph type="title" hasCustomPrompt="0"/>
          </p:nvPr>
        </p:nvSpPr>
        <p:spPr bwMode="auto">
          <a:xfrm>
            <a:off x="500549" y="440980"/>
            <a:ext cx="8520599" cy="1306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800"/>
              <a:t>Страница devs для разработчика</a:t>
            </a:r>
            <a:endParaRPr sz="2800"/>
          </a:p>
        </p:txBody>
      </p:sp>
      <p:sp>
        <p:nvSpPr>
          <p:cNvPr id="871688226" name="" hidden="0"/>
          <p:cNvSpPr/>
          <p:nvPr isPhoto="0" userDrawn="0"/>
        </p:nvSpPr>
        <p:spPr bwMode="auto">
          <a:xfrm flipH="0" flipV="0">
            <a:off x="-7743081" y="841199"/>
            <a:ext cx="103641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21870591" name="" hidden="0"/>
          <p:cNvSpPr/>
          <p:nvPr isPhoto="0" userDrawn="0"/>
        </p:nvSpPr>
        <p:spPr bwMode="auto">
          <a:xfrm flipH="0" flipV="0">
            <a:off x="2642927" y="4057104"/>
            <a:ext cx="181446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5252557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64472" y="1653291"/>
            <a:ext cx="8756677" cy="4619848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5975575" name="Google Shape;188;p37" hidden="0"/>
          <p:cNvSpPr txBox="1"/>
          <p:nvPr isPhoto="0" userDrawn="0">
            <p:ph type="title" hasCustomPrompt="0"/>
          </p:nvPr>
        </p:nvSpPr>
        <p:spPr bwMode="auto">
          <a:xfrm>
            <a:off x="500549" y="440980"/>
            <a:ext cx="8520599" cy="1306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800"/>
              <a:t>Форма загрузки собственного приложения</a:t>
            </a:r>
            <a:endParaRPr sz="2800"/>
          </a:p>
        </p:txBody>
      </p:sp>
      <p:sp>
        <p:nvSpPr>
          <p:cNvPr id="1409941142" name="" hidden="0"/>
          <p:cNvSpPr/>
          <p:nvPr isPhoto="0" userDrawn="0"/>
        </p:nvSpPr>
        <p:spPr bwMode="auto">
          <a:xfrm flipH="0" flipV="0">
            <a:off x="-7743081" y="841199"/>
            <a:ext cx="103641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21939486" name="" hidden="0"/>
          <p:cNvSpPr/>
          <p:nvPr isPhoto="0" userDrawn="0"/>
        </p:nvSpPr>
        <p:spPr bwMode="auto">
          <a:xfrm flipH="0" flipV="0">
            <a:off x="1255422" y="2562642"/>
            <a:ext cx="179647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89043281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33840" y="1463789"/>
            <a:ext cx="8340415" cy="4958622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8196353" name="Google Shape;188;p37" hidden="0"/>
          <p:cNvSpPr txBox="1"/>
          <p:nvPr isPhoto="0" userDrawn="0">
            <p:ph type="title" hasCustomPrompt="0"/>
          </p:nvPr>
        </p:nvSpPr>
        <p:spPr bwMode="auto">
          <a:xfrm>
            <a:off x="500549" y="440980"/>
            <a:ext cx="8520599" cy="1306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800"/>
              <a:t>Список всех приложений</a:t>
            </a:r>
            <a:endParaRPr sz="2800"/>
          </a:p>
        </p:txBody>
      </p:sp>
      <p:sp>
        <p:nvSpPr>
          <p:cNvPr id="654241689" name="" hidden="0"/>
          <p:cNvSpPr/>
          <p:nvPr isPhoto="0" userDrawn="0"/>
        </p:nvSpPr>
        <p:spPr bwMode="auto">
          <a:xfrm flipH="0" flipV="0">
            <a:off x="-7743081" y="841199"/>
            <a:ext cx="103641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73168081" name="" hidden="0"/>
          <p:cNvSpPr/>
          <p:nvPr isPhoto="0" userDrawn="0"/>
        </p:nvSpPr>
        <p:spPr bwMode="auto">
          <a:xfrm flipH="0" flipV="0">
            <a:off x="1710636" y="3281819"/>
            <a:ext cx="172798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3216237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95785" y="1601931"/>
            <a:ext cx="8541879" cy="4665499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8645312" name="Google Shape;188;p37" hidden="0"/>
          <p:cNvSpPr txBox="1"/>
          <p:nvPr isPhoto="0" userDrawn="0">
            <p:ph type="title" hasCustomPrompt="0"/>
          </p:nvPr>
        </p:nvSpPr>
        <p:spPr bwMode="auto">
          <a:xfrm>
            <a:off x="500549" y="440980"/>
            <a:ext cx="8520599" cy="1306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600"/>
              <a:t>Список всех опубликованных приложений разработчика</a:t>
            </a:r>
            <a:endParaRPr sz="2600"/>
          </a:p>
        </p:txBody>
      </p:sp>
      <p:sp>
        <p:nvSpPr>
          <p:cNvPr id="1990407359" name="" hidden="0"/>
          <p:cNvSpPr/>
          <p:nvPr isPhoto="0" userDrawn="0"/>
        </p:nvSpPr>
        <p:spPr bwMode="auto">
          <a:xfrm flipH="0" flipV="0">
            <a:off x="-7743081" y="841199"/>
            <a:ext cx="103641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1063482" name="" hidden="0"/>
          <p:cNvSpPr/>
          <p:nvPr isPhoto="0" userDrawn="0"/>
        </p:nvSpPr>
        <p:spPr bwMode="auto">
          <a:xfrm flipH="0" flipV="0">
            <a:off x="1651691" y="3330041"/>
            <a:ext cx="187775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2906235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49054" y="1446068"/>
            <a:ext cx="8916057" cy="4869872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8953249" name="Google Shape;188;p37" hidden="0"/>
          <p:cNvSpPr txBox="1"/>
          <p:nvPr isPhoto="0" userDrawn="0">
            <p:ph type="title" hasCustomPrompt="0"/>
          </p:nvPr>
        </p:nvSpPr>
        <p:spPr bwMode="auto">
          <a:xfrm>
            <a:off x="500549" y="440980"/>
            <a:ext cx="8520599" cy="1306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600"/>
              <a:t>Страница приложения.</a:t>
            </a:r>
            <a:br>
              <a:rPr lang="ru" sz="2200"/>
            </a:br>
            <a:r>
              <a:rPr lang="ru" sz="2200"/>
              <a:t>Демонстрация, что оставить комментарий и оценку можно только один раз</a:t>
            </a:r>
            <a:endParaRPr sz="2800"/>
          </a:p>
        </p:txBody>
      </p:sp>
      <p:sp>
        <p:nvSpPr>
          <p:cNvPr id="20503" name="" hidden="0"/>
          <p:cNvSpPr/>
          <p:nvPr isPhoto="0" userDrawn="0"/>
        </p:nvSpPr>
        <p:spPr bwMode="auto">
          <a:xfrm flipH="0" flipV="0">
            <a:off x="-7743081" y="841199"/>
            <a:ext cx="103641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37973795" name="" hidden="0"/>
          <p:cNvSpPr/>
          <p:nvPr isPhoto="0" userDrawn="0"/>
        </p:nvSpPr>
        <p:spPr bwMode="auto">
          <a:xfrm flipH="0" flipV="0">
            <a:off x="-9924707" y="-21375"/>
            <a:ext cx="97057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98417097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32172" y="1658583"/>
            <a:ext cx="8737022" cy="487799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" name="Google Shape;142;p32" hidden="0"/>
          <p:cNvSpPr/>
          <p:nvPr isPhoto="0" userDrawn="0"/>
        </p:nvSpPr>
        <p:spPr bwMode="auto">
          <a:xfrm>
            <a:off x="630000" y="3689750"/>
            <a:ext cx="1487400" cy="242519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32" hidden="0"/>
          <p:cNvSpPr txBox="1"/>
          <p:nvPr isPhoto="0" userDrawn="0">
            <p:ph type="title" hasCustomPrompt="0"/>
          </p:nvPr>
        </p:nvSpPr>
        <p:spPr bwMode="auto"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Защита проекта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Тема:</a:t>
            </a:r>
            <a:br>
              <a:rPr lang="ru"/>
            </a:br>
            <a:r>
              <a:rPr lang="ru" sz="3700"/>
              <a:t>ApkStore: Магазин приложений для Android</a:t>
            </a:r>
            <a:endParaRPr sz="37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4" name="Google Shape;144;p32" hidden="0"/>
          <p:cNvSpPr txBox="1"/>
          <p:nvPr isPhoto="0" userDrawn="0">
            <p:ph type="subTitle" idx="2" hasCustomPrompt="0"/>
          </p:nvPr>
        </p:nvSpPr>
        <p:spPr bwMode="auto"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Бухарина Дарья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32" hidden="0"/>
          <p:cNvSpPr txBox="1"/>
          <p:nvPr isPhoto="0" userDrawn="0">
            <p:ph type="subTitle" idx="4" hasCustomPrompt="0"/>
          </p:nvPr>
        </p:nvSpPr>
        <p:spPr bwMode="auto"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Младший инженер по тестированию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Yadro</a:t>
            </a:r>
            <a:endParaRPr/>
          </a:p>
        </p:txBody>
      </p:sp>
      <p:sp>
        <p:nvSpPr>
          <p:cNvPr id="1126497893" name="" hidden="0"/>
          <p:cNvSpPr/>
          <p:nvPr isPhoto="0" userDrawn="0"/>
        </p:nvSpPr>
        <p:spPr bwMode="auto">
          <a:xfrm flipH="0" flipV="0">
            <a:off x="3648530" y="858980"/>
            <a:ext cx="55066" cy="431081"/>
          </a:xfrm>
          <a:prstGeom prst="ellipse">
            <a:avLst/>
          </a:prstGeom>
          <a:pattFill prst="cross">
            <a:fgClr>
              <a:srgbClr val="000000"/>
            </a:fgClr>
            <a:bgClr>
              <a:srgbClr val="FFFFFF"/>
            </a:bgClr>
          </a:pattFill>
          <a:ln/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9642468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033166" y="3892746"/>
            <a:ext cx="1514399" cy="20191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3213006" name="Google Shape;188;p37" hidden="0"/>
          <p:cNvSpPr txBox="1"/>
          <p:nvPr isPhoto="0" userDrawn="0">
            <p:ph type="title" hasCustomPrompt="0"/>
          </p:nvPr>
        </p:nvSpPr>
        <p:spPr bwMode="auto">
          <a:xfrm>
            <a:off x="500549" y="440980"/>
            <a:ext cx="8520599" cy="1306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200"/>
              <a:t>Страница приложения с возможностью оставитькомментарий и оценку</a:t>
            </a:r>
            <a:endParaRPr sz="2200"/>
          </a:p>
        </p:txBody>
      </p:sp>
      <p:sp>
        <p:nvSpPr>
          <p:cNvPr id="1045205528" name="" hidden="0"/>
          <p:cNvSpPr/>
          <p:nvPr isPhoto="0" userDrawn="0"/>
        </p:nvSpPr>
        <p:spPr bwMode="auto">
          <a:xfrm flipH="0" flipV="0">
            <a:off x="-7743081" y="841199"/>
            <a:ext cx="103641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72352006" name="" hidden="0"/>
          <p:cNvSpPr/>
          <p:nvPr isPhoto="0" userDrawn="0"/>
        </p:nvSpPr>
        <p:spPr bwMode="auto">
          <a:xfrm flipH="0" flipV="0">
            <a:off x="711019" y="631698"/>
            <a:ext cx="126573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5256698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37593" y="1306458"/>
            <a:ext cx="7032145" cy="538249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8777950" name="Google Shape;188;p37" hidden="0"/>
          <p:cNvSpPr txBox="1"/>
          <p:nvPr isPhoto="0" userDrawn="0">
            <p:ph type="title" hasCustomPrompt="0"/>
          </p:nvPr>
        </p:nvSpPr>
        <p:spPr bwMode="auto">
          <a:xfrm>
            <a:off x="500549" y="440980"/>
            <a:ext cx="8520599" cy="1306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800"/>
              <a:t>Еще демонстрация:)</a:t>
            </a:r>
            <a:endParaRPr sz="2800"/>
          </a:p>
        </p:txBody>
      </p:sp>
      <p:sp>
        <p:nvSpPr>
          <p:cNvPr id="290243071" name="" hidden="0"/>
          <p:cNvSpPr/>
          <p:nvPr isPhoto="0" userDrawn="0"/>
        </p:nvSpPr>
        <p:spPr bwMode="auto">
          <a:xfrm flipH="0" flipV="0">
            <a:off x="-7743081" y="841199"/>
            <a:ext cx="103641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23684130" name="" hidden="0"/>
          <p:cNvSpPr/>
          <p:nvPr isPhoto="0" userDrawn="0"/>
        </p:nvSpPr>
        <p:spPr bwMode="auto">
          <a:xfrm flipH="0" flipV="0">
            <a:off x="430954" y="1605904"/>
            <a:ext cx="139190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897205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950468" y="1910740"/>
            <a:ext cx="6938080" cy="4482811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" name="Google Shape;201;p39" hidden="0"/>
          <p:cNvSpPr txBox="1"/>
          <p:nvPr isPhoto="0" userDrawn="0">
            <p:ph type="title" hasCustomPrompt="0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2" name="Google Shape;202;p39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{51B10844-D0DB-8AD9-2422-B535867909CA}</a:tableStyleId>
                <a:noFill/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</a:rPr>
                        <a:t>1.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/>
                      </a:solidFill>
                    </a:lnR>
                    <a:lnT w="9525" algn="ctr">
                      <a:solidFill>
                        <a:srgbClr val="BFC1F0">
                          <a:alpha val="0"/>
                        </a:srgbClr>
                      </a:solidFill>
                    </a:lnT>
                    <a:lnB w="9525" algn="ctr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</a:rPr>
                        <a:t>Доделать CR</a:t>
                      </a:r>
                      <a:r>
                        <a:rPr lang="ru" sz="1700" b="1" u="sng">
                          <a:latin typeface="Roboto"/>
                          <a:ea typeface="Roboto"/>
                          <a:cs typeface="Roboto"/>
                        </a:rPr>
                        <a:t>UD</a:t>
                      </a:r>
                      <a:r>
                        <a:rPr lang="ru" sz="1700" b="0">
                          <a:latin typeface="Roboto"/>
                          <a:ea typeface="Roboto"/>
                          <a:cs typeface="Roboto"/>
                        </a:rPr>
                        <a:t> через интерфейс пользователя</a:t>
                      </a:r>
                      <a:endParaRPr sz="1700" b="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chemeClr val="lt1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>
                          <a:alpha val="0"/>
                        </a:srgbClr>
                      </a:solidFill>
                    </a:lnT>
                    <a:lnB w="9525" algn="ctr">
                      <a:solidFill>
                        <a:srgbClr val="9E9E9E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/>
                      </a:solidFill>
                    </a:lnR>
                    <a:lnT w="9525" algn="ctr">
                      <a:solidFill>
                        <a:srgbClr val="9E9E9E"/>
                      </a:solidFill>
                    </a:lnT>
                    <a:lnB w="9525" algn="ctr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" sz="1700" b="0" i="0" u="none" strike="noStrike" cap="none" spc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</a:rPr>
                        <a:t>Разработка тонкого клиента (Frontend, или хотя бы Ajax)</a:t>
                      </a:r>
                      <a:endParaRPr/>
                    </a:p>
                  </a:txBody>
                  <a:tcPr marL="198000" marR="91425" marT="91425" marB="91425">
                    <a:lnL w="9525" algn="ctr">
                      <a:solidFill>
                        <a:schemeClr val="lt1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9E9E9E"/>
                      </a:solidFill>
                    </a:lnT>
                    <a:lnB w="9525" algn="ctr">
                      <a:solidFill>
                        <a:srgbClr val="9E9E9E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/>
                      </a:solidFill>
                    </a:lnR>
                    <a:lnT w="9525" algn="ctr">
                      <a:solidFill>
                        <a:srgbClr val="9E9E9E"/>
                      </a:solidFill>
                    </a:lnT>
                    <a:lnB w="9525" algn="ctr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 b="0" i="0" u="none" strike="noStrike" cap="none" spc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</a:rPr>
                        <a:t>Разработка REST API</a:t>
                      </a:r>
                      <a:endParaRPr sz="170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chemeClr val="lt1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9E9E9E"/>
                      </a:solidFill>
                    </a:lnT>
                    <a:lnB w="9525" algn="ctr">
                      <a:solidFill>
                        <a:srgbClr val="9E9E9E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</a:rPr>
                        <a:t>4.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/>
                      </a:solidFill>
                    </a:lnR>
                    <a:lnT w="9525" algn="ctr">
                      <a:solidFill>
                        <a:srgbClr val="9E9E9E"/>
                      </a:solidFill>
                    </a:lnT>
                    <a:lnB w="9525" algn="ctr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 b="0" i="0" u="none" strike="noStrike" cap="none" spc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</a:rPr>
                        <a:t>Использовать env secret store (Vault/Docker secret)</a:t>
                      </a:r>
                      <a:endParaRPr sz="170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chemeClr val="lt1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9E9E9E"/>
                      </a:solidFill>
                    </a:lnT>
                    <a:lnB w="9525" algn="ctr">
                      <a:solidFill>
                        <a:srgbClr val="9E9E9E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" name="Google Shape;208;p40" hidden="0"/>
          <p:cNvSpPr txBox="1"/>
          <p:nvPr isPhoto="0" userDrawn="0">
            <p:ph type="title" hasCustomPrompt="0"/>
          </p:nvPr>
        </p:nvSpPr>
        <p:spPr bwMode="auto"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" name="Google Shape;151;p33" hidden="0"/>
          <p:cNvSpPr txBox="1"/>
          <p:nvPr isPhoto="0" userDrawn="0">
            <p:ph type="title" hasCustomPrompt="0"/>
          </p:nvPr>
        </p:nvSpPr>
        <p:spPr bwMode="auto">
          <a:xfrm>
            <a:off x="500550" y="440977"/>
            <a:ext cx="8520600" cy="8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План защиты</a:t>
            </a:r>
            <a:endParaRPr/>
          </a:p>
        </p:txBody>
      </p:sp>
      <p:cxnSp>
        <p:nvCxnSpPr>
          <p:cNvPr id="152" name="Google Shape;152;p33" hidden="0"/>
          <p:cNvCxnSpPr>
            <a:cxnSpLocks/>
          </p:cNvCxnSpPr>
          <p:nvPr isPhoto="0" userDrawn="0"/>
        </p:nvCxnSpPr>
        <p:spPr bwMode="auto"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33" hidden="0"/>
          <p:cNvCxnSpPr>
            <a:cxnSpLocks/>
          </p:cNvCxnSpPr>
          <p:nvPr isPhoto="0" userDrawn="0"/>
        </p:nvCxnSpPr>
        <p:spPr bwMode="auto"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4" name="Google Shape;154;p33" hidden="0"/>
          <p:cNvSpPr/>
          <p:nvPr isPhoto="0" userDrawn="0"/>
        </p:nvSpPr>
        <p:spPr bwMode="auto">
          <a:xfrm>
            <a:off x="680750" y="14699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Цели проекта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55" name="Google Shape;155;p33" hidden="0"/>
          <p:cNvSpPr/>
          <p:nvPr isPhoto="0" userDrawn="0"/>
        </p:nvSpPr>
        <p:spPr bwMode="auto">
          <a:xfrm>
            <a:off x="680750" y="2225975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Ч</a:t>
            </a: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то планировалось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56" name="Google Shape;156;p33" hidden="0"/>
          <p:cNvSpPr/>
          <p:nvPr isPhoto="0" userDrawn="0"/>
        </p:nvSpPr>
        <p:spPr bwMode="auto">
          <a:xfrm>
            <a:off x="680750" y="3021188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Используемые технологии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57" name="Google Shape;157;p33" hidden="0"/>
          <p:cNvSpPr/>
          <p:nvPr isPhoto="0" userDrawn="0"/>
        </p:nvSpPr>
        <p:spPr bwMode="auto">
          <a:xfrm>
            <a:off x="680750" y="3900613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Что получилось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58" name="Google Shape;158;p33" hidden="0"/>
          <p:cNvSpPr/>
          <p:nvPr isPhoto="0" userDrawn="0"/>
        </p:nvSpPr>
        <p:spPr bwMode="auto"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Схемы/архитектура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59" name="Google Shape;159;p33" hidden="0"/>
          <p:cNvSpPr/>
          <p:nvPr isPhoto="0" userDrawn="0"/>
        </p:nvSpPr>
        <p:spPr bwMode="auto"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Выводы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160" name="Google Shape;160;p33" hidden="0"/>
          <p:cNvCxnSpPr>
            <a:cxnSpLocks/>
          </p:cNvCxnSpPr>
          <p:nvPr isPhoto="0" userDrawn="0"/>
        </p:nvCxnSpPr>
        <p:spPr bwMode="auto">
          <a:xfrm>
            <a:off x="680750" y="336213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 hidden="0"/>
          <p:cNvCxnSpPr>
            <a:cxnSpLocks/>
          </p:cNvCxnSpPr>
          <p:nvPr isPhoto="0" userDrawn="0"/>
        </p:nvCxnSpPr>
        <p:spPr bwMode="auto">
          <a:xfrm>
            <a:off x="679637" y="25049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 hidden="0"/>
          <p:cNvCxnSpPr>
            <a:cxnSpLocks/>
          </p:cNvCxnSpPr>
          <p:nvPr isPhoto="0" userDrawn="0"/>
        </p:nvCxnSpPr>
        <p:spPr bwMode="auto">
          <a:xfrm>
            <a:off x="680762" y="164783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" name="Google Shape;167;p34" hidden="0"/>
          <p:cNvSpPr txBox="1"/>
          <p:nvPr isPhoto="0" userDrawn="0">
            <p:ph type="title" hasCustomPrompt="0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8" name="Google Shape;168;p3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{51B10844-D0DB-8AD9-2422-B535867909CA}</a:tableStyleId>
                <a:noFill/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</a:rPr>
                        <a:t>1.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/>
                      </a:solidFill>
                    </a:lnR>
                    <a:lnT w="9525" algn="ctr">
                      <a:solidFill>
                        <a:srgbClr val="BFC1F0">
                          <a:alpha val="0"/>
                        </a:srgbClr>
                      </a:solidFill>
                    </a:lnT>
                    <a:lnB w="9525" algn="ctr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</a:rPr>
                        <a:t>Backend “Магазина” приложений для Android</a:t>
                      </a:r>
                      <a:endParaRPr sz="170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chemeClr val="lt1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>
                          <a:alpha val="0"/>
                        </a:srgbClr>
                      </a:solidFill>
                    </a:lnT>
                    <a:lnB w="9525" algn="ctr">
                      <a:solidFill>
                        <a:srgbClr val="9E9E9E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/>
                      </a:solidFill>
                    </a:lnR>
                    <a:lnT w="9525" algn="ctr">
                      <a:solidFill>
                        <a:srgbClr val="9E9E9E"/>
                      </a:solidFill>
                    </a:lnT>
                    <a:lnB w="9525" algn="ctr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</a:rPr>
                        <a:t> Опыт разработки на Django</a:t>
                      </a:r>
                      <a:endParaRPr sz="170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chemeClr val="lt1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9E9E9E"/>
                      </a:solidFill>
                    </a:lnT>
                    <a:lnB w="9525" algn="ctr">
                      <a:solidFill>
                        <a:srgbClr val="9E9E9E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/>
                      </a:solidFill>
                    </a:lnR>
                    <a:lnT w="9525" algn="ctr">
                      <a:solidFill>
                        <a:srgbClr val="9E9E9E"/>
                      </a:solidFill>
                    </a:lnT>
                    <a:lnB w="9525" algn="ctr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</a:rPr>
                        <a:t> Опыт работы с объектным хранилищем</a:t>
                      </a:r>
                      <a:endParaRPr sz="170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chemeClr val="lt1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9E9E9E"/>
                      </a:solidFill>
                    </a:lnT>
                    <a:lnB w="9525" algn="ctr">
                      <a:solidFill>
                        <a:srgbClr val="9E9E9E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" name="Google Shape;174;p35" hidden="0"/>
          <p:cNvSpPr txBox="1"/>
          <p:nvPr isPhoto="0" userDrawn="0">
            <p:ph type="title" hasCustomPrompt="0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5" name="Google Shape;175;p35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{51B10844-D0DB-8AD9-2422-B535867909CA}</a:tableStyleId>
                <a:noFill/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</a:rPr>
                        <a:t>1.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/>
                      </a:solidFill>
                    </a:lnR>
                    <a:lnT w="9525" algn="ctr">
                      <a:solidFill>
                        <a:srgbClr val="BFC1F0">
                          <a:alpha val="0"/>
                        </a:srgbClr>
                      </a:solidFill>
                    </a:lnT>
                    <a:lnB w="9525" algn="ctr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</a:rPr>
                        <a:t>Разработать схему хранения приложений (каталога)</a:t>
                      </a:r>
                      <a:endParaRPr sz="170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chemeClr val="lt1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>
                          <a:alpha val="0"/>
                        </a:srgbClr>
                      </a:solidFill>
                    </a:lnT>
                    <a:lnB w="9525" algn="ctr">
                      <a:solidFill>
                        <a:srgbClr val="9E9E9E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/>
                      </a:solidFill>
                    </a:lnR>
                    <a:lnT w="9525" algn="ctr">
                      <a:solidFill>
                        <a:srgbClr val="9E9E9E"/>
                      </a:solidFill>
                    </a:lnT>
                    <a:lnB w="9525" algn="ctr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</a:rPr>
                        <a:t>Реализовать систему рейтинга и комментариев</a:t>
                      </a:r>
                      <a:endParaRPr sz="170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chemeClr val="lt1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9E9E9E"/>
                      </a:solidFill>
                    </a:lnT>
                    <a:lnB w="9525" algn="ctr">
                      <a:solidFill>
                        <a:srgbClr val="9E9E9E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/>
                      </a:solidFill>
                    </a:lnR>
                    <a:lnT w="9525" algn="ctr">
                      <a:solidFill>
                        <a:srgbClr val="9E9E9E"/>
                      </a:solidFill>
                    </a:lnT>
                    <a:lnB w="9525" algn="ctr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</a:rPr>
                        <a:t> Обеспечить CRUD</a:t>
                      </a:r>
                      <a:endParaRPr sz="170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chemeClr val="lt1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9E9E9E"/>
                      </a:solidFill>
                    </a:lnT>
                    <a:lnB w="9525" algn="ctr">
                      <a:solidFill>
                        <a:srgbClr val="9E9E9E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" name="Google Shape;181;p36" hidden="0"/>
          <p:cNvSpPr txBox="1"/>
          <p:nvPr isPhoto="0" userDrawn="0">
            <p:ph type="title" hasCustomPrompt="0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2" name="Google Shape;182;p36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{51B10844-D0DB-8AD9-2422-B535867909CA}</a:tableStyleId>
                <a:noFill/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</a:rPr>
                        <a:t>1.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/>
                      </a:solidFill>
                    </a:lnR>
                    <a:lnT w="9525" algn="ctr">
                      <a:solidFill>
                        <a:srgbClr val="BFC1F0">
                          <a:alpha val="0"/>
                        </a:srgbClr>
                      </a:solidFill>
                    </a:lnT>
                    <a:lnB w="9525" algn="ctr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</a:rPr>
                        <a:t> Django v3.2</a:t>
                      </a:r>
                      <a:endParaRPr sz="170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chemeClr val="lt1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BFC1F0">
                          <a:alpha val="0"/>
                        </a:srgbClr>
                      </a:solidFill>
                    </a:lnT>
                    <a:lnB w="9525" algn="ctr">
                      <a:solidFill>
                        <a:srgbClr val="9E9E9E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/>
                      </a:solidFill>
                    </a:lnR>
                    <a:lnT w="9525" algn="ctr">
                      <a:solidFill>
                        <a:srgbClr val="9E9E9E"/>
                      </a:solidFill>
                    </a:lnT>
                    <a:lnB w="9525" algn="ctr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</a:rPr>
                        <a:t> MinIO (S3-storage)</a:t>
                      </a:r>
                      <a:endParaRPr sz="170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chemeClr val="lt1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9E9E9E"/>
                      </a:solidFill>
                    </a:lnT>
                    <a:lnB w="9525" algn="ctr">
                      <a:solidFill>
                        <a:srgbClr val="9E9E9E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/>
                      </a:solidFill>
                    </a:lnR>
                    <a:lnT w="9525" algn="ctr">
                      <a:solidFill>
                        <a:srgbClr val="9E9E9E"/>
                      </a:solidFill>
                    </a:lnT>
                    <a:lnB w="9525" algn="ctr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</a:rPr>
                        <a:t> PostgreSQL 14</a:t>
                      </a:r>
                      <a:endParaRPr sz="170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chemeClr val="lt1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9E9E9E"/>
                      </a:solidFill>
                    </a:lnT>
                    <a:lnB w="9525" algn="ctr">
                      <a:solidFill>
                        <a:srgbClr val="9E9E9E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</a:rPr>
                        <a:t>4.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rgbClr val="BFC1F0">
                          <a:alpha val="0"/>
                        </a:srgbClr>
                      </a:solidFill>
                    </a:lnL>
                    <a:lnR w="9525" algn="ctr">
                      <a:solidFill>
                        <a:schemeClr val="lt1"/>
                      </a:solidFill>
                    </a:lnR>
                    <a:lnT w="9525" algn="ctr">
                      <a:solidFill>
                        <a:srgbClr val="9E9E9E"/>
                      </a:solidFill>
                    </a:lnT>
                    <a:lnB w="9525" algn="ctr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</a:rPr>
                        <a:t> Docker Compose (Deployment)</a:t>
                      </a:r>
                      <a:endParaRPr sz="1700"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198000" marR="91425" marT="91425" marB="91425">
                    <a:lnL w="9525" algn="ctr">
                      <a:solidFill>
                        <a:schemeClr val="lt1"/>
                      </a:solidFill>
                    </a:lnL>
                    <a:lnR w="9525" algn="ctr">
                      <a:solidFill>
                        <a:srgbClr val="BFC1F0">
                          <a:alpha val="0"/>
                        </a:srgbClr>
                      </a:solidFill>
                    </a:lnR>
                    <a:lnT w="9525" algn="ctr">
                      <a:solidFill>
                        <a:srgbClr val="9E9E9E"/>
                      </a:solidFill>
                    </a:lnT>
                    <a:lnB w="9525" algn="ctr">
                      <a:solidFill>
                        <a:srgbClr val="9E9E9E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" name="Google Shape;195;p38" hidden="0"/>
          <p:cNvSpPr txBox="1"/>
          <p:nvPr isPhoto="0" userDrawn="0">
            <p:ph type="title" hasCustomPrompt="0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2800"/>
              <a:t>Архитектура взаимодействия компонентов</a:t>
            </a:r>
            <a:endParaRPr sz="28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sz="2800"/>
              <a:t>сервиса</a:t>
            </a:r>
            <a:endParaRPr sz="28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800"/>
          </a:p>
        </p:txBody>
      </p:sp>
      <p:pic>
        <p:nvPicPr>
          <p:cNvPr id="1176682854" name="Google Shape;221;p42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3933221" y="4078431"/>
            <a:ext cx="827627" cy="82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504807" name="Google Shape;268;p43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5796013" y="2399172"/>
            <a:ext cx="827627" cy="82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622363" name="Google Shape;263;p43" hidden="0"/>
          <p:cNvPicPr/>
          <p:nvPr isPhoto="0" userDrawn="0"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1960035" y="2399172"/>
            <a:ext cx="827627" cy="82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383205" name="Google Shape;239;p42" hidden="0"/>
          <p:cNvPicPr/>
          <p:nvPr isPhoto="0" userDrawn="0"/>
        </p:nvPicPr>
        <p:blipFill>
          <a:blip r:embed="rId5">
            <a:alphaModFix/>
          </a:blip>
          <a:srcRect l="0" t="0" r="0" b="0"/>
          <a:stretch/>
        </p:blipFill>
        <p:spPr bwMode="auto">
          <a:xfrm>
            <a:off x="3933221" y="2399172"/>
            <a:ext cx="827627" cy="827625"/>
          </a:xfrm>
          <a:prstGeom prst="rect">
            <a:avLst/>
          </a:prstGeom>
          <a:noFill/>
          <a:ln>
            <a:noFill/>
          </a:ln>
        </p:spPr>
      </p:pic>
      <p:sp>
        <p:nvSpPr>
          <p:cNvPr id="605423808" name="" hidden="0"/>
          <p:cNvSpPr txBox="1"/>
          <p:nvPr isPhoto="0" userDrawn="0"/>
        </p:nvSpPr>
        <p:spPr bwMode="auto">
          <a:xfrm flipH="0" flipV="0">
            <a:off x="3714549" y="4919626"/>
            <a:ext cx="1324984" cy="518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MinIO </a:t>
            </a:r>
            <a:endParaRPr/>
          </a:p>
          <a:p>
            <a:pPr algn="ctr">
              <a:defRPr/>
            </a:pPr>
            <a:r>
              <a:rPr/>
              <a:t>(S3-storage)</a:t>
            </a:r>
            <a:endParaRPr/>
          </a:p>
        </p:txBody>
      </p:sp>
      <p:pic>
        <p:nvPicPr>
          <p:cNvPr id="864621998" name="Google Shape;292;p44" hidden="0"/>
          <p:cNvPicPr/>
          <p:nvPr isPhoto="0" userDrawn="0"/>
        </p:nvPicPr>
        <p:blipFill>
          <a:blip r:embed="rId6">
            <a:alphaModFix/>
          </a:blip>
          <a:srcRect l="0" t="0" r="0" b="0"/>
          <a:stretch/>
        </p:blipFill>
        <p:spPr bwMode="auto">
          <a:xfrm>
            <a:off x="1960035" y="4078431"/>
            <a:ext cx="827627" cy="82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8680643" name="" hidden="0"/>
          <p:cNvSpPr txBox="1"/>
          <p:nvPr isPhoto="0" userDrawn="0"/>
        </p:nvSpPr>
        <p:spPr bwMode="auto">
          <a:xfrm flipH="0" flipV="0">
            <a:off x="5796013" y="1982931"/>
            <a:ext cx="848698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PSQL</a:t>
            </a:r>
            <a:endParaRPr/>
          </a:p>
        </p:txBody>
      </p:sp>
      <p:cxnSp>
        <p:nvCxnSpPr>
          <p:cNvPr id="0" name="" hidden="0"/>
          <p:cNvCxnSpPr>
            <a:cxnSpLocks/>
            <a:stCxn id="864621998" idx="0"/>
            <a:endCxn id="148622363" idx="2"/>
          </p:cNvCxnSpPr>
          <p:nvPr isPhoto="0" userDrawn="0"/>
        </p:nvCxnSpPr>
        <p:spPr bwMode="auto">
          <a:xfrm rot="16199969" flipH="0" flipV="0">
            <a:off x="1948033" y="3652615"/>
            <a:ext cx="851632" cy="0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 hidden="0"/>
          <p:cNvCxnSpPr>
            <a:cxnSpLocks/>
            <a:stCxn id="148622363" idx="3"/>
            <a:endCxn id="1048383205" idx="1"/>
          </p:cNvCxnSpPr>
          <p:nvPr isPhoto="0" userDrawn="0"/>
        </p:nvCxnSpPr>
        <p:spPr bwMode="auto">
          <a:xfrm rot="0" flipH="0" flipV="0">
            <a:off x="2787663" y="2812985"/>
            <a:ext cx="1145557" cy="0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headEnd type="arrow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 hidden="0"/>
          <p:cNvCxnSpPr>
            <a:cxnSpLocks/>
            <a:stCxn id="1176682854" idx="0"/>
            <a:endCxn id="1048383205" idx="2"/>
          </p:cNvCxnSpPr>
          <p:nvPr isPhoto="0" userDrawn="0"/>
        </p:nvCxnSpPr>
        <p:spPr bwMode="auto">
          <a:xfrm rot="16199969" flipH="0" flipV="0">
            <a:off x="3921219" y="3652615"/>
            <a:ext cx="851632" cy="0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headEnd type="arrow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 hidden="0"/>
          <p:cNvCxnSpPr>
            <a:cxnSpLocks/>
            <a:stCxn id="1048383205" idx="3"/>
            <a:endCxn id="123504807" idx="1"/>
          </p:cNvCxnSpPr>
          <p:nvPr isPhoto="0" userDrawn="0"/>
        </p:nvCxnSpPr>
        <p:spPr bwMode="auto">
          <a:xfrm rot="0" flipH="0" flipV="0">
            <a:off x="4760849" y="2812985"/>
            <a:ext cx="1035163" cy="0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headEnd type="arrow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747635" name="" hidden="0"/>
          <p:cNvSpPr txBox="1"/>
          <p:nvPr isPhoto="0" userDrawn="0"/>
        </p:nvSpPr>
        <p:spPr bwMode="auto">
          <a:xfrm flipH="0" flipV="0">
            <a:off x="3840381" y="1876251"/>
            <a:ext cx="1013308" cy="518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Django App</a:t>
            </a:r>
            <a:endParaRPr/>
          </a:p>
        </p:txBody>
      </p:sp>
      <p:sp>
        <p:nvSpPr>
          <p:cNvPr id="770685244" name="" hidden="0"/>
          <p:cNvSpPr txBox="1"/>
          <p:nvPr isPhoto="0" userDrawn="0"/>
        </p:nvSpPr>
        <p:spPr bwMode="auto">
          <a:xfrm flipH="0" flipV="0">
            <a:off x="1949482" y="5026306"/>
            <a:ext cx="849093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Client</a:t>
            </a:r>
            <a:endParaRPr/>
          </a:p>
        </p:txBody>
      </p:sp>
      <p:sp>
        <p:nvSpPr>
          <p:cNvPr id="1964766378" name="" hidden="0"/>
          <p:cNvSpPr txBox="1"/>
          <p:nvPr isPhoto="0" userDrawn="0"/>
        </p:nvSpPr>
        <p:spPr bwMode="auto">
          <a:xfrm flipH="0" flipV="0">
            <a:off x="1960035" y="1982931"/>
            <a:ext cx="849201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Site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1893662" name="Google Shape;195;p38" hidden="0"/>
          <p:cNvSpPr txBox="1"/>
          <p:nvPr isPhoto="0" userDrawn="0">
            <p:ph type="title" hasCustomPrompt="0"/>
          </p:nvPr>
        </p:nvSpPr>
        <p:spPr bwMode="auto">
          <a:xfrm>
            <a:off x="500549" y="440980"/>
            <a:ext cx="8520599" cy="1306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Схема базы данных</a:t>
            </a:r>
            <a:endParaRPr/>
          </a:p>
        </p:txBody>
      </p:sp>
      <p:sp>
        <p:nvSpPr>
          <p:cNvPr id="1159700346" name="Google Shape;196;p38" hidden="0"/>
          <p:cNvSpPr/>
          <p:nvPr isPhoto="0" userDrawn="0"/>
        </p:nvSpPr>
        <p:spPr bwMode="auto">
          <a:xfrm>
            <a:off x="4729324" y="4590774"/>
            <a:ext cx="3422999" cy="1091999"/>
          </a:xfrm>
          <a:prstGeom prst="wedgeRectCallout">
            <a:avLst>
              <a:gd name="adj1" fmla="val -45342"/>
              <a:gd name="adj2" fmla="val -91795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>
              <a:spcBef>
                <a:spcPts val="599"/>
              </a:spcBef>
              <a:spcAft>
                <a:spcPts val="0"/>
              </a:spcAft>
              <a:buNone/>
              <a:defRPr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Опционально, если ваш проект позволяет это сделать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130950516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1035637"/>
            <a:ext cx="9144000" cy="5427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" name="Google Shape;188;p37" hidden="0"/>
          <p:cNvSpPr txBox="1"/>
          <p:nvPr isPhoto="0" userDrawn="0">
            <p:ph type="title" hasCustomPrompt="0"/>
          </p:nvPr>
        </p:nvSpPr>
        <p:spPr bwMode="auto"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Домашняя страница</a:t>
            </a:r>
            <a:endParaRPr/>
          </a:p>
        </p:txBody>
      </p:sp>
      <p:sp>
        <p:nvSpPr>
          <p:cNvPr id="1329603588" name="Google Shape;18;p4" hidden="0"/>
          <p:cNvSpPr txBox="1"/>
          <p:nvPr isPhoto="0" userDrawn="0">
            <p:ph type="body" idx="1" hasCustomPrompt="0"/>
          </p:nvPr>
        </p:nvSpPr>
        <p:spPr bwMode="auto">
          <a:xfrm>
            <a:off x="500549" y="1901957"/>
            <a:ext cx="85205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36549">
              <a:lnSpc>
                <a:spcPct val="120000"/>
              </a:lnSpc>
              <a:spcBef>
                <a:spcPts val="299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499">
              <a:lnSpc>
                <a:spcPct val="120000"/>
              </a:lnSpc>
              <a:spcBef>
                <a:spcPts val="2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lnSpc>
                <a:spcPct val="120000"/>
              </a:lnSpc>
              <a:spcBef>
                <a:spcPts val="2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lnSpc>
                <a:spcPct val="120000"/>
              </a:lnSpc>
              <a:spcBef>
                <a:spcPts val="2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lnSpc>
                <a:spcPct val="120000"/>
              </a:lnSpc>
              <a:spcBef>
                <a:spcPts val="2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lnSpc>
                <a:spcPct val="120000"/>
              </a:lnSpc>
              <a:spcBef>
                <a:spcPts val="2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lnSpc>
                <a:spcPct val="120000"/>
              </a:lnSpc>
              <a:spcBef>
                <a:spcPts val="2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lnSpc>
                <a:spcPct val="120000"/>
              </a:lnSpc>
              <a:spcBef>
                <a:spcPts val="299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1031392" name="" hidden="0"/>
          <p:cNvSpPr/>
          <p:nvPr isPhoto="0" userDrawn="0"/>
        </p:nvSpPr>
        <p:spPr bwMode="auto">
          <a:xfrm flipH="0" flipV="0">
            <a:off x="2209964" y="4508615"/>
            <a:ext cx="117968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88804566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20242" y="1671204"/>
            <a:ext cx="8731634" cy="4606636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351793355" name="" hidden="0"/>
          <p:cNvSpPr/>
          <p:nvPr isPhoto="0" userDrawn="0"/>
        </p:nvSpPr>
        <p:spPr bwMode="auto">
          <a:xfrm flipH="0" flipV="0">
            <a:off x="-4905109" y="2340326"/>
            <a:ext cx="102225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1500840" name="" hidden="0"/>
          <p:cNvSpPr txBox="1"/>
          <p:nvPr isPhoto="0" userDrawn="0"/>
        </p:nvSpPr>
        <p:spPr bwMode="auto">
          <a:xfrm flipH="0" flipV="0">
            <a:off x="896171" y="1179126"/>
            <a:ext cx="3689888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Пользователь не авторизован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ONLYOFFICE/7.1.0.215</Application>
  <DocSecurity>0</DocSecurity>
  <PresentationFormat>On-screen Show (4:3)</PresentationFormat>
  <Paragraphs>0</Paragraphs>
  <Slides>23</Slides>
  <Notes>23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modified xsi:type="dcterms:W3CDTF">2022-05-28T12:44:09Z</dcterms:modified>
  <cp:category/>
  <cp:contentStatus/>
  <cp:version/>
</cp:coreProperties>
</file>