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9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2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5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9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28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5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6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1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2B8D-1851-4930-838A-0A26F75AE048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E251-8427-4C90-8CD7-54571F659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3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ac.uk/reader/11691772?utm_source=linkou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59672" y="2628756"/>
            <a:ext cx="90883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Merriweather"/>
              </a:rPr>
              <a:t>Multilocus</a:t>
            </a:r>
            <a:r>
              <a:rPr lang="en-US" sz="3200" b="1" i="0" dirty="0" smtClean="0">
                <a:solidFill>
                  <a:schemeClr val="accent1">
                    <a:lumMod val="50000"/>
                  </a:schemeClr>
                </a:solidFill>
                <a:effectLst/>
                <a:latin typeface="Merriweather"/>
              </a:rPr>
              <a:t> </a:t>
            </a:r>
            <a:r>
              <a:rPr lang="en-US" sz="3200" b="1" i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Merriweather"/>
              </a:rPr>
              <a:t>phylogenetics</a:t>
            </a:r>
            <a:r>
              <a:rPr lang="en-US" sz="3200" b="1" i="0" dirty="0" smtClean="0">
                <a:solidFill>
                  <a:schemeClr val="accent1">
                    <a:lumMod val="50000"/>
                  </a:schemeClr>
                </a:solidFill>
                <a:effectLst/>
                <a:latin typeface="Merriweather"/>
              </a:rPr>
              <a:t> show high levels of endemic </a:t>
            </a:r>
            <a:r>
              <a:rPr lang="en-US" sz="3200" b="1" i="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Merriweather"/>
              </a:rPr>
              <a:t>fusaria</a:t>
            </a:r>
            <a:r>
              <a:rPr lang="en-US" sz="3200" b="1" i="0" dirty="0" smtClean="0">
                <a:solidFill>
                  <a:schemeClr val="accent1">
                    <a:lumMod val="50000"/>
                  </a:schemeClr>
                </a:solidFill>
                <a:effectLst/>
                <a:latin typeface="Merriweather"/>
              </a:rPr>
              <a:t> inhabiting Sardinian soils (Tyrrhenian Islands)</a:t>
            </a:r>
            <a:endParaRPr lang="en-US" sz="3200" b="1" i="0" dirty="0">
              <a:solidFill>
                <a:schemeClr val="accent1">
                  <a:lumMod val="50000"/>
                </a:schemeClr>
              </a:solidFill>
              <a:effectLst/>
              <a:latin typeface="Merriweather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1913" y="6216391"/>
            <a:ext cx="56419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https://core.ac.uk/reader/11691772?utm_source=linkout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397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2660" y="325368"/>
            <a:ext cx="9676075" cy="1325563"/>
          </a:xfrm>
        </p:spPr>
        <p:txBody>
          <a:bodyPr/>
          <a:lstStyle/>
          <a:p>
            <a:r>
              <a:rPr lang="en-US" dirty="0" smtClean="0"/>
              <a:t>Research </a:t>
            </a:r>
            <a:r>
              <a:rPr lang="en-US" dirty="0"/>
              <a:t>Process and </a:t>
            </a:r>
            <a:r>
              <a:rPr lang="en-US" dirty="0" smtClean="0"/>
              <a:t>Methods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87348" y="2226867"/>
            <a:ext cx="9563102" cy="4170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 of modified </a:t>
            </a:r>
            <a:r>
              <a:rPr lang="en-US" sz="1400" dirty="0" err="1"/>
              <a:t>CTAB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DNA extraction.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Amplification and sequencing of the elongation factor 1-alpha gene (EF-1α) and the second-largest RNA polymerase gene (RPB2).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Sequential acquisition of three-locus haplotypes for 23 isolates in FSSC.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Acquisition of two-locus haplotypes for 202 members of FOSC.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Sequence alignment and trimming of data with missing values.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Use of COLLAPSE 1.1 software to condense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multilocus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sequences into haplotypes.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Use of the PAUP* 4.1.11 package for performing phylogenetic analysis on compressed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multilocus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Construction of maximum parsimony trees using heuristic search methods and bootstrap testing for reliability.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Use of the Bray-Curtis similarity measure for clustering and ordination analysis of the data.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One-way ANOSIM test to assess the significance of differences between ecosystems.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Calculation of Spearman's rank correlation coefficient to assess the contribution of environmental variables to sample differences.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227" y="95417"/>
            <a:ext cx="3054021" cy="38881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050450" y="4079022"/>
            <a:ext cx="1661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</a:rPr>
              <a:t>EG</a:t>
            </a:r>
            <a:r>
              <a:rPr lang="ru-RU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</a:rPr>
              <a:t>extensively </a:t>
            </a:r>
            <a:r>
              <a:rPr lang="en-US" sz="1200" dirty="0">
                <a:latin typeface="Times New Roman" panose="02020603050405020304" pitchFamily="18" charset="0"/>
              </a:rPr>
              <a:t>grazed grassland, </a:t>
            </a:r>
            <a:r>
              <a:rPr lang="ru-RU" sz="1200" dirty="0" smtClean="0">
                <a:latin typeface="Times New Roman" panose="02020603050405020304" pitchFamily="18" charset="0"/>
              </a:rPr>
              <a:t>                     </a:t>
            </a:r>
            <a:r>
              <a:rPr lang="en-US" sz="1200" dirty="0" smtClean="0">
                <a:latin typeface="Times New Roman" panose="02020603050405020304" pitchFamily="18" charset="0"/>
              </a:rPr>
              <a:t>F</a:t>
            </a:r>
            <a:r>
              <a:rPr lang="ru-RU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</a:rPr>
              <a:t>forest,</a:t>
            </a:r>
            <a:r>
              <a:rPr lang="ru-RU" sz="1200" dirty="0" smtClean="0">
                <a:latin typeface="Times New Roman" panose="02020603050405020304" pitchFamily="18" charset="0"/>
              </a:rPr>
              <a:t>                           </a:t>
            </a:r>
            <a:r>
              <a:rPr lang="en-US" sz="1200" dirty="0" smtClean="0">
                <a:latin typeface="Times New Roman" panose="02020603050405020304" pitchFamily="18" charset="0"/>
              </a:rPr>
              <a:t> G</a:t>
            </a:r>
            <a:r>
              <a:rPr lang="ru-RU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</a:rPr>
              <a:t>grassland/savannah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Times New Roman" panose="02020603050405020304" pitchFamily="18" charset="0"/>
              </a:rPr>
              <a:t>S</a:t>
            </a:r>
            <a:r>
              <a:rPr lang="ru-RU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</a:rPr>
              <a:t>shrubland</a:t>
            </a:r>
            <a:r>
              <a:rPr lang="en-US" sz="1200" dirty="0" smtClean="0">
                <a:latin typeface="Times New Roman" panose="02020603050405020304" pitchFamily="18" charset="0"/>
              </a:rPr>
              <a:t>/</a:t>
            </a:r>
            <a:r>
              <a:rPr lang="en-US" sz="1200" dirty="0" err="1" smtClean="0">
                <a:latin typeface="Times New Roman" panose="02020603050405020304" pitchFamily="18" charset="0"/>
              </a:rPr>
              <a:t>chapparal</a:t>
            </a:r>
            <a:r>
              <a:rPr lang="en-US" sz="1200" dirty="0">
                <a:latin typeface="Times New Roman" panose="02020603050405020304" pitchFamily="18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8947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5322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28652" y="1158050"/>
            <a:ext cx="8131535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73 </a:t>
            </a:r>
            <a:r>
              <a:rPr lang="en-US" b="1" dirty="0" err="1"/>
              <a:t>multilocus</a:t>
            </a:r>
            <a:r>
              <a:rPr lang="en-US" b="1" dirty="0"/>
              <a:t> haplotypes</a:t>
            </a:r>
            <a:r>
              <a:rPr lang="en-US" dirty="0"/>
              <a:t> were identified, 26 </a:t>
            </a:r>
            <a:r>
              <a:rPr lang="en-US" dirty="0" smtClean="0"/>
              <a:t>are new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species: </a:t>
            </a:r>
            <a:r>
              <a:rPr lang="en-US" i="1" dirty="0"/>
              <a:t>F. </a:t>
            </a:r>
            <a:r>
              <a:rPr lang="en-US" i="1" dirty="0" err="1"/>
              <a:t>oxysporum</a:t>
            </a:r>
            <a:r>
              <a:rPr lang="en-US" dirty="0"/>
              <a:t>, </a:t>
            </a:r>
            <a:r>
              <a:rPr lang="en-US" i="1" dirty="0"/>
              <a:t>F. </a:t>
            </a:r>
            <a:r>
              <a:rPr lang="en-US" i="1" dirty="0" err="1"/>
              <a:t>solani</a:t>
            </a:r>
            <a:r>
              <a:rPr lang="en-US" dirty="0"/>
              <a:t>, </a:t>
            </a:r>
            <a:r>
              <a:rPr lang="en-US" i="1" dirty="0"/>
              <a:t>F. </a:t>
            </a:r>
            <a:r>
              <a:rPr lang="en-US" i="1" dirty="0" err="1"/>
              <a:t>equiseti</a:t>
            </a:r>
            <a:r>
              <a:rPr lang="en-US" dirty="0"/>
              <a:t>, </a:t>
            </a:r>
            <a:r>
              <a:rPr lang="en-US" i="1" dirty="0"/>
              <a:t>F. </a:t>
            </a:r>
            <a:r>
              <a:rPr lang="en-US" i="1" dirty="0" err="1"/>
              <a:t>compactum</a:t>
            </a:r>
            <a:r>
              <a:rPr lang="en-US" dirty="0"/>
              <a:t>, and others.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8652" y="2471937"/>
            <a:ext cx="6716203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Known haplotypes were often found across multiple sites, while new haplotypes were mostly specific to individual locations.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72138" y="3730102"/>
            <a:ext cx="7081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Molecular analysis revealed three major species complexes: </a:t>
            </a:r>
            <a:r>
              <a:rPr lang="en-US" b="1" dirty="0"/>
              <a:t>FOSC</a:t>
            </a:r>
            <a:r>
              <a:rPr lang="en-US" dirty="0"/>
              <a:t> (</a:t>
            </a:r>
            <a:r>
              <a:rPr lang="en-US" dirty="0" err="1"/>
              <a:t>Fusarium</a:t>
            </a:r>
            <a:r>
              <a:rPr lang="en-US" dirty="0"/>
              <a:t> </a:t>
            </a:r>
            <a:r>
              <a:rPr lang="en-US" dirty="0" err="1"/>
              <a:t>oxysporum</a:t>
            </a:r>
            <a:r>
              <a:rPr lang="en-US" dirty="0"/>
              <a:t> species complex) (76.8% of isolates), </a:t>
            </a:r>
            <a:r>
              <a:rPr lang="en-US" b="1" dirty="0"/>
              <a:t>FSSC</a:t>
            </a:r>
            <a:r>
              <a:rPr lang="en-US" dirty="0"/>
              <a:t> (</a:t>
            </a:r>
            <a:r>
              <a:rPr lang="en-US" dirty="0" err="1"/>
              <a:t>Fusarium</a:t>
            </a:r>
            <a:r>
              <a:rPr lang="en-US" dirty="0"/>
              <a:t> </a:t>
            </a:r>
            <a:r>
              <a:rPr lang="en-US" dirty="0" err="1"/>
              <a:t>solani</a:t>
            </a:r>
            <a:r>
              <a:rPr lang="en-US" dirty="0"/>
              <a:t> species complex) (8.8%), and </a:t>
            </a:r>
            <a:r>
              <a:rPr lang="en-US" b="1" dirty="0"/>
              <a:t>FIESC</a:t>
            </a:r>
            <a:r>
              <a:rPr lang="en-US" dirty="0"/>
              <a:t> (</a:t>
            </a:r>
            <a:r>
              <a:rPr lang="en-US" dirty="0" err="1"/>
              <a:t>Fusarium</a:t>
            </a:r>
            <a:r>
              <a:rPr lang="en-US" dirty="0"/>
              <a:t> </a:t>
            </a:r>
            <a:r>
              <a:rPr lang="en-US" dirty="0" err="1"/>
              <a:t>incarnatum-equiseti</a:t>
            </a:r>
            <a:r>
              <a:rPr lang="en-US" dirty="0"/>
              <a:t> species complex) (5.3%).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27798" y="5000676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Two distinct phylogenetic species were recognized: </a:t>
            </a:r>
            <a:r>
              <a:rPr lang="en-US" b="1" dirty="0"/>
              <a:t>FSSC 5</a:t>
            </a:r>
            <a:r>
              <a:rPr lang="en-US" dirty="0"/>
              <a:t> and </a:t>
            </a:r>
            <a:r>
              <a:rPr lang="en-US" b="1" dirty="0"/>
              <a:t>FSSC 9</a:t>
            </a:r>
            <a:r>
              <a:rPr lang="en-US" dirty="0"/>
              <a:t>, associated with human infections.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40125" y="58262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study highlights the endemic nature of </a:t>
            </a:r>
            <a:r>
              <a:rPr lang="en-US" i="1" dirty="0" err="1"/>
              <a:t>Fusarium</a:t>
            </a:r>
            <a:r>
              <a:rPr lang="en-US" dirty="0"/>
              <a:t> in Sardinia, with a large number of site-specific haplotypes.</a:t>
            </a:r>
            <a:endParaRPr lang="ru-RU" dirty="0"/>
          </a:p>
        </p:txBody>
      </p:sp>
      <p:sp>
        <p:nvSpPr>
          <p:cNvPr id="14" name="Заголовок 2"/>
          <p:cNvSpPr>
            <a:spLocks noGrp="1"/>
          </p:cNvSpPr>
          <p:nvPr>
            <p:ph type="title"/>
          </p:nvPr>
        </p:nvSpPr>
        <p:spPr>
          <a:xfrm>
            <a:off x="1578664" y="-9652"/>
            <a:ext cx="9676075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72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63826" y="4739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"Sequences were deposited in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GenBank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(accession numbers GU250537–GU250732) and in the FUSARIUM-ID database."</a:t>
            </a:r>
            <a:endParaRPr lang="ru-RU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3826" y="1594237"/>
            <a:ext cx="1011140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  <a:p>
            <a:r>
              <a:rPr lang="ru-RU" sz="1600" dirty="0" smtClean="0"/>
              <a:t>1</a:t>
            </a:r>
            <a:r>
              <a:rPr lang="en-US" sz="1600" dirty="0" smtClean="0"/>
              <a:t>. Downloading Data:</a:t>
            </a:r>
            <a:endParaRPr lang="en-US" sz="1600" dirty="0"/>
          </a:p>
          <a:p>
            <a:r>
              <a:rPr lang="en-US" sz="1600" dirty="0"/>
              <a:t>   - Use `</a:t>
            </a:r>
            <a:r>
              <a:rPr lang="en-US" sz="1600" dirty="0" err="1"/>
              <a:t>wget</a:t>
            </a:r>
            <a:r>
              <a:rPr lang="en-US" sz="1600" dirty="0"/>
              <a:t>` or </a:t>
            </a:r>
            <a:r>
              <a:rPr lang="en-US" sz="1600" dirty="0" err="1"/>
              <a:t>GenBank’s</a:t>
            </a:r>
            <a:r>
              <a:rPr lang="en-US" sz="1600" dirty="0"/>
              <a:t> web interface to download sequences in FASTA format.</a:t>
            </a:r>
          </a:p>
          <a:p>
            <a:endParaRPr lang="en-US" sz="1600" dirty="0"/>
          </a:p>
          <a:p>
            <a:r>
              <a:rPr lang="en-US" sz="1600" dirty="0"/>
              <a:t>2. </a:t>
            </a:r>
            <a:r>
              <a:rPr lang="en-US" sz="1600" dirty="0" smtClean="0"/>
              <a:t>Aligning Sequences:</a:t>
            </a:r>
            <a:endParaRPr lang="en-US" sz="1600" dirty="0"/>
          </a:p>
          <a:p>
            <a:r>
              <a:rPr lang="en-US" sz="1600" dirty="0"/>
              <a:t>   - </a:t>
            </a:r>
            <a:r>
              <a:rPr lang="en-US" sz="1600" dirty="0" smtClean="0"/>
              <a:t>MAFFT Command: </a:t>
            </a:r>
            <a:r>
              <a:rPr lang="en-US" sz="1600" dirty="0"/>
              <a:t>`</a:t>
            </a:r>
            <a:r>
              <a:rPr lang="en-US" sz="1600" dirty="0" err="1"/>
              <a:t>mafft</a:t>
            </a:r>
            <a:r>
              <a:rPr lang="en-US" sz="1600" dirty="0"/>
              <a:t> </a:t>
            </a:r>
            <a:r>
              <a:rPr lang="en-US" sz="1600" dirty="0" err="1"/>
              <a:t>input.fasta</a:t>
            </a:r>
            <a:r>
              <a:rPr lang="en-US" sz="1600" dirty="0"/>
              <a:t> &gt; </a:t>
            </a:r>
            <a:r>
              <a:rPr lang="en-US" sz="1600" dirty="0" err="1"/>
              <a:t>aligned.fasta</a:t>
            </a:r>
            <a:r>
              <a:rPr lang="en-US" sz="1600" dirty="0"/>
              <a:t>`</a:t>
            </a:r>
          </a:p>
          <a:p>
            <a:r>
              <a:rPr lang="en-US" sz="1600" dirty="0"/>
              <a:t>   - </a:t>
            </a:r>
            <a:r>
              <a:rPr lang="en-US" sz="1600" dirty="0" err="1" smtClean="0"/>
              <a:t>Clustal</a:t>
            </a:r>
            <a:r>
              <a:rPr lang="en-US" sz="1600" dirty="0" smtClean="0"/>
              <a:t> </a:t>
            </a:r>
            <a:r>
              <a:rPr lang="en-US" sz="1600" dirty="0"/>
              <a:t>Omega </a:t>
            </a:r>
            <a:r>
              <a:rPr lang="en-US" sz="1600" dirty="0" smtClean="0"/>
              <a:t>Command: </a:t>
            </a:r>
            <a:r>
              <a:rPr lang="en-US" sz="1600" dirty="0"/>
              <a:t>`</a:t>
            </a:r>
            <a:r>
              <a:rPr lang="en-US" sz="1600" dirty="0" err="1"/>
              <a:t>clustalo</a:t>
            </a:r>
            <a:r>
              <a:rPr lang="en-US" sz="1600" dirty="0"/>
              <a:t> -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input.fasta</a:t>
            </a:r>
            <a:r>
              <a:rPr lang="en-US" sz="1600" dirty="0"/>
              <a:t> -o </a:t>
            </a:r>
            <a:r>
              <a:rPr lang="en-US" sz="1600" dirty="0" err="1"/>
              <a:t>aligned.fasta</a:t>
            </a:r>
            <a:r>
              <a:rPr lang="en-US" sz="1600" dirty="0"/>
              <a:t>`</a:t>
            </a:r>
          </a:p>
          <a:p>
            <a:endParaRPr lang="en-US" sz="1600" dirty="0"/>
          </a:p>
          <a:p>
            <a:r>
              <a:rPr lang="en-US" sz="1600" dirty="0"/>
              <a:t>3. </a:t>
            </a:r>
            <a:r>
              <a:rPr lang="en-US" sz="1600" dirty="0" smtClean="0"/>
              <a:t>Phylogenetic Analysis:</a:t>
            </a:r>
            <a:endParaRPr lang="en-US" sz="1600" dirty="0"/>
          </a:p>
          <a:p>
            <a:r>
              <a:rPr lang="en-US" sz="1600" dirty="0"/>
              <a:t>   - </a:t>
            </a:r>
            <a:r>
              <a:rPr lang="en-US" sz="1600" dirty="0" smtClean="0"/>
              <a:t>For </a:t>
            </a:r>
            <a:r>
              <a:rPr lang="en-US" sz="1600" dirty="0"/>
              <a:t>MEGA**: Import aligned data, select method (e.g., Maximum Parsimony or Maximum Likelihood).</a:t>
            </a:r>
          </a:p>
          <a:p>
            <a:r>
              <a:rPr lang="en-US" sz="1600" dirty="0"/>
              <a:t>   - </a:t>
            </a:r>
            <a:r>
              <a:rPr lang="en-US" sz="1600" dirty="0" smtClean="0"/>
              <a:t>For </a:t>
            </a:r>
            <a:r>
              <a:rPr lang="en-US" sz="1600" dirty="0" err="1"/>
              <a:t>RAxML</a:t>
            </a:r>
            <a:r>
              <a:rPr lang="en-US" sz="1600" dirty="0"/>
              <a:t>**: Command: `</a:t>
            </a:r>
            <a:r>
              <a:rPr lang="en-US" sz="1600" dirty="0" err="1"/>
              <a:t>raxmlHPC</a:t>
            </a:r>
            <a:r>
              <a:rPr lang="en-US" sz="1600" dirty="0"/>
              <a:t> -s </a:t>
            </a:r>
            <a:r>
              <a:rPr lang="en-US" sz="1600" dirty="0" err="1"/>
              <a:t>aligned.fasta</a:t>
            </a:r>
            <a:r>
              <a:rPr lang="en-US" sz="1600" dirty="0"/>
              <a:t> -n output -m GTRGAMMA -p 12345`</a:t>
            </a:r>
          </a:p>
          <a:p>
            <a:endParaRPr lang="en-US" sz="1600" dirty="0"/>
          </a:p>
          <a:p>
            <a:r>
              <a:rPr lang="en-US" sz="1600" dirty="0"/>
              <a:t>4. </a:t>
            </a:r>
            <a:r>
              <a:rPr lang="en-US" sz="1600" dirty="0" smtClean="0"/>
              <a:t>Tree Construction:</a:t>
            </a:r>
            <a:endParaRPr lang="en-US" sz="1600" dirty="0"/>
          </a:p>
          <a:p>
            <a:r>
              <a:rPr lang="en-US" sz="1600" dirty="0"/>
              <a:t>   - Run the analysis to obtain the phylogenetic tree.</a:t>
            </a:r>
          </a:p>
          <a:p>
            <a:r>
              <a:rPr lang="en-US" sz="1600" dirty="0"/>
              <a:t>   - Use bootstrap support for node reliability (e.g., for </a:t>
            </a:r>
            <a:r>
              <a:rPr lang="en-US" sz="1600" dirty="0" err="1"/>
              <a:t>RAxML</a:t>
            </a:r>
            <a:r>
              <a:rPr lang="en-US" sz="1600" dirty="0"/>
              <a:t>: add `-b 100` for 100 bootstraps).</a:t>
            </a:r>
          </a:p>
          <a:p>
            <a:endParaRPr lang="en-US" sz="1600" dirty="0"/>
          </a:p>
          <a:p>
            <a:r>
              <a:rPr lang="en-US" sz="1600" dirty="0"/>
              <a:t>5. </a:t>
            </a:r>
            <a:r>
              <a:rPr lang="en-US" sz="1600" dirty="0" smtClean="0"/>
              <a:t>Results Interpretation:</a:t>
            </a:r>
            <a:endParaRPr lang="en-US" sz="1600" dirty="0"/>
          </a:p>
          <a:p>
            <a:r>
              <a:rPr lang="en-US" sz="1600" dirty="0"/>
              <a:t>   - Analyze the phylogenetic tree to determine relationships between isolates.</a:t>
            </a:r>
          </a:p>
          <a:p>
            <a:r>
              <a:rPr lang="en-US" sz="1600" dirty="0"/>
              <a:t>   - Compare findings with the original article and draw conclusions.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25971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520</Words>
  <Application>Microsoft Office PowerPoint</Application>
  <PresentationFormat>Широкоэкранный</PresentationFormat>
  <Paragraphs>43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Merriweather</vt:lpstr>
      <vt:lpstr>Times New Roman</vt:lpstr>
      <vt:lpstr>Тема Office</vt:lpstr>
      <vt:lpstr>Презентация PowerPoint</vt:lpstr>
      <vt:lpstr>Research Process and Methods</vt:lpstr>
      <vt:lpstr>Results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Дарина</dc:creator>
  <cp:lastModifiedBy>Дарина</cp:lastModifiedBy>
  <cp:revision>5</cp:revision>
  <dcterms:created xsi:type="dcterms:W3CDTF">2024-09-22T15:08:23Z</dcterms:created>
  <dcterms:modified xsi:type="dcterms:W3CDTF">2024-09-23T16:50:46Z</dcterms:modified>
</cp:coreProperties>
</file>