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50" d="100"/>
          <a:sy n="150" d="100"/>
        </p:scale>
        <p:origin x="4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03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5778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125488" y="285751"/>
            <a:ext cx="964406" cy="8572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737410" y="1241227"/>
            <a:ext cx="5740589" cy="5750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Система электронных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2250114" y="2012752"/>
            <a:ext cx="4715154" cy="5750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медицинских карт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2043810" y="2948583"/>
            <a:ext cx="5127789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Комплексное решение для цифровизации</a:t>
            </a:r>
            <a:endParaRPr lang="en-US" sz="2025" dirty="0"/>
          </a:p>
        </p:txBody>
      </p:sp>
      <p:sp>
        <p:nvSpPr>
          <p:cNvPr id="7" name="Text 3"/>
          <p:cNvSpPr/>
          <p:nvPr/>
        </p:nvSpPr>
        <p:spPr>
          <a:xfrm>
            <a:off x="3039024" y="3334345"/>
            <a:ext cx="3137334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медицинских учреждений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2827208" y="4410082"/>
            <a:ext cx="3560976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1350" b="1" dirty="0">
                <a:solidFill>
                  <a:srgbClr val="FFFFFF"/>
                </a:solidFill>
                <a:latin typeface="Arial" pitchFamily="34" charset="0"/>
                <a:cs typeface="Arial" pitchFamily="34" charset="-120"/>
              </a:rPr>
              <a:t>Выполнил</a:t>
            </a:r>
            <a:r>
              <a:rPr lang="en-US" sz="1350" b="1" dirty="0">
                <a:solidFill>
                  <a:srgbClr val="FFFFFF"/>
                </a:solidFill>
                <a:latin typeface="Arial" pitchFamily="34" charset="0"/>
                <a:cs typeface="Arial" pitchFamily="34" charset="-120"/>
              </a:rPr>
              <a:t>: </a:t>
            </a:r>
            <a:r>
              <a:rPr lang="ru-RU" sz="1350" b="1" dirty="0" err="1">
                <a:solidFill>
                  <a:srgbClr val="FFFFFF"/>
                </a:solidFill>
                <a:latin typeface="Arial" pitchFamily="34" charset="0"/>
                <a:cs typeface="Arial" pitchFamily="34" charset="-120"/>
              </a:rPr>
              <a:t>Подъячев</a:t>
            </a:r>
            <a:r>
              <a:rPr lang="ru-RU" sz="1350" b="1" dirty="0">
                <a:solidFill>
                  <a:srgbClr val="FFFFFF"/>
                </a:solidFill>
                <a:latin typeface="Arial" pitchFamily="34" charset="0"/>
                <a:cs typeface="Arial" pitchFamily="34" charset="-120"/>
              </a:rPr>
              <a:t> Владислав ИСП-21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2613999" y="4643438"/>
            <a:ext cx="398741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Технологии: PostgreSQL • Python • Криптография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2613999" y="4900613"/>
            <a:ext cx="398741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2025 год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609" y="97030"/>
            <a:ext cx="257175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15363" y="62524"/>
            <a:ext cx="5057859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Развертывание и администрирование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357187" y="472992"/>
            <a:ext cx="4107656" cy="2147311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0" y="687304"/>
            <a:ext cx="178594" cy="14287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85812" y="665725"/>
            <a:ext cx="1936347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Стратегия развертывания</a:t>
            </a:r>
            <a:endParaRPr lang="en-US" sz="1125" dirty="0"/>
          </a:p>
        </p:txBody>
      </p:sp>
      <p:sp>
        <p:nvSpPr>
          <p:cNvPr id="8" name="Text 3"/>
          <p:cNvSpPr/>
          <p:nvPr/>
        </p:nvSpPr>
        <p:spPr>
          <a:xfrm>
            <a:off x="535780" y="1008529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БЕЗ </a:t>
            </a: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Контейнеризаци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с Docker</a:t>
            </a:r>
            <a:endParaRPr lang="en-US" sz="900" dirty="0"/>
          </a:p>
        </p:txBody>
      </p:sp>
      <p:sp>
        <p:nvSpPr>
          <p:cNvPr id="9" name="Text 4"/>
          <p:cNvSpPr/>
          <p:nvPr/>
        </p:nvSpPr>
        <p:spPr>
          <a:xfrm>
            <a:off x="535780" y="1248542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Автоматизированная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установка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через 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скрипты</a:t>
            </a:r>
            <a:endParaRPr lang="en-US" sz="900" dirty="0"/>
          </a:p>
        </p:txBody>
      </p:sp>
      <p:sp>
        <p:nvSpPr>
          <p:cNvPr id="10" name="Text 5"/>
          <p:cNvSpPr/>
          <p:nvPr/>
        </p:nvSpPr>
        <p:spPr>
          <a:xfrm>
            <a:off x="535780" y="1488556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Конфигурация </a:t>
            </a: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через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.env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файлы</a:t>
            </a:r>
            <a:endParaRPr lang="en-US" sz="900" dirty="0"/>
          </a:p>
        </p:txBody>
      </p:sp>
      <p:sp>
        <p:nvSpPr>
          <p:cNvPr id="11" name="Text 6"/>
          <p:cNvSpPr/>
          <p:nvPr/>
        </p:nvSpPr>
        <p:spPr>
          <a:xfrm>
            <a:off x="535780" y="1728569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Мониторинг состояния системы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535780" y="1968582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Автоматические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Python backup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скрипты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535780" y="2208595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Горизонтальное масштабирование через репликацию БД</a:t>
            </a:r>
            <a:endParaRPr lang="en-US" sz="900" dirty="0"/>
          </a:p>
        </p:txBody>
      </p:sp>
      <p:sp>
        <p:nvSpPr>
          <p:cNvPr id="14" name="Shape 9"/>
          <p:cNvSpPr/>
          <p:nvPr/>
        </p:nvSpPr>
        <p:spPr>
          <a:xfrm>
            <a:off x="4679155" y="472992"/>
            <a:ext cx="4107656" cy="2147311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49" y="602748"/>
            <a:ext cx="142875" cy="1428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072062" y="595793"/>
            <a:ext cx="2521939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Репликация и отказоустойчивость</a:t>
            </a:r>
            <a:endParaRPr lang="en-US" sz="1125" dirty="0"/>
          </a:p>
        </p:txBody>
      </p:sp>
      <p:sp>
        <p:nvSpPr>
          <p:cNvPr id="17" name="Text 11"/>
          <p:cNvSpPr/>
          <p:nvPr/>
        </p:nvSpPr>
        <p:spPr>
          <a:xfrm>
            <a:off x="4857749" y="1008529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Streaming репликация PostgreSQL</a:t>
            </a:r>
            <a:endParaRPr lang="en-US" sz="900" dirty="0"/>
          </a:p>
        </p:txBody>
      </p:sp>
      <p:sp>
        <p:nvSpPr>
          <p:cNvPr id="18" name="Text 12"/>
          <p:cNvSpPr/>
          <p:nvPr/>
        </p:nvSpPr>
        <p:spPr>
          <a:xfrm>
            <a:off x="4857749" y="1248542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 узла: 1 мастер + 2 слейва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4857749" y="1488556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Автоматический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failover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через </a:t>
            </a: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pg_ctl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promote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4857749" y="1728569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Балансировка нагрузки чтения</a:t>
            </a:r>
            <a:endParaRPr lang="en-US" sz="900" dirty="0"/>
          </a:p>
        </p:txBody>
      </p:sp>
      <p:sp>
        <p:nvSpPr>
          <p:cNvPr id="21" name="Text 15"/>
          <p:cNvSpPr/>
          <p:nvPr/>
        </p:nvSpPr>
        <p:spPr>
          <a:xfrm>
            <a:off x="4857749" y="1968582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Мониторинг </a:t>
            </a: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задержки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репликации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через </a:t>
            </a:r>
            <a:r>
              <a:rPr lang="en-US" sz="900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pg_stat_replication</a:t>
            </a:r>
            <a:endParaRPr lang="en-US" sz="900" dirty="0"/>
          </a:p>
        </p:txBody>
      </p:sp>
      <p:sp>
        <p:nvSpPr>
          <p:cNvPr id="22" name="Text 16"/>
          <p:cNvSpPr/>
          <p:nvPr/>
        </p:nvSpPr>
        <p:spPr>
          <a:xfrm>
            <a:off x="4857749" y="2208595"/>
            <a:ext cx="3821906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Восстановление за 30 секунд</a:t>
            </a:r>
            <a:endParaRPr lang="en-US" sz="900" dirty="0"/>
          </a:p>
        </p:txBody>
      </p:sp>
      <p:sp>
        <p:nvSpPr>
          <p:cNvPr id="23" name="Shape 17"/>
          <p:cNvSpPr/>
          <p:nvPr/>
        </p:nvSpPr>
        <p:spPr>
          <a:xfrm>
            <a:off x="357187" y="2719147"/>
            <a:ext cx="8429625" cy="2265604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24" name="Text 18"/>
          <p:cNvSpPr/>
          <p:nvPr/>
        </p:nvSpPr>
        <p:spPr>
          <a:xfrm>
            <a:off x="535780" y="2729843"/>
            <a:ext cx="8143875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Архитектура развертывания</a:t>
            </a:r>
            <a:endParaRPr lang="en-US" sz="1125" dirty="0"/>
          </a:p>
        </p:txBody>
      </p:sp>
      <p:sp>
        <p:nvSpPr>
          <p:cNvPr id="25" name="Shape 19"/>
          <p:cNvSpPr/>
          <p:nvPr/>
        </p:nvSpPr>
        <p:spPr>
          <a:xfrm>
            <a:off x="1048847" y="2936081"/>
            <a:ext cx="927069" cy="685800"/>
          </a:xfrm>
          <a:prstGeom prst="rect">
            <a:avLst/>
          </a:prstGeom>
          <a:solidFill>
            <a:srgbClr val="FFFFFF"/>
          </a:solidFill>
          <a:ln w="198">
            <a:solidFill>
              <a:srgbClr val="2E86AB"/>
            </a:solidFill>
            <a:prstDash val="solid"/>
          </a:ln>
        </p:spPr>
      </p:sp>
      <p:sp>
        <p:nvSpPr>
          <p:cNvPr id="26" name="Text 20"/>
          <p:cNvSpPr/>
          <p:nvPr/>
        </p:nvSpPr>
        <p:spPr>
          <a:xfrm>
            <a:off x="1158877" y="3071908"/>
            <a:ext cx="75561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Мастер БД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1158877" y="3254726"/>
            <a:ext cx="755619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Основная запись</a:t>
            </a:r>
            <a:endParaRPr lang="en-US" sz="675" dirty="0"/>
          </a:p>
        </p:txBody>
      </p:sp>
      <p:sp>
        <p:nvSpPr>
          <p:cNvPr id="28" name="Text 22"/>
          <p:cNvSpPr/>
          <p:nvPr/>
        </p:nvSpPr>
        <p:spPr>
          <a:xfrm>
            <a:off x="1267484" y="3363200"/>
            <a:ext cx="538404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PostgreSQL 16</a:t>
            </a:r>
            <a:endParaRPr lang="en-US" sz="675" dirty="0"/>
          </a:p>
        </p:txBody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2096" y="3193256"/>
            <a:ext cx="150019" cy="171450"/>
          </a:xfrm>
          <a:prstGeom prst="rect">
            <a:avLst/>
          </a:prstGeom>
        </p:spPr>
      </p:pic>
      <p:sp>
        <p:nvSpPr>
          <p:cNvPr id="30" name="Shape 23"/>
          <p:cNvSpPr/>
          <p:nvPr/>
        </p:nvSpPr>
        <p:spPr>
          <a:xfrm>
            <a:off x="4163996" y="2936081"/>
            <a:ext cx="813304" cy="685800"/>
          </a:xfrm>
          <a:prstGeom prst="rect">
            <a:avLst/>
          </a:prstGeom>
          <a:solidFill>
            <a:srgbClr val="FFFFFF"/>
          </a:solidFill>
          <a:ln w="198">
            <a:solidFill>
              <a:srgbClr val="2E86AB"/>
            </a:solidFill>
            <a:prstDash val="solid"/>
          </a:ln>
        </p:spPr>
      </p:sp>
      <p:sp>
        <p:nvSpPr>
          <p:cNvPr id="31" name="Text 24"/>
          <p:cNvSpPr/>
          <p:nvPr/>
        </p:nvSpPr>
        <p:spPr>
          <a:xfrm>
            <a:off x="4214811" y="3077606"/>
            <a:ext cx="714375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Слейв 1</a:t>
            </a:r>
            <a:endParaRPr lang="en-US" sz="788" dirty="0"/>
          </a:p>
        </p:txBody>
      </p:sp>
      <p:sp>
        <p:nvSpPr>
          <p:cNvPr id="32" name="Text 25"/>
          <p:cNvSpPr/>
          <p:nvPr/>
        </p:nvSpPr>
        <p:spPr>
          <a:xfrm>
            <a:off x="4386825" y="3254726"/>
            <a:ext cx="357467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Чтение</a:t>
            </a:r>
            <a:endParaRPr lang="en-US" sz="675" dirty="0"/>
          </a:p>
        </p:txBody>
      </p:sp>
      <p:sp>
        <p:nvSpPr>
          <p:cNvPr id="33" name="Text 26"/>
          <p:cNvSpPr/>
          <p:nvPr/>
        </p:nvSpPr>
        <p:spPr>
          <a:xfrm>
            <a:off x="4390621" y="3383313"/>
            <a:ext cx="349876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Резерв</a:t>
            </a:r>
            <a:endParaRPr lang="en-US" sz="675" dirty="0"/>
          </a:p>
        </p:txBody>
      </p:sp>
      <p:pic>
        <p:nvPicPr>
          <p:cNvPr id="3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3127" y="3193256"/>
            <a:ext cx="150019" cy="171450"/>
          </a:xfrm>
          <a:prstGeom prst="rect">
            <a:avLst/>
          </a:prstGeom>
        </p:spPr>
      </p:pic>
      <p:sp>
        <p:nvSpPr>
          <p:cNvPr id="35" name="Shape 27"/>
          <p:cNvSpPr/>
          <p:nvPr/>
        </p:nvSpPr>
        <p:spPr>
          <a:xfrm>
            <a:off x="7278973" y="2936081"/>
            <a:ext cx="714375" cy="685800"/>
          </a:xfrm>
          <a:prstGeom prst="rect">
            <a:avLst/>
          </a:prstGeom>
          <a:solidFill>
            <a:srgbClr val="FFFFFF"/>
          </a:solidFill>
          <a:ln w="198">
            <a:solidFill>
              <a:srgbClr val="2E86AB"/>
            </a:solidFill>
            <a:prstDash val="solid"/>
          </a:ln>
        </p:spPr>
      </p:sp>
      <p:sp>
        <p:nvSpPr>
          <p:cNvPr id="36" name="Text 28"/>
          <p:cNvSpPr/>
          <p:nvPr/>
        </p:nvSpPr>
        <p:spPr>
          <a:xfrm>
            <a:off x="7278973" y="3057620"/>
            <a:ext cx="714375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Слейв 2</a:t>
            </a:r>
            <a:endParaRPr lang="en-US" sz="788" dirty="0"/>
          </a:p>
        </p:txBody>
      </p:sp>
      <p:sp>
        <p:nvSpPr>
          <p:cNvPr id="37" name="Text 29"/>
          <p:cNvSpPr/>
          <p:nvPr/>
        </p:nvSpPr>
        <p:spPr>
          <a:xfrm>
            <a:off x="7457428" y="3240438"/>
            <a:ext cx="357467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Чтение</a:t>
            </a:r>
            <a:endParaRPr lang="en-US" sz="675" dirty="0"/>
          </a:p>
        </p:txBody>
      </p:sp>
      <p:sp>
        <p:nvSpPr>
          <p:cNvPr id="38" name="Text 30"/>
          <p:cNvSpPr/>
          <p:nvPr/>
        </p:nvSpPr>
        <p:spPr>
          <a:xfrm>
            <a:off x="7461223" y="3369026"/>
            <a:ext cx="349876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Резерв</a:t>
            </a:r>
            <a:endParaRPr lang="en-US" sz="675" dirty="0"/>
          </a:p>
        </p:txBody>
      </p:sp>
      <p:sp>
        <p:nvSpPr>
          <p:cNvPr id="39" name="Shape 31"/>
          <p:cNvSpPr/>
          <p:nvPr/>
        </p:nvSpPr>
        <p:spPr>
          <a:xfrm>
            <a:off x="535780" y="3736181"/>
            <a:ext cx="8072438" cy="1200150"/>
          </a:xfrm>
          <a:prstGeom prst="rect">
            <a:avLst/>
          </a:prstGeom>
          <a:solidFill>
            <a:srgbClr val="E8F5E8"/>
          </a:solidFill>
          <a:ln/>
        </p:spPr>
      </p:sp>
      <p:pic>
        <p:nvPicPr>
          <p:cNvPr id="40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7400" y="3868340"/>
            <a:ext cx="114300" cy="114300"/>
          </a:xfrm>
          <a:prstGeom prst="rect">
            <a:avLst/>
          </a:prstGeom>
        </p:spPr>
      </p:pic>
      <p:sp>
        <p:nvSpPr>
          <p:cNvPr id="41" name="Text 32"/>
          <p:cNvSpPr/>
          <p:nvPr/>
        </p:nvSpPr>
        <p:spPr>
          <a:xfrm>
            <a:off x="3578850" y="3768791"/>
            <a:ext cx="2229185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Расписание резервного копирования</a:t>
            </a:r>
            <a:endParaRPr lang="en-US" sz="900" dirty="0"/>
          </a:p>
        </p:txBody>
      </p:sp>
      <p:sp>
        <p:nvSpPr>
          <p:cNvPr id="42" name="Text 33"/>
          <p:cNvSpPr/>
          <p:nvPr/>
        </p:nvSpPr>
        <p:spPr>
          <a:xfrm>
            <a:off x="642937" y="4100608"/>
            <a:ext cx="7929563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Полный бэкап: ежедневно в 02:00 b 14:</a:t>
            </a: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  <a:sym typeface="Wingdings" panose="05000000000000000000" pitchFamily="2" charset="2"/>
              </a:rPr>
              <a:t>00</a:t>
            </a:r>
            <a:endParaRPr lang="en-US" sz="788" dirty="0"/>
          </a:p>
        </p:txBody>
      </p:sp>
      <p:sp>
        <p:nvSpPr>
          <p:cNvPr id="43" name="Text 34"/>
          <p:cNvSpPr/>
          <p:nvPr/>
        </p:nvSpPr>
        <p:spPr>
          <a:xfrm>
            <a:off x="642937" y="4286345"/>
            <a:ext cx="7929563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Python backup</a:t>
            </a:r>
            <a:endParaRPr lang="en-US" sz="788" dirty="0"/>
          </a:p>
        </p:txBody>
      </p:sp>
      <p:sp>
        <p:nvSpPr>
          <p:cNvPr id="44" name="Text 35"/>
          <p:cNvSpPr/>
          <p:nvPr/>
        </p:nvSpPr>
        <p:spPr>
          <a:xfrm>
            <a:off x="642937" y="4472083"/>
            <a:ext cx="7929563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</a:t>
            </a:r>
            <a:r>
              <a:rPr lang="ru-RU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Развертывание через </a:t>
            </a: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</a:t>
            </a:r>
            <a:r>
              <a:rPr lang="ru-RU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скрипты</a:t>
            </a:r>
            <a:endParaRPr lang="en-US" sz="788" dirty="0"/>
          </a:p>
        </p:txBody>
      </p:sp>
      <p:sp>
        <p:nvSpPr>
          <p:cNvPr id="45" name="Text 36"/>
          <p:cNvSpPr/>
          <p:nvPr/>
        </p:nvSpPr>
        <p:spPr>
          <a:xfrm>
            <a:off x="642937" y="4657820"/>
            <a:ext cx="7929563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</a:t>
            </a:r>
            <a:r>
              <a:rPr lang="ru-RU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Конкретные технологии шифрования из </a:t>
            </a: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TDE </a:t>
            </a:r>
            <a:r>
              <a:rPr lang="ru-RU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модуля</a:t>
            </a:r>
            <a:endParaRPr lang="en-US" sz="788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5C9209D1-53AE-BE38-F58E-9313EFB8F5FB}"/>
              </a:ext>
            </a:extLst>
          </p:cNvPr>
          <p:cNvSpPr/>
          <p:nvPr/>
        </p:nvSpPr>
        <p:spPr>
          <a:xfrm>
            <a:off x="678655" y="3935376"/>
            <a:ext cx="7929563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</a:t>
            </a:r>
            <a:r>
              <a:rPr lang="ru-RU" sz="788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Сжатие  через </a:t>
            </a:r>
            <a:r>
              <a:rPr lang="en-US" sz="788" dirty="0" err="1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gzip</a:t>
            </a:r>
            <a:endParaRPr lang="en-US" sz="78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572" y="148234"/>
            <a:ext cx="289322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311050" y="141090"/>
            <a:ext cx="2995547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Результаты и выводы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394029" y="496611"/>
            <a:ext cx="8429625" cy="2043113"/>
          </a:xfrm>
          <a:prstGeom prst="rect">
            <a:avLst/>
          </a:prstGeom>
          <a:solidFill>
            <a:srgbClr val="E8F5E8"/>
          </a:solidFill>
          <a:ln/>
        </p:spPr>
      </p:sp>
      <p:sp>
        <p:nvSpPr>
          <p:cNvPr id="6" name="Shape 2"/>
          <p:cNvSpPr/>
          <p:nvPr/>
        </p:nvSpPr>
        <p:spPr>
          <a:xfrm>
            <a:off x="394029" y="496611"/>
            <a:ext cx="28575" cy="2043113"/>
          </a:xfrm>
          <a:prstGeom prst="rect">
            <a:avLst/>
          </a:prstGeom>
          <a:solidFill>
            <a:srgbClr val="28A745"/>
          </a:solidFill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427" y="710923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636314" y="707351"/>
            <a:ext cx="2259350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Достигнутые результаты</a:t>
            </a:r>
            <a:endParaRPr lang="en-US" sz="1350" dirty="0"/>
          </a:p>
        </p:txBody>
      </p:sp>
      <p:sp>
        <p:nvSpPr>
          <p:cNvPr id="9" name="Shape 4"/>
          <p:cNvSpPr/>
          <p:nvPr/>
        </p:nvSpPr>
        <p:spPr>
          <a:xfrm>
            <a:off x="572622" y="1075254"/>
            <a:ext cx="2595553" cy="1285875"/>
          </a:xfrm>
          <a:prstGeom prst="rect">
            <a:avLst/>
          </a:prstGeom>
          <a:solidFill>
            <a:srgbClr val="FFFFFF"/>
          </a:solidFill>
          <a:ln w="298">
            <a:solidFill>
              <a:srgbClr val="28A745"/>
            </a:solidFill>
            <a:prstDash val="solid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0372" y="1218129"/>
            <a:ext cx="200025" cy="2286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5497" y="1518167"/>
            <a:ext cx="23812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База данных</a:t>
            </a:r>
            <a:endParaRPr lang="en-US" sz="900" dirty="0"/>
          </a:p>
        </p:txBody>
      </p:sp>
      <p:sp>
        <p:nvSpPr>
          <p:cNvPr id="12" name="Text 6"/>
          <p:cNvSpPr/>
          <p:nvPr/>
        </p:nvSpPr>
        <p:spPr>
          <a:xfrm>
            <a:off x="1510175" y="1760257"/>
            <a:ext cx="791883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таблиц в 3НФ</a:t>
            </a:r>
            <a:endParaRPr lang="en-US" sz="788" dirty="0"/>
          </a:p>
        </p:txBody>
      </p:sp>
      <p:sp>
        <p:nvSpPr>
          <p:cNvPr id="13" name="Text 7"/>
          <p:cNvSpPr/>
          <p:nvPr/>
        </p:nvSpPr>
        <p:spPr>
          <a:xfrm>
            <a:off x="1619180" y="1910276"/>
            <a:ext cx="57387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индексов</a:t>
            </a:r>
            <a:endParaRPr lang="en-US" sz="788" dirty="0"/>
          </a:p>
        </p:txBody>
      </p:sp>
      <p:sp>
        <p:nvSpPr>
          <p:cNvPr id="14" name="Text 8"/>
          <p:cNvSpPr/>
          <p:nvPr/>
        </p:nvSpPr>
        <p:spPr>
          <a:xfrm>
            <a:off x="1532619" y="2060295"/>
            <a:ext cx="747000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Внешние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ключи</a:t>
            </a:r>
            <a:endParaRPr lang="en-US" sz="788" dirty="0"/>
          </a:p>
        </p:txBody>
      </p:sp>
      <p:sp>
        <p:nvSpPr>
          <p:cNvPr id="15" name="Shape 9"/>
          <p:cNvSpPr/>
          <p:nvPr/>
        </p:nvSpPr>
        <p:spPr>
          <a:xfrm>
            <a:off x="3311050" y="1075254"/>
            <a:ext cx="2595553" cy="1285875"/>
          </a:xfrm>
          <a:prstGeom prst="rect">
            <a:avLst/>
          </a:prstGeom>
          <a:solidFill>
            <a:srgbClr val="FFFFFF"/>
          </a:solidFill>
          <a:ln w="298">
            <a:solidFill>
              <a:srgbClr val="28A745"/>
            </a:solidFill>
            <a:prstDash val="solid"/>
          </a:ln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513" y="1218129"/>
            <a:ext cx="228600" cy="2286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3453925" y="1518167"/>
            <a:ext cx="238124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Безопасность</a:t>
            </a:r>
            <a:endParaRPr lang="en-US" sz="900" dirty="0"/>
          </a:p>
        </p:txBody>
      </p:sp>
      <p:sp>
        <p:nvSpPr>
          <p:cNvPr id="18" name="Text 11"/>
          <p:cNvSpPr/>
          <p:nvPr/>
        </p:nvSpPr>
        <p:spPr>
          <a:xfrm>
            <a:off x="4092789" y="1764626"/>
            <a:ext cx="110351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AES-256 шифрование</a:t>
            </a:r>
            <a:endParaRPr lang="en-US" sz="788" dirty="0"/>
          </a:p>
        </p:txBody>
      </p:sp>
      <p:sp>
        <p:nvSpPr>
          <p:cNvPr id="19" name="Text 12"/>
          <p:cNvSpPr/>
          <p:nvPr/>
        </p:nvSpPr>
        <p:spPr>
          <a:xfrm>
            <a:off x="4106737" y="1910276"/>
            <a:ext cx="107561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% тестов пройдено</a:t>
            </a:r>
            <a:endParaRPr lang="en-US" sz="788" dirty="0"/>
          </a:p>
        </p:txBody>
      </p:sp>
      <p:sp>
        <p:nvSpPr>
          <p:cNvPr id="20" name="Text 13"/>
          <p:cNvSpPr/>
          <p:nvPr/>
        </p:nvSpPr>
        <p:spPr>
          <a:xfrm>
            <a:off x="3976842" y="2064664"/>
            <a:ext cx="133537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 критических уязвимостей</a:t>
            </a:r>
            <a:endParaRPr lang="en-US" sz="788" dirty="0"/>
          </a:p>
        </p:txBody>
      </p:sp>
      <p:sp>
        <p:nvSpPr>
          <p:cNvPr id="21" name="Shape 14"/>
          <p:cNvSpPr/>
          <p:nvPr/>
        </p:nvSpPr>
        <p:spPr>
          <a:xfrm>
            <a:off x="6049479" y="1075254"/>
            <a:ext cx="2595581" cy="1285875"/>
          </a:xfrm>
          <a:prstGeom prst="rect">
            <a:avLst/>
          </a:prstGeom>
          <a:solidFill>
            <a:srgbClr val="FFFFFF"/>
          </a:solidFill>
          <a:ln w="298">
            <a:solidFill>
              <a:srgbClr val="28A745"/>
            </a:solidFill>
            <a:prstDash val="solid"/>
          </a:ln>
        </p:spPr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1544" y="1218129"/>
            <a:ext cx="171450" cy="22860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6192354" y="1518167"/>
            <a:ext cx="23812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Производительность</a:t>
            </a:r>
            <a:endParaRPr lang="en-US" sz="900" dirty="0"/>
          </a:p>
        </p:txBody>
      </p:sp>
      <p:sp>
        <p:nvSpPr>
          <p:cNvPr id="24" name="Text 16"/>
          <p:cNvSpPr/>
          <p:nvPr/>
        </p:nvSpPr>
        <p:spPr>
          <a:xfrm>
            <a:off x="7074395" y="1760257"/>
            <a:ext cx="617157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 </a:t>
            </a: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сек поиск</a:t>
            </a:r>
            <a:endParaRPr lang="en-US" sz="788" dirty="0"/>
          </a:p>
        </p:txBody>
      </p:sp>
      <p:sp>
        <p:nvSpPr>
          <p:cNvPr id="25" name="Text 17"/>
          <p:cNvSpPr/>
          <p:nvPr/>
        </p:nvSpPr>
        <p:spPr>
          <a:xfrm>
            <a:off x="6847597" y="1914645"/>
            <a:ext cx="107078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1000+ пользователей</a:t>
            </a:r>
            <a:endParaRPr lang="en-US" sz="788" dirty="0"/>
          </a:p>
        </p:txBody>
      </p:sp>
      <p:sp>
        <p:nvSpPr>
          <p:cNvPr id="26" name="Text 18"/>
          <p:cNvSpPr/>
          <p:nvPr/>
        </p:nvSpPr>
        <p:spPr>
          <a:xfrm>
            <a:off x="7382942" y="2060295"/>
            <a:ext cx="6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27" name="Shape 19"/>
          <p:cNvSpPr/>
          <p:nvPr/>
        </p:nvSpPr>
        <p:spPr>
          <a:xfrm>
            <a:off x="1032855" y="2611450"/>
            <a:ext cx="2766073" cy="1514917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2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729" y="2666799"/>
            <a:ext cx="126920" cy="126920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1375754" y="2643595"/>
            <a:ext cx="1846469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Выполнение требований ТЗ</a:t>
            </a:r>
            <a:endParaRPr lang="en-US" sz="1013" dirty="0"/>
          </a:p>
        </p:txBody>
      </p:sp>
      <p:sp>
        <p:nvSpPr>
          <p:cNvPr id="30" name="Text 21"/>
          <p:cNvSpPr/>
          <p:nvPr/>
        </p:nvSpPr>
        <p:spPr>
          <a:xfrm>
            <a:off x="1175729" y="2947810"/>
            <a:ext cx="3860455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Анализ предметной области (20 ч)</a:t>
            </a:r>
            <a:endParaRPr lang="en-US" sz="900" dirty="0"/>
          </a:p>
        </p:txBody>
      </p:sp>
      <p:sp>
        <p:nvSpPr>
          <p:cNvPr id="31" name="Text 22"/>
          <p:cNvSpPr/>
          <p:nvPr/>
        </p:nvSpPr>
        <p:spPr>
          <a:xfrm>
            <a:off x="1175729" y="3187823"/>
            <a:ext cx="3860455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Реализация PostgreSQL БД (40 ч)</a:t>
            </a:r>
            <a:endParaRPr lang="en-US" sz="900" dirty="0"/>
          </a:p>
        </p:txBody>
      </p:sp>
      <p:sp>
        <p:nvSpPr>
          <p:cNvPr id="32" name="Text 23"/>
          <p:cNvSpPr/>
          <p:nvPr/>
        </p:nvSpPr>
        <p:spPr>
          <a:xfrm>
            <a:off x="1175729" y="3427836"/>
            <a:ext cx="3860455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Настройка администрирования (60 ч)</a:t>
            </a:r>
            <a:endParaRPr lang="en-US" sz="900" dirty="0"/>
          </a:p>
        </p:txBody>
      </p:sp>
      <p:sp>
        <p:nvSpPr>
          <p:cNvPr id="33" name="Text 24"/>
          <p:cNvSpPr/>
          <p:nvPr/>
        </p:nvSpPr>
        <p:spPr>
          <a:xfrm>
            <a:off x="1175729" y="3667850"/>
            <a:ext cx="3860455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Защита данных AES-256 (40 ч)</a:t>
            </a:r>
            <a:endParaRPr lang="en-US" sz="900" dirty="0"/>
          </a:p>
        </p:txBody>
      </p:sp>
      <p:sp>
        <p:nvSpPr>
          <p:cNvPr id="34" name="Text 25"/>
          <p:cNvSpPr/>
          <p:nvPr/>
        </p:nvSpPr>
        <p:spPr>
          <a:xfrm>
            <a:off x="1175729" y="3907863"/>
            <a:ext cx="3860455" cy="138499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Документирование (20 ч)</a:t>
            </a:r>
            <a:endParaRPr lang="en-US" sz="900" dirty="0"/>
          </a:p>
        </p:txBody>
      </p:sp>
      <p:sp>
        <p:nvSpPr>
          <p:cNvPr id="43" name="Shape 33"/>
          <p:cNvSpPr/>
          <p:nvPr/>
        </p:nvSpPr>
        <p:spPr>
          <a:xfrm>
            <a:off x="4480480" y="3123482"/>
            <a:ext cx="4378591" cy="801889"/>
          </a:xfrm>
          <a:prstGeom prst="rect">
            <a:avLst/>
          </a:prstGeom>
          <a:solidFill>
            <a:srgbClr val="E3F2FD"/>
          </a:solidFill>
          <a:ln/>
        </p:spPr>
      </p:sp>
      <p:pic>
        <p:nvPicPr>
          <p:cNvPr id="44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6293" y="3218257"/>
            <a:ext cx="142875" cy="142875"/>
          </a:xfrm>
          <a:prstGeom prst="rect">
            <a:avLst/>
          </a:prstGeom>
        </p:spPr>
      </p:pic>
      <p:sp>
        <p:nvSpPr>
          <p:cNvPr id="45" name="Text 34"/>
          <p:cNvSpPr/>
          <p:nvPr/>
        </p:nvSpPr>
        <p:spPr>
          <a:xfrm>
            <a:off x="6109116" y="3208314"/>
            <a:ext cx="128838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Планы развития</a:t>
            </a:r>
            <a:endParaRPr lang="en-US" sz="1125" dirty="0"/>
          </a:p>
        </p:txBody>
      </p:sp>
      <p:sp>
        <p:nvSpPr>
          <p:cNvPr id="46" name="Text 35"/>
          <p:cNvSpPr/>
          <p:nvPr/>
        </p:nvSpPr>
        <p:spPr>
          <a:xfrm>
            <a:off x="4674226" y="3396729"/>
            <a:ext cx="25652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Интеграция с медицинским оборудованием</a:t>
            </a:r>
            <a:endParaRPr lang="en-US" sz="900" dirty="0"/>
          </a:p>
        </p:txBody>
      </p:sp>
      <p:sp>
        <p:nvSpPr>
          <p:cNvPr id="47" name="Text 36"/>
          <p:cNvSpPr/>
          <p:nvPr/>
        </p:nvSpPr>
        <p:spPr>
          <a:xfrm>
            <a:off x="7168009" y="3396729"/>
            <a:ext cx="1749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900" dirty="0"/>
          </a:p>
        </p:txBody>
      </p:sp>
      <p:sp>
        <p:nvSpPr>
          <p:cNvPr id="48" name="Text 37"/>
          <p:cNvSpPr/>
          <p:nvPr/>
        </p:nvSpPr>
        <p:spPr>
          <a:xfrm>
            <a:off x="7271537" y="3396729"/>
            <a:ext cx="14488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Мобильное приложение</a:t>
            </a:r>
            <a:endParaRPr lang="en-US" sz="900" dirty="0"/>
          </a:p>
        </p:txBody>
      </p:sp>
      <p:sp>
        <p:nvSpPr>
          <p:cNvPr id="49" name="Text 38"/>
          <p:cNvSpPr/>
          <p:nvPr/>
        </p:nvSpPr>
        <p:spPr>
          <a:xfrm>
            <a:off x="4587664" y="3530197"/>
            <a:ext cx="1749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900" dirty="0"/>
          </a:p>
        </p:txBody>
      </p:sp>
      <p:sp>
        <p:nvSpPr>
          <p:cNvPr id="50" name="Text 39"/>
          <p:cNvSpPr/>
          <p:nvPr/>
        </p:nvSpPr>
        <p:spPr>
          <a:xfrm>
            <a:off x="4675147" y="3530197"/>
            <a:ext cx="2219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Машинное обучение для диагностики</a:t>
            </a:r>
            <a:endParaRPr lang="en-US" sz="900" dirty="0"/>
          </a:p>
        </p:txBody>
      </p:sp>
      <p:sp>
        <p:nvSpPr>
          <p:cNvPr id="51" name="Text 40"/>
          <p:cNvSpPr/>
          <p:nvPr/>
        </p:nvSpPr>
        <p:spPr>
          <a:xfrm>
            <a:off x="6837315" y="3536144"/>
            <a:ext cx="1749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900" dirty="0"/>
          </a:p>
        </p:txBody>
      </p:sp>
      <p:sp>
        <p:nvSpPr>
          <p:cNvPr id="52" name="Text 41"/>
          <p:cNvSpPr/>
          <p:nvPr/>
        </p:nvSpPr>
        <p:spPr>
          <a:xfrm>
            <a:off x="6929772" y="3525317"/>
            <a:ext cx="8963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Телемедицина</a:t>
            </a:r>
            <a:endParaRPr lang="en-US" sz="900" dirty="0"/>
          </a:p>
        </p:txBody>
      </p:sp>
      <p:sp>
        <p:nvSpPr>
          <p:cNvPr id="53" name="Text 42"/>
          <p:cNvSpPr/>
          <p:nvPr/>
        </p:nvSpPr>
        <p:spPr>
          <a:xfrm>
            <a:off x="4587664" y="3389787"/>
            <a:ext cx="1749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900" dirty="0"/>
          </a:p>
        </p:txBody>
      </p:sp>
      <p:sp>
        <p:nvSpPr>
          <p:cNvPr id="54" name="Text 43"/>
          <p:cNvSpPr/>
          <p:nvPr/>
        </p:nvSpPr>
        <p:spPr>
          <a:xfrm>
            <a:off x="3503467" y="3567912"/>
            <a:ext cx="4945652" cy="3114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Интеграция с государственными системами</a:t>
            </a:r>
            <a:endParaRPr lang="en-US" sz="900" dirty="0"/>
          </a:p>
        </p:txBody>
      </p:sp>
      <p:sp>
        <p:nvSpPr>
          <p:cNvPr id="55" name="Shape 44"/>
          <p:cNvSpPr/>
          <p:nvPr/>
        </p:nvSpPr>
        <p:spPr>
          <a:xfrm>
            <a:off x="0" y="4154867"/>
            <a:ext cx="9144000" cy="988633"/>
          </a:xfrm>
          <a:prstGeom prst="rect">
            <a:avLst/>
          </a:prstGeom>
          <a:solidFill>
            <a:srgbClr val="28A745"/>
          </a:solidFill>
          <a:ln/>
        </p:spPr>
      </p:sp>
      <p:pic>
        <p:nvPicPr>
          <p:cNvPr id="56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6423" y="4333461"/>
            <a:ext cx="232475" cy="171450"/>
          </a:xfrm>
          <a:prstGeom prst="rect">
            <a:avLst/>
          </a:prstGeom>
        </p:spPr>
      </p:pic>
      <p:sp>
        <p:nvSpPr>
          <p:cNvPr id="57" name="Text 45"/>
          <p:cNvSpPr/>
          <p:nvPr/>
        </p:nvSpPr>
        <p:spPr>
          <a:xfrm>
            <a:off x="3382174" y="4321562"/>
            <a:ext cx="2193828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Спасибо за внимание!</a:t>
            </a:r>
            <a:endParaRPr lang="en-US" sz="1350" dirty="0"/>
          </a:p>
        </p:txBody>
      </p:sp>
      <p:sp>
        <p:nvSpPr>
          <p:cNvPr id="58" name="Text 46"/>
          <p:cNvSpPr/>
          <p:nvPr/>
        </p:nvSpPr>
        <p:spPr>
          <a:xfrm>
            <a:off x="3122008" y="4644857"/>
            <a:ext cx="244830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Система</a:t>
            </a:r>
            <a:r>
              <a:rPr lang="ru-RU" sz="101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013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готова</a:t>
            </a:r>
            <a:r>
              <a:rPr lang="en-US" sz="101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к</a:t>
            </a:r>
            <a:r>
              <a:rPr lang="ru-RU" sz="101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бизнес-реализации</a:t>
            </a:r>
            <a:endParaRPr lang="en-US" sz="1013" dirty="0"/>
          </a:p>
        </p:txBody>
      </p:sp>
      <p:sp>
        <p:nvSpPr>
          <p:cNvPr id="59" name="Text 47"/>
          <p:cNvSpPr/>
          <p:nvPr/>
        </p:nvSpPr>
        <p:spPr>
          <a:xfrm>
            <a:off x="2745962" y="4837738"/>
            <a:ext cx="3264118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 соответствует всем требованиям безопасности</a:t>
            </a:r>
            <a:endParaRPr lang="en-US" sz="1013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D88696D-B817-C05C-AE34-23477355A4A6}"/>
              </a:ext>
            </a:extLst>
          </p:cNvPr>
          <p:cNvSpPr txBox="1"/>
          <p:nvPr/>
        </p:nvSpPr>
        <p:spPr>
          <a:xfrm>
            <a:off x="2389147" y="3614611"/>
            <a:ext cx="4572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7211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933" y="483989"/>
            <a:ext cx="257175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055265" y="476845"/>
            <a:ext cx="3469211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Проблема и актуальность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28625" y="1278731"/>
            <a:ext cx="4000500" cy="8858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6" name="Shape 2"/>
          <p:cNvSpPr/>
          <p:nvPr/>
        </p:nvSpPr>
        <p:spPr>
          <a:xfrm>
            <a:off x="428625" y="1278731"/>
            <a:ext cx="28575" cy="885825"/>
          </a:xfrm>
          <a:prstGeom prst="rect">
            <a:avLst/>
          </a:prstGeom>
          <a:solidFill>
            <a:srgbClr val="DC3545"/>
          </a:solidFill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457325"/>
            <a:ext cx="171450" cy="2286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5825" y="1441252"/>
            <a:ext cx="212786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Бумажный документооборот</a:t>
            </a:r>
            <a:endParaRPr lang="en-US" sz="1125" dirty="0"/>
          </a:p>
        </p:txBody>
      </p:sp>
      <p:sp>
        <p:nvSpPr>
          <p:cNvPr id="9" name="Text 4"/>
          <p:cNvSpPr/>
          <p:nvPr/>
        </p:nvSpPr>
        <p:spPr>
          <a:xfrm>
            <a:off x="885825" y="1641277"/>
            <a:ext cx="2672711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Потеря документов, сложность поиска, дублирование информации</a:t>
            </a:r>
            <a:endParaRPr lang="en-US" sz="1125" dirty="0"/>
          </a:p>
        </p:txBody>
      </p:sp>
      <p:sp>
        <p:nvSpPr>
          <p:cNvPr id="10" name="Shape 5"/>
          <p:cNvSpPr/>
          <p:nvPr/>
        </p:nvSpPr>
        <p:spPr>
          <a:xfrm>
            <a:off x="4714875" y="1278731"/>
            <a:ext cx="4000500" cy="8858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1" name="Shape 6"/>
          <p:cNvSpPr/>
          <p:nvPr/>
        </p:nvSpPr>
        <p:spPr>
          <a:xfrm>
            <a:off x="4714875" y="1278731"/>
            <a:ext cx="28575" cy="885825"/>
          </a:xfrm>
          <a:prstGeom prst="rect">
            <a:avLst/>
          </a:prstGeom>
          <a:solidFill>
            <a:srgbClr val="DC3545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1457325"/>
            <a:ext cx="228600" cy="2286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229225" y="1441252"/>
            <a:ext cx="151567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Временные затраты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5229225" y="1641277"/>
            <a:ext cx="3372994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Долгий поиск карт пациентов, ручное заполнение форм</a:t>
            </a:r>
            <a:endParaRPr lang="en-US" sz="1125" dirty="0"/>
          </a:p>
        </p:txBody>
      </p:sp>
      <p:sp>
        <p:nvSpPr>
          <p:cNvPr id="15" name="Shape 9"/>
          <p:cNvSpPr/>
          <p:nvPr/>
        </p:nvSpPr>
        <p:spPr>
          <a:xfrm>
            <a:off x="428625" y="2450306"/>
            <a:ext cx="4000500" cy="8858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6" name="Shape 10"/>
          <p:cNvSpPr/>
          <p:nvPr/>
        </p:nvSpPr>
        <p:spPr>
          <a:xfrm>
            <a:off x="428625" y="2450306"/>
            <a:ext cx="28575" cy="885825"/>
          </a:xfrm>
          <a:prstGeom prst="rect">
            <a:avLst/>
          </a:prstGeom>
          <a:solidFill>
            <a:srgbClr val="DC3545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628900"/>
            <a:ext cx="228600" cy="2286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942975" y="2612827"/>
            <a:ext cx="164641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Безопасность данных</a:t>
            </a:r>
            <a:endParaRPr lang="en-US" sz="1125" dirty="0"/>
          </a:p>
        </p:txBody>
      </p:sp>
      <p:sp>
        <p:nvSpPr>
          <p:cNvPr id="19" name="Text 12"/>
          <p:cNvSpPr/>
          <p:nvPr/>
        </p:nvSpPr>
        <p:spPr>
          <a:xfrm>
            <a:off x="942975" y="2812852"/>
            <a:ext cx="2877592" cy="3589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Отсутствие контроля доступа, риск утечки информации</a:t>
            </a:r>
            <a:endParaRPr lang="en-US" sz="1125" dirty="0"/>
          </a:p>
        </p:txBody>
      </p:sp>
      <p:sp>
        <p:nvSpPr>
          <p:cNvPr id="20" name="Shape 13"/>
          <p:cNvSpPr/>
          <p:nvPr/>
        </p:nvSpPr>
        <p:spPr>
          <a:xfrm>
            <a:off x="4714875" y="2450306"/>
            <a:ext cx="4000500" cy="8858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1" name="Shape 14"/>
          <p:cNvSpPr/>
          <p:nvPr/>
        </p:nvSpPr>
        <p:spPr>
          <a:xfrm>
            <a:off x="4714875" y="2450306"/>
            <a:ext cx="28575" cy="885825"/>
          </a:xfrm>
          <a:prstGeom prst="rect">
            <a:avLst/>
          </a:prstGeom>
          <a:solidFill>
            <a:srgbClr val="DC3545"/>
          </a:solidFill>
          <a:ln/>
        </p:spPr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750" y="2628900"/>
            <a:ext cx="228600" cy="22860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5229225" y="2612827"/>
            <a:ext cx="166463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Отсутствие аналитики</a:t>
            </a:r>
            <a:endParaRPr lang="en-US" sz="1125" dirty="0"/>
          </a:p>
        </p:txBody>
      </p:sp>
      <p:sp>
        <p:nvSpPr>
          <p:cNvPr id="24" name="Text 16"/>
          <p:cNvSpPr/>
          <p:nvPr/>
        </p:nvSpPr>
        <p:spPr>
          <a:xfrm>
            <a:off x="5229225" y="2812852"/>
            <a:ext cx="327049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Сложность формирования отчетов и статистики</a:t>
            </a:r>
            <a:endParaRPr lang="en-US" sz="1125" dirty="0"/>
          </a:p>
        </p:txBody>
      </p:sp>
      <p:sp>
        <p:nvSpPr>
          <p:cNvPr id="25" name="Shape 17"/>
          <p:cNvSpPr/>
          <p:nvPr/>
        </p:nvSpPr>
        <p:spPr>
          <a:xfrm>
            <a:off x="428625" y="3621881"/>
            <a:ext cx="8286750" cy="1400175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26" name="Text 18"/>
          <p:cNvSpPr/>
          <p:nvPr/>
        </p:nvSpPr>
        <p:spPr>
          <a:xfrm>
            <a:off x="1212903" y="3836194"/>
            <a:ext cx="1525219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30%</a:t>
            </a:r>
            <a:endParaRPr lang="en-US" sz="2700" dirty="0"/>
          </a:p>
        </p:txBody>
      </p:sp>
      <p:sp>
        <p:nvSpPr>
          <p:cNvPr id="27" name="Text 19"/>
          <p:cNvSpPr/>
          <p:nvPr/>
        </p:nvSpPr>
        <p:spPr>
          <a:xfrm>
            <a:off x="1212903" y="4446984"/>
            <a:ext cx="1525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времени врача тратится</a:t>
            </a:r>
            <a:endParaRPr lang="en-US" sz="1013" dirty="0"/>
          </a:p>
        </p:txBody>
      </p:sp>
      <p:sp>
        <p:nvSpPr>
          <p:cNvPr id="28" name="Text 20"/>
          <p:cNvSpPr/>
          <p:nvPr/>
        </p:nvSpPr>
        <p:spPr>
          <a:xfrm>
            <a:off x="1329268" y="4639866"/>
            <a:ext cx="129246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 документооборот</a:t>
            </a:r>
            <a:endParaRPr lang="en-US" sz="1013" dirty="0"/>
          </a:p>
        </p:txBody>
      </p:sp>
      <p:sp>
        <p:nvSpPr>
          <p:cNvPr id="29" name="Text 21"/>
          <p:cNvSpPr/>
          <p:nvPr/>
        </p:nvSpPr>
        <p:spPr>
          <a:xfrm>
            <a:off x="4030162" y="3885620"/>
            <a:ext cx="966611" cy="4154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27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r>
              <a:rPr lang="en-US" sz="27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мин</a:t>
            </a:r>
            <a:endParaRPr lang="en-US" sz="2700" dirty="0"/>
          </a:p>
        </p:txBody>
      </p:sp>
      <p:sp>
        <p:nvSpPr>
          <p:cNvPr id="30" name="Text 22"/>
          <p:cNvSpPr/>
          <p:nvPr/>
        </p:nvSpPr>
        <p:spPr>
          <a:xfrm>
            <a:off x="3806614" y="4446984"/>
            <a:ext cx="141370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среднее время поиска</a:t>
            </a:r>
            <a:endParaRPr lang="en-US" sz="1013" dirty="0"/>
          </a:p>
        </p:txBody>
      </p:sp>
      <p:sp>
        <p:nvSpPr>
          <p:cNvPr id="31" name="Text 23"/>
          <p:cNvSpPr/>
          <p:nvPr/>
        </p:nvSpPr>
        <p:spPr>
          <a:xfrm>
            <a:off x="4005523" y="4639866"/>
            <a:ext cx="101589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карты пациента</a:t>
            </a:r>
            <a:endParaRPr lang="en-US" sz="1013" dirty="0"/>
          </a:p>
        </p:txBody>
      </p:sp>
      <p:sp>
        <p:nvSpPr>
          <p:cNvPr id="32" name="Text 24"/>
          <p:cNvSpPr/>
          <p:nvPr/>
        </p:nvSpPr>
        <p:spPr>
          <a:xfrm>
            <a:off x="6288816" y="3836194"/>
            <a:ext cx="1713691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85%</a:t>
            </a:r>
            <a:endParaRPr lang="en-US" sz="2700" dirty="0"/>
          </a:p>
        </p:txBody>
      </p:sp>
      <p:sp>
        <p:nvSpPr>
          <p:cNvPr id="33" name="Text 25"/>
          <p:cNvSpPr/>
          <p:nvPr/>
        </p:nvSpPr>
        <p:spPr>
          <a:xfrm>
            <a:off x="6288816" y="4446984"/>
            <a:ext cx="171369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медучреждений нуждаются</a:t>
            </a:r>
            <a:endParaRPr lang="en-US" sz="1013" dirty="0"/>
          </a:p>
        </p:txBody>
      </p:sp>
      <p:sp>
        <p:nvSpPr>
          <p:cNvPr id="34" name="Text 26"/>
          <p:cNvSpPr/>
          <p:nvPr/>
        </p:nvSpPr>
        <p:spPr>
          <a:xfrm>
            <a:off x="6616815" y="4639866"/>
            <a:ext cx="105769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 цифровизации</a:t>
            </a:r>
            <a:endParaRPr lang="en-US" sz="10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0" y="204216"/>
            <a:ext cx="9144000" cy="455158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107" y="287751"/>
            <a:ext cx="192881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117144" y="280607"/>
            <a:ext cx="3159686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Предлагаемое решение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428625" y="621021"/>
            <a:ext cx="8286750" cy="1128713"/>
          </a:xfrm>
          <a:prstGeom prst="rect">
            <a:avLst/>
          </a:prstGeom>
          <a:solidFill>
            <a:srgbClr val="E8F5E8"/>
          </a:solidFill>
          <a:ln/>
        </p:spPr>
      </p:sp>
      <p:sp>
        <p:nvSpPr>
          <p:cNvPr id="6" name="Shape 2"/>
          <p:cNvSpPr/>
          <p:nvPr/>
        </p:nvSpPr>
        <p:spPr>
          <a:xfrm>
            <a:off x="428625" y="621021"/>
            <a:ext cx="28575" cy="1128713"/>
          </a:xfrm>
          <a:prstGeom prst="rect">
            <a:avLst/>
          </a:prstGeom>
          <a:solidFill>
            <a:srgbClr val="28A745"/>
          </a:solidFill>
          <a:ln/>
        </p:spPr>
      </p:sp>
      <p:sp>
        <p:nvSpPr>
          <p:cNvPr id="7" name="Text 3"/>
          <p:cNvSpPr/>
          <p:nvPr/>
        </p:nvSpPr>
        <p:spPr>
          <a:xfrm>
            <a:off x="2261108" y="831762"/>
            <a:ext cx="4693221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Комплексная система электронных медицинских карт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1777678" y="1088937"/>
            <a:ext cx="5660055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для автоматизации работы медицинских учреждений с обеспечением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2428401" y="1346112"/>
            <a:ext cx="4358608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высокого уровня безопасности и производительности</a:t>
            </a:r>
            <a:endParaRPr lang="en-US" sz="1350" dirty="0"/>
          </a:p>
        </p:txBody>
      </p:sp>
      <p:sp>
        <p:nvSpPr>
          <p:cNvPr id="10" name="Shape 6"/>
          <p:cNvSpPr/>
          <p:nvPr/>
        </p:nvSpPr>
        <p:spPr>
          <a:xfrm>
            <a:off x="428625" y="2035484"/>
            <a:ext cx="2619356" cy="1384436"/>
          </a:xfrm>
          <a:prstGeom prst="rect">
            <a:avLst/>
          </a:prstGeom>
          <a:solidFill>
            <a:srgbClr val="F8F9FA"/>
          </a:solidFill>
          <a:ln w="397">
            <a:solidFill>
              <a:srgbClr val="28A745"/>
            </a:solidFill>
            <a:prstDash val="solid"/>
          </a:ln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428" y="2214078"/>
            <a:ext cx="285750" cy="2857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07219" y="2606984"/>
            <a:ext cx="233360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Быстрый поиск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607219" y="2983493"/>
            <a:ext cx="2333606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</a:t>
            </a:r>
            <a:r>
              <a:rPr lang="en-US" sz="900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оиск</a:t>
            </a: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пациентов </a:t>
            </a:r>
            <a:r>
              <a:rPr lang="en-US" sz="900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</a:t>
            </a: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ФИО</a:t>
            </a:r>
            <a:endParaRPr lang="en-US" sz="900" dirty="0"/>
          </a:p>
        </p:txBody>
      </p:sp>
      <p:sp>
        <p:nvSpPr>
          <p:cNvPr id="14" name="Shape 9"/>
          <p:cNvSpPr/>
          <p:nvPr/>
        </p:nvSpPr>
        <p:spPr>
          <a:xfrm>
            <a:off x="3262294" y="2035484"/>
            <a:ext cx="2619384" cy="1384436"/>
          </a:xfrm>
          <a:prstGeom prst="rect">
            <a:avLst/>
          </a:prstGeom>
          <a:solidFill>
            <a:srgbClr val="F8F9FA"/>
          </a:solidFill>
          <a:ln w="397">
            <a:solidFill>
              <a:srgbClr val="28A745"/>
            </a:solidFill>
            <a:prstDash val="solid"/>
          </a:ln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56" y="2214078"/>
            <a:ext cx="250031" cy="28575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440888" y="2606984"/>
            <a:ext cx="233363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Безопасность</a:t>
            </a:r>
            <a:endParaRPr lang="en-US" sz="1125" dirty="0"/>
          </a:p>
        </p:txBody>
      </p:sp>
      <p:sp>
        <p:nvSpPr>
          <p:cNvPr id="17" name="Text 11"/>
          <p:cNvSpPr/>
          <p:nvPr/>
        </p:nvSpPr>
        <p:spPr>
          <a:xfrm>
            <a:off x="3440888" y="2914243"/>
            <a:ext cx="233363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AES-256 </a:t>
            </a:r>
            <a:r>
              <a:rPr lang="en-US" sz="900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шифрование,доступа</a:t>
            </a: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полный аудит операций</a:t>
            </a:r>
            <a:endParaRPr lang="en-US" sz="900" dirty="0"/>
          </a:p>
        </p:txBody>
      </p:sp>
      <p:sp>
        <p:nvSpPr>
          <p:cNvPr id="18" name="Shape 12"/>
          <p:cNvSpPr/>
          <p:nvPr/>
        </p:nvSpPr>
        <p:spPr>
          <a:xfrm>
            <a:off x="6095991" y="2035484"/>
            <a:ext cx="2619356" cy="1384436"/>
          </a:xfrm>
          <a:prstGeom prst="rect">
            <a:avLst/>
          </a:prstGeom>
          <a:solidFill>
            <a:srgbClr val="F8F9FA"/>
          </a:solidFill>
          <a:ln w="397">
            <a:solidFill>
              <a:srgbClr val="28A745"/>
            </a:solidFill>
            <a:prstDash val="solid"/>
          </a:ln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2794" y="2214078"/>
            <a:ext cx="285750" cy="2857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6274584" y="2606984"/>
            <a:ext cx="233360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Аналитика</a:t>
            </a:r>
            <a:endParaRPr lang="en-US" sz="1125" dirty="0"/>
          </a:p>
        </p:txBody>
      </p:sp>
      <p:sp>
        <p:nvSpPr>
          <p:cNvPr id="21" name="Text 14"/>
          <p:cNvSpPr/>
          <p:nvPr/>
        </p:nvSpPr>
        <p:spPr>
          <a:xfrm>
            <a:off x="6274584" y="2892734"/>
            <a:ext cx="2333606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Автоматические отчеты, статистика, мониторинг показателей</a:t>
            </a:r>
            <a:endParaRPr lang="en-US" sz="900" dirty="0"/>
          </a:p>
        </p:txBody>
      </p:sp>
      <p:sp>
        <p:nvSpPr>
          <p:cNvPr id="22" name="Shape 15"/>
          <p:cNvSpPr/>
          <p:nvPr/>
        </p:nvSpPr>
        <p:spPr>
          <a:xfrm>
            <a:off x="428625" y="3677095"/>
            <a:ext cx="8286750" cy="1078706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23" name="Text 16"/>
          <p:cNvSpPr/>
          <p:nvPr/>
        </p:nvSpPr>
        <p:spPr>
          <a:xfrm>
            <a:off x="1555083" y="3888639"/>
            <a:ext cx="128240" cy="2769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b="1" dirty="0">
                <a:solidFill>
                  <a:srgbClr val="2E86AB"/>
                </a:solidFill>
                <a:latin typeface="Arial" pitchFamily="34" charset="0"/>
                <a:cs typeface="Arial" pitchFamily="34" charset="-120"/>
              </a:rPr>
              <a:t>5</a:t>
            </a:r>
            <a:endParaRPr lang="en-US" sz="1800" dirty="0"/>
          </a:p>
        </p:txBody>
      </p:sp>
      <p:sp>
        <p:nvSpPr>
          <p:cNvPr id="24" name="Text 17"/>
          <p:cNvSpPr/>
          <p:nvPr/>
        </p:nvSpPr>
        <p:spPr>
          <a:xfrm>
            <a:off x="1126843" y="4232395"/>
            <a:ext cx="98472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основных таблиц</a:t>
            </a:r>
            <a:endParaRPr lang="en-US" sz="900" dirty="0"/>
          </a:p>
        </p:txBody>
      </p:sp>
      <p:sp>
        <p:nvSpPr>
          <p:cNvPr id="25" name="Text 18"/>
          <p:cNvSpPr/>
          <p:nvPr/>
        </p:nvSpPr>
        <p:spPr>
          <a:xfrm>
            <a:off x="1203554" y="4403845"/>
            <a:ext cx="8312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 базе данных</a:t>
            </a:r>
            <a:endParaRPr lang="en-US" sz="900" dirty="0"/>
          </a:p>
        </p:txBody>
      </p:sp>
      <p:sp>
        <p:nvSpPr>
          <p:cNvPr id="29" name="Text 22"/>
          <p:cNvSpPr/>
          <p:nvPr/>
        </p:nvSpPr>
        <p:spPr>
          <a:xfrm>
            <a:off x="3903221" y="3873548"/>
            <a:ext cx="108746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15+</a:t>
            </a:r>
            <a:endParaRPr lang="en-US" sz="1800" dirty="0"/>
          </a:p>
        </p:txBody>
      </p:sp>
      <p:sp>
        <p:nvSpPr>
          <p:cNvPr id="30" name="Text 23"/>
          <p:cNvSpPr/>
          <p:nvPr/>
        </p:nvSpPr>
        <p:spPr>
          <a:xfrm>
            <a:off x="3903220" y="4232395"/>
            <a:ext cx="108746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оптимизированных</a:t>
            </a:r>
            <a:endParaRPr lang="en-US" sz="900" dirty="0"/>
          </a:p>
        </p:txBody>
      </p:sp>
      <p:sp>
        <p:nvSpPr>
          <p:cNvPr id="31" name="Text 24"/>
          <p:cNvSpPr/>
          <p:nvPr/>
        </p:nvSpPr>
        <p:spPr>
          <a:xfrm>
            <a:off x="4134305" y="4390156"/>
            <a:ext cx="5626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индексов</a:t>
            </a:r>
            <a:endParaRPr lang="en-US" sz="900" dirty="0"/>
          </a:p>
        </p:txBody>
      </p:sp>
      <p:sp>
        <p:nvSpPr>
          <p:cNvPr id="32" name="Text 25"/>
          <p:cNvSpPr/>
          <p:nvPr/>
        </p:nvSpPr>
        <p:spPr>
          <a:xfrm>
            <a:off x="6603250" y="3893876"/>
            <a:ext cx="77476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100%</a:t>
            </a:r>
            <a:endParaRPr lang="en-US" sz="1800" dirty="0"/>
          </a:p>
        </p:txBody>
      </p:sp>
      <p:sp>
        <p:nvSpPr>
          <p:cNvPr id="33" name="Text 26"/>
          <p:cNvSpPr/>
          <p:nvPr/>
        </p:nvSpPr>
        <p:spPr>
          <a:xfrm>
            <a:off x="6990601" y="4250784"/>
            <a:ext cx="64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00" dirty="0"/>
          </a:p>
        </p:txBody>
      </p:sp>
      <p:sp>
        <p:nvSpPr>
          <p:cNvPr id="34" name="Text 27"/>
          <p:cNvSpPr/>
          <p:nvPr/>
        </p:nvSpPr>
        <p:spPr>
          <a:xfrm>
            <a:off x="6660413" y="4250783"/>
            <a:ext cx="660437" cy="2769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Приведение</a:t>
            </a:r>
          </a:p>
          <a:p>
            <a:pPr marL="0" indent="0" algn="ctr">
              <a:buNone/>
            </a:pPr>
            <a:r>
              <a:rPr lang="ru-RU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 форме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" y="-67866"/>
            <a:ext cx="9144000" cy="5200261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309" y="195523"/>
            <a:ext cx="289322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333787" y="188379"/>
            <a:ext cx="2944313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Архитектура системы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1748918" y="701350"/>
            <a:ext cx="5690667" cy="918784"/>
          </a:xfrm>
          <a:prstGeom prst="rect">
            <a:avLst/>
          </a:prstGeom>
          <a:solidFill>
            <a:srgbClr val="BBDEFB"/>
          </a:solidFill>
          <a:ln w="198">
            <a:solidFill>
              <a:srgbClr val="2E86AB"/>
            </a:solidFill>
            <a:prstDash val="solid"/>
          </a:ln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602" y="915662"/>
            <a:ext cx="192881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682921" y="912090"/>
            <a:ext cx="2182750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Уровень представления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3796551" y="1227058"/>
            <a:ext cx="1691169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Веб-интерфейс • REST API </a:t>
            </a:r>
            <a:endParaRPr lang="en-US" sz="1013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1403" y="1730050"/>
            <a:ext cx="160734" cy="214313"/>
          </a:xfrm>
          <a:prstGeom prst="rect">
            <a:avLst/>
          </a:prstGeom>
        </p:spPr>
      </p:pic>
      <p:sp>
        <p:nvSpPr>
          <p:cNvPr id="10" name="Shape 4"/>
          <p:cNvSpPr/>
          <p:nvPr/>
        </p:nvSpPr>
        <p:spPr>
          <a:xfrm>
            <a:off x="1748918" y="1725505"/>
            <a:ext cx="5690667" cy="948061"/>
          </a:xfrm>
          <a:prstGeom prst="rect">
            <a:avLst/>
          </a:prstGeom>
          <a:solidFill>
            <a:srgbClr val="C8E6C9"/>
          </a:solidFill>
          <a:ln w="198">
            <a:solidFill>
              <a:srgbClr val="28A745"/>
            </a:solidFill>
            <a:prstDash val="solid"/>
          </a:ln>
        </p:spPr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4889" y="1939819"/>
            <a:ext cx="214313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3730639" y="1936247"/>
            <a:ext cx="2108746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Уровень бизнес-логики</a:t>
            </a:r>
            <a:endParaRPr lang="en-US" sz="1350" dirty="0"/>
          </a:p>
        </p:txBody>
      </p:sp>
      <p:sp>
        <p:nvSpPr>
          <p:cNvPr id="13" name="Text 6"/>
          <p:cNvSpPr/>
          <p:nvPr/>
        </p:nvSpPr>
        <p:spPr>
          <a:xfrm>
            <a:off x="1927512" y="2232713"/>
            <a:ext cx="5429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модули • Шифрование • Аудит • Валидация данных</a:t>
            </a:r>
            <a:endParaRPr lang="en-US" sz="1013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1633" y="2819471"/>
            <a:ext cx="160734" cy="214313"/>
          </a:xfrm>
          <a:prstGeom prst="rect">
            <a:avLst/>
          </a:prstGeom>
        </p:spPr>
      </p:pic>
      <p:sp>
        <p:nvSpPr>
          <p:cNvPr id="15" name="Shape 7"/>
          <p:cNvSpPr/>
          <p:nvPr/>
        </p:nvSpPr>
        <p:spPr>
          <a:xfrm>
            <a:off x="1731728" y="2799034"/>
            <a:ext cx="5715000" cy="907256"/>
          </a:xfrm>
          <a:prstGeom prst="rect">
            <a:avLst/>
          </a:prstGeom>
          <a:solidFill>
            <a:srgbClr val="FFE0B2"/>
          </a:solidFill>
          <a:ln w="198">
            <a:solidFill>
              <a:srgbClr val="FF9800"/>
            </a:solidFill>
            <a:prstDash val="solid"/>
          </a:ln>
        </p:spPr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893" y="2989949"/>
            <a:ext cx="150019" cy="171450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3983349" y="2986377"/>
            <a:ext cx="1536799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Уровень данных</a:t>
            </a:r>
            <a:endParaRPr lang="en-US" sz="1350" dirty="0"/>
          </a:p>
        </p:txBody>
      </p:sp>
      <p:sp>
        <p:nvSpPr>
          <p:cNvPr id="18" name="Text 9"/>
          <p:cNvSpPr/>
          <p:nvPr/>
        </p:nvSpPr>
        <p:spPr>
          <a:xfrm>
            <a:off x="1926396" y="3282843"/>
            <a:ext cx="54292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PostgreSQL • Репликация • Резервное копирование • Индексы</a:t>
            </a:r>
            <a:endParaRPr lang="en-US" sz="1013" dirty="0"/>
          </a:p>
        </p:txBody>
      </p:sp>
      <p:sp>
        <p:nvSpPr>
          <p:cNvPr id="19" name="Shape 10"/>
          <p:cNvSpPr/>
          <p:nvPr/>
        </p:nvSpPr>
        <p:spPr>
          <a:xfrm>
            <a:off x="374416" y="3806258"/>
            <a:ext cx="2643188" cy="110728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0" name="Shape 11"/>
          <p:cNvSpPr/>
          <p:nvPr/>
        </p:nvSpPr>
        <p:spPr>
          <a:xfrm>
            <a:off x="374416" y="3806258"/>
            <a:ext cx="28575" cy="1107281"/>
          </a:xfrm>
          <a:prstGeom prst="rect">
            <a:avLst/>
          </a:prstGeom>
          <a:solidFill>
            <a:srgbClr val="2E86AB"/>
          </a:solidFill>
          <a:ln/>
        </p:spPr>
      </p:sp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5997" y="3949133"/>
            <a:ext cx="200025" cy="200025"/>
          </a:xfrm>
          <a:prstGeom prst="rect">
            <a:avLst/>
          </a:prstGeom>
        </p:spPr>
      </p:pic>
      <p:sp>
        <p:nvSpPr>
          <p:cNvPr id="22" name="Text 12"/>
          <p:cNvSpPr/>
          <p:nvPr/>
        </p:nvSpPr>
        <p:spPr>
          <a:xfrm>
            <a:off x="517291" y="4220595"/>
            <a:ext cx="2428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Безопасность</a:t>
            </a:r>
            <a:endParaRPr lang="en-US" sz="1013" dirty="0"/>
          </a:p>
        </p:txBody>
      </p:sp>
      <p:sp>
        <p:nvSpPr>
          <p:cNvPr id="23" name="Text 13"/>
          <p:cNvSpPr/>
          <p:nvPr/>
        </p:nvSpPr>
        <p:spPr>
          <a:xfrm>
            <a:off x="517291" y="4470626"/>
            <a:ext cx="24288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Многоуровневая защита на каждом уровне</a:t>
            </a:r>
            <a:endParaRPr lang="en-US" sz="788" dirty="0"/>
          </a:p>
        </p:txBody>
      </p:sp>
      <p:sp>
        <p:nvSpPr>
          <p:cNvPr id="24" name="Shape 14"/>
          <p:cNvSpPr/>
          <p:nvPr/>
        </p:nvSpPr>
        <p:spPr>
          <a:xfrm>
            <a:off x="3196197" y="3806258"/>
            <a:ext cx="2643188" cy="110728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5" name="Shape 15"/>
          <p:cNvSpPr/>
          <p:nvPr/>
        </p:nvSpPr>
        <p:spPr>
          <a:xfrm>
            <a:off x="3196197" y="3806258"/>
            <a:ext cx="28575" cy="1107281"/>
          </a:xfrm>
          <a:prstGeom prst="rect">
            <a:avLst/>
          </a:prstGeom>
          <a:solidFill>
            <a:srgbClr val="2E86AB"/>
          </a:solidFill>
          <a:ln/>
        </p:spPr>
      </p:sp>
      <p:pic>
        <p:nvPicPr>
          <p:cNvPr id="26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0280" y="3949133"/>
            <a:ext cx="175022" cy="200025"/>
          </a:xfrm>
          <a:prstGeom prst="rect">
            <a:avLst/>
          </a:prstGeom>
        </p:spPr>
      </p:pic>
      <p:sp>
        <p:nvSpPr>
          <p:cNvPr id="27" name="Text 16"/>
          <p:cNvSpPr/>
          <p:nvPr/>
        </p:nvSpPr>
        <p:spPr>
          <a:xfrm>
            <a:off x="3339072" y="4220595"/>
            <a:ext cx="2428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Масштабируемость</a:t>
            </a:r>
            <a:endParaRPr lang="en-US" sz="1013" dirty="0"/>
          </a:p>
        </p:txBody>
      </p:sp>
      <p:sp>
        <p:nvSpPr>
          <p:cNvPr id="28" name="Text 17"/>
          <p:cNvSpPr/>
          <p:nvPr/>
        </p:nvSpPr>
        <p:spPr>
          <a:xfrm>
            <a:off x="3339072" y="4470626"/>
            <a:ext cx="24288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Горизонтальное и вертикальное масштабирование</a:t>
            </a:r>
            <a:endParaRPr lang="en-US" sz="788" dirty="0"/>
          </a:p>
        </p:txBody>
      </p:sp>
      <p:sp>
        <p:nvSpPr>
          <p:cNvPr id="29" name="Shape 18"/>
          <p:cNvSpPr/>
          <p:nvPr/>
        </p:nvSpPr>
        <p:spPr>
          <a:xfrm>
            <a:off x="6017979" y="3806258"/>
            <a:ext cx="2643188" cy="1107281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0" name="Shape 19"/>
          <p:cNvSpPr/>
          <p:nvPr/>
        </p:nvSpPr>
        <p:spPr>
          <a:xfrm>
            <a:off x="6017979" y="3806258"/>
            <a:ext cx="28575" cy="1107281"/>
          </a:xfrm>
          <a:prstGeom prst="rect">
            <a:avLst/>
          </a:prstGeom>
          <a:solidFill>
            <a:srgbClr val="2E86AB"/>
          </a:solidFill>
          <a:ln/>
        </p:spPr>
      </p:sp>
      <p:pic>
        <p:nvPicPr>
          <p:cNvPr id="3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9560" y="3949133"/>
            <a:ext cx="200025" cy="200025"/>
          </a:xfrm>
          <a:prstGeom prst="rect">
            <a:avLst/>
          </a:prstGeom>
        </p:spPr>
      </p:pic>
      <p:sp>
        <p:nvSpPr>
          <p:cNvPr id="32" name="Text 20"/>
          <p:cNvSpPr/>
          <p:nvPr/>
        </p:nvSpPr>
        <p:spPr>
          <a:xfrm>
            <a:off x="6160854" y="4220595"/>
            <a:ext cx="2428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Надежность</a:t>
            </a:r>
            <a:endParaRPr lang="en-US" sz="1013" dirty="0"/>
          </a:p>
        </p:txBody>
      </p:sp>
      <p:sp>
        <p:nvSpPr>
          <p:cNvPr id="33" name="Text 21"/>
          <p:cNvSpPr/>
          <p:nvPr/>
        </p:nvSpPr>
        <p:spPr>
          <a:xfrm>
            <a:off x="6160854" y="4470626"/>
            <a:ext cx="24288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Репликация и автоматическое восстановление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797"/>
            <a:ext cx="9144000" cy="583767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943" y="198239"/>
            <a:ext cx="289322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785421" y="191095"/>
            <a:ext cx="4041074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Проектирование базы данных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1233887" y="792956"/>
            <a:ext cx="1964531" cy="1268630"/>
          </a:xfrm>
          <a:prstGeom prst="rect">
            <a:avLst/>
          </a:prstGeom>
          <a:solidFill>
            <a:srgbClr val="F8F9FA"/>
          </a:solidFill>
          <a:ln w="198">
            <a:solidFill>
              <a:srgbClr val="2E86AB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1341043" y="900112"/>
            <a:ext cx="1750219" cy="285750"/>
          </a:xfrm>
          <a:prstGeom prst="rect">
            <a:avLst/>
          </a:prstGeom>
          <a:solidFill>
            <a:srgbClr val="E3F2FD"/>
          </a:solidFill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156" y="982265"/>
            <a:ext cx="100013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31169" y="978693"/>
            <a:ext cx="54141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patients</a:t>
            </a:r>
            <a:endParaRPr lang="en-US" sz="900" dirty="0"/>
          </a:p>
        </p:txBody>
      </p:sp>
      <p:sp>
        <p:nvSpPr>
          <p:cNvPr id="9" name="Text 4"/>
          <p:cNvSpPr/>
          <p:nvPr/>
        </p:nvSpPr>
        <p:spPr>
          <a:xfrm>
            <a:off x="1341043" y="1261075"/>
            <a:ext cx="721351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b="1" dirty="0" err="1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patient_id</a:t>
            </a:r>
            <a:r>
              <a:rPr lang="en-US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</a:t>
            </a:r>
            <a:r>
              <a:rPr lang="ru-RU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</a:t>
            </a:r>
            <a:r>
              <a:rPr lang="en-US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675" dirty="0"/>
          </a:p>
        </p:txBody>
      </p:sp>
      <p:sp>
        <p:nvSpPr>
          <p:cNvPr id="10" name="Text 5"/>
          <p:cNvSpPr/>
          <p:nvPr/>
        </p:nvSpPr>
        <p:spPr>
          <a:xfrm>
            <a:off x="1341043" y="1368725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first_name</a:t>
            </a:r>
            <a:endParaRPr lang="en-US" sz="675" dirty="0"/>
          </a:p>
        </p:txBody>
      </p:sp>
      <p:sp>
        <p:nvSpPr>
          <p:cNvPr id="11" name="Text 6"/>
          <p:cNvSpPr/>
          <p:nvPr/>
        </p:nvSpPr>
        <p:spPr>
          <a:xfrm>
            <a:off x="1341043" y="1480151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last_name</a:t>
            </a:r>
            <a:endParaRPr lang="en-US" sz="675" dirty="0"/>
          </a:p>
        </p:txBody>
      </p:sp>
      <p:sp>
        <p:nvSpPr>
          <p:cNvPr id="12" name="Text 7"/>
          <p:cNvSpPr/>
          <p:nvPr/>
        </p:nvSpPr>
        <p:spPr>
          <a:xfrm>
            <a:off x="1341043" y="1591577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date_of_birth</a:t>
            </a:r>
            <a:endParaRPr lang="en-US" sz="675" dirty="0"/>
          </a:p>
        </p:txBody>
      </p:sp>
      <p:sp>
        <p:nvSpPr>
          <p:cNvPr id="13" name="Text 8"/>
          <p:cNvSpPr/>
          <p:nvPr/>
        </p:nvSpPr>
        <p:spPr>
          <a:xfrm>
            <a:off x="1341043" y="1703003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phone, email</a:t>
            </a:r>
            <a:endParaRPr lang="en-US" sz="675" dirty="0"/>
          </a:p>
        </p:txBody>
      </p:sp>
      <p:sp>
        <p:nvSpPr>
          <p:cNvPr id="14" name="Text 9"/>
          <p:cNvSpPr/>
          <p:nvPr/>
        </p:nvSpPr>
        <p:spPr>
          <a:xfrm>
            <a:off x="1341043" y="1814428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insurance_number</a:t>
            </a:r>
            <a:endParaRPr lang="en-US" sz="675" dirty="0"/>
          </a:p>
        </p:txBody>
      </p:sp>
      <p:sp>
        <p:nvSpPr>
          <p:cNvPr id="15" name="Shape 10"/>
          <p:cNvSpPr/>
          <p:nvPr/>
        </p:nvSpPr>
        <p:spPr>
          <a:xfrm>
            <a:off x="3341293" y="792956"/>
            <a:ext cx="1964531" cy="1268630"/>
          </a:xfrm>
          <a:prstGeom prst="rect">
            <a:avLst/>
          </a:prstGeom>
          <a:solidFill>
            <a:srgbClr val="F8F9FA"/>
          </a:solidFill>
          <a:ln w="198">
            <a:solidFill>
              <a:srgbClr val="2E86AB"/>
            </a:solidFill>
            <a:prstDash val="solid"/>
          </a:ln>
        </p:spPr>
      </p:sp>
      <p:sp>
        <p:nvSpPr>
          <p:cNvPr id="16" name="Shape 11"/>
          <p:cNvSpPr/>
          <p:nvPr/>
        </p:nvSpPr>
        <p:spPr>
          <a:xfrm>
            <a:off x="3448450" y="900112"/>
            <a:ext cx="1750219" cy="285750"/>
          </a:xfrm>
          <a:prstGeom prst="rect">
            <a:avLst/>
          </a:prstGeom>
          <a:solidFill>
            <a:srgbClr val="E3F2FD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548" y="982265"/>
            <a:ext cx="85725" cy="1143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896273" y="978693"/>
            <a:ext cx="101173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medical_records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3448450" y="1261075"/>
            <a:ext cx="706925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b="1" dirty="0" err="1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record_id</a:t>
            </a:r>
            <a:r>
              <a:rPr lang="en-US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</a:t>
            </a:r>
            <a:r>
              <a:rPr lang="ru-RU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</a:t>
            </a:r>
            <a:r>
              <a:rPr lang="en-US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675" dirty="0"/>
          </a:p>
        </p:txBody>
      </p:sp>
      <p:sp>
        <p:nvSpPr>
          <p:cNvPr id="20" name="Text 14"/>
          <p:cNvSpPr/>
          <p:nvPr/>
        </p:nvSpPr>
        <p:spPr>
          <a:xfrm>
            <a:off x="3448450" y="1368725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patient_id</a:t>
            </a:r>
            <a:endParaRPr lang="en-US" sz="675" dirty="0"/>
          </a:p>
        </p:txBody>
      </p:sp>
      <p:sp>
        <p:nvSpPr>
          <p:cNvPr id="21" name="Text 15"/>
          <p:cNvSpPr/>
          <p:nvPr/>
        </p:nvSpPr>
        <p:spPr>
          <a:xfrm>
            <a:off x="3448450" y="1480151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doctor_id</a:t>
            </a:r>
            <a:endParaRPr lang="en-US" sz="675" dirty="0"/>
          </a:p>
        </p:txBody>
      </p:sp>
      <p:sp>
        <p:nvSpPr>
          <p:cNvPr id="22" name="Text 16"/>
          <p:cNvSpPr/>
          <p:nvPr/>
        </p:nvSpPr>
        <p:spPr>
          <a:xfrm>
            <a:off x="3448450" y="1591577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visit_date</a:t>
            </a:r>
            <a:endParaRPr lang="en-US" sz="675" dirty="0"/>
          </a:p>
        </p:txBody>
      </p:sp>
      <p:sp>
        <p:nvSpPr>
          <p:cNvPr id="23" name="Text 17"/>
          <p:cNvSpPr/>
          <p:nvPr/>
        </p:nvSpPr>
        <p:spPr>
          <a:xfrm>
            <a:off x="3448450" y="1703003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chief_complaint</a:t>
            </a:r>
            <a:endParaRPr lang="en-US" sz="675" dirty="0"/>
          </a:p>
        </p:txBody>
      </p:sp>
      <p:sp>
        <p:nvSpPr>
          <p:cNvPr id="24" name="Text 18"/>
          <p:cNvSpPr/>
          <p:nvPr/>
        </p:nvSpPr>
        <p:spPr>
          <a:xfrm>
            <a:off x="3448450" y="1814428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examination</a:t>
            </a:r>
            <a:endParaRPr lang="en-US" sz="675" dirty="0"/>
          </a:p>
        </p:txBody>
      </p:sp>
      <p:sp>
        <p:nvSpPr>
          <p:cNvPr id="25" name="Shape 19"/>
          <p:cNvSpPr/>
          <p:nvPr/>
        </p:nvSpPr>
        <p:spPr>
          <a:xfrm>
            <a:off x="5448700" y="792956"/>
            <a:ext cx="1964531" cy="1268630"/>
          </a:xfrm>
          <a:prstGeom prst="rect">
            <a:avLst/>
          </a:prstGeom>
          <a:solidFill>
            <a:srgbClr val="F8F9FA"/>
          </a:solidFill>
          <a:ln w="198">
            <a:solidFill>
              <a:srgbClr val="2E86AB"/>
            </a:solidFill>
            <a:prstDash val="solid"/>
          </a:ln>
        </p:spPr>
      </p:sp>
      <p:sp>
        <p:nvSpPr>
          <p:cNvPr id="26" name="Shape 20"/>
          <p:cNvSpPr/>
          <p:nvPr/>
        </p:nvSpPr>
        <p:spPr>
          <a:xfrm>
            <a:off x="5555856" y="900112"/>
            <a:ext cx="1750219" cy="285750"/>
          </a:xfrm>
          <a:prstGeom prst="rect">
            <a:avLst/>
          </a:prstGeom>
          <a:solidFill>
            <a:srgbClr val="E3F2FD"/>
          </a:solidFill>
          <a:ln/>
        </p:spPr>
      </p:sp>
      <p:pic>
        <p:nvPicPr>
          <p:cNvPr id="2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8141" y="982265"/>
            <a:ext cx="128588" cy="114300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6196728" y="978693"/>
            <a:ext cx="66849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diagnoses</a:t>
            </a:r>
            <a:endParaRPr lang="en-US" sz="900" dirty="0"/>
          </a:p>
        </p:txBody>
      </p:sp>
      <p:sp>
        <p:nvSpPr>
          <p:cNvPr id="29" name="Text 22"/>
          <p:cNvSpPr/>
          <p:nvPr/>
        </p:nvSpPr>
        <p:spPr>
          <a:xfrm>
            <a:off x="5555856" y="1261075"/>
            <a:ext cx="841577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b="1" dirty="0" err="1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diagnosis_id</a:t>
            </a:r>
            <a:r>
              <a:rPr lang="en-US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</a:t>
            </a:r>
            <a:r>
              <a:rPr lang="ru-RU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</a:t>
            </a:r>
            <a:r>
              <a:rPr lang="en-US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675" dirty="0"/>
          </a:p>
        </p:txBody>
      </p:sp>
      <p:sp>
        <p:nvSpPr>
          <p:cNvPr id="30" name="Text 23"/>
          <p:cNvSpPr/>
          <p:nvPr/>
        </p:nvSpPr>
        <p:spPr>
          <a:xfrm>
            <a:off x="5555856" y="1368725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record_id</a:t>
            </a:r>
            <a:endParaRPr lang="en-US" sz="675" dirty="0"/>
          </a:p>
        </p:txBody>
      </p:sp>
      <p:sp>
        <p:nvSpPr>
          <p:cNvPr id="31" name="Text 24"/>
          <p:cNvSpPr/>
          <p:nvPr/>
        </p:nvSpPr>
        <p:spPr>
          <a:xfrm>
            <a:off x="5555856" y="1480151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icd_code</a:t>
            </a:r>
            <a:endParaRPr lang="en-US" sz="675" dirty="0"/>
          </a:p>
        </p:txBody>
      </p:sp>
      <p:sp>
        <p:nvSpPr>
          <p:cNvPr id="32" name="Text 25"/>
          <p:cNvSpPr/>
          <p:nvPr/>
        </p:nvSpPr>
        <p:spPr>
          <a:xfrm>
            <a:off x="5555856" y="1591577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i="1" dirty="0">
                <a:solidFill>
                  <a:srgbClr val="DC35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diagnosis_text (зашифр.)</a:t>
            </a:r>
            <a:endParaRPr lang="en-US" sz="675" dirty="0"/>
          </a:p>
        </p:txBody>
      </p:sp>
      <p:sp>
        <p:nvSpPr>
          <p:cNvPr id="33" name="Text 26"/>
          <p:cNvSpPr/>
          <p:nvPr/>
        </p:nvSpPr>
        <p:spPr>
          <a:xfrm>
            <a:off x="5555856" y="1703003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diagnosis_type</a:t>
            </a:r>
            <a:endParaRPr lang="en-US" sz="675" dirty="0"/>
          </a:p>
        </p:txBody>
      </p:sp>
      <p:sp>
        <p:nvSpPr>
          <p:cNvPr id="34" name="Text 27"/>
          <p:cNvSpPr/>
          <p:nvPr/>
        </p:nvSpPr>
        <p:spPr>
          <a:xfrm>
            <a:off x="5555856" y="1814428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diagnosis_date</a:t>
            </a:r>
            <a:endParaRPr lang="en-US" sz="675" dirty="0"/>
          </a:p>
        </p:txBody>
      </p:sp>
      <p:sp>
        <p:nvSpPr>
          <p:cNvPr id="45" name="Shape 37"/>
          <p:cNvSpPr/>
          <p:nvPr/>
        </p:nvSpPr>
        <p:spPr>
          <a:xfrm>
            <a:off x="428625" y="2304473"/>
            <a:ext cx="1964531" cy="1268630"/>
          </a:xfrm>
          <a:prstGeom prst="rect">
            <a:avLst/>
          </a:prstGeom>
          <a:solidFill>
            <a:srgbClr val="F8F9FA"/>
          </a:solidFill>
          <a:ln w="198">
            <a:solidFill>
              <a:srgbClr val="2E86AB"/>
            </a:solidFill>
            <a:prstDash val="solid"/>
          </a:ln>
        </p:spPr>
      </p:sp>
      <p:sp>
        <p:nvSpPr>
          <p:cNvPr id="46" name="Shape 38"/>
          <p:cNvSpPr/>
          <p:nvPr/>
        </p:nvSpPr>
        <p:spPr>
          <a:xfrm>
            <a:off x="535781" y="2411630"/>
            <a:ext cx="1750219" cy="285750"/>
          </a:xfrm>
          <a:prstGeom prst="rect">
            <a:avLst/>
          </a:prstGeom>
          <a:solidFill>
            <a:srgbClr val="E3F2FD"/>
          </a:solidFill>
          <a:ln/>
        </p:spPr>
      </p:sp>
      <p:pic>
        <p:nvPicPr>
          <p:cNvPr id="47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676" y="2493783"/>
            <a:ext cx="128588" cy="114300"/>
          </a:xfrm>
          <a:prstGeom prst="rect">
            <a:avLst/>
          </a:prstGeom>
        </p:spPr>
      </p:pic>
      <p:sp>
        <p:nvSpPr>
          <p:cNvPr id="48" name="Text 39"/>
          <p:cNvSpPr/>
          <p:nvPr/>
        </p:nvSpPr>
        <p:spPr>
          <a:xfrm>
            <a:off x="1097263" y="2490211"/>
            <a:ext cx="82728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prescriptions</a:t>
            </a:r>
            <a:endParaRPr lang="en-US" sz="900" dirty="0"/>
          </a:p>
        </p:txBody>
      </p:sp>
      <p:sp>
        <p:nvSpPr>
          <p:cNvPr id="49" name="Text 40"/>
          <p:cNvSpPr/>
          <p:nvPr/>
        </p:nvSpPr>
        <p:spPr>
          <a:xfrm>
            <a:off x="535781" y="2768817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prescription_id</a:t>
            </a:r>
            <a:endParaRPr lang="en-US" sz="675" dirty="0"/>
          </a:p>
        </p:txBody>
      </p:sp>
      <p:sp>
        <p:nvSpPr>
          <p:cNvPr id="50" name="Text 41"/>
          <p:cNvSpPr/>
          <p:nvPr/>
        </p:nvSpPr>
        <p:spPr>
          <a:xfrm>
            <a:off x="535781" y="2880243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record_id</a:t>
            </a:r>
            <a:endParaRPr lang="en-US" sz="675" dirty="0"/>
          </a:p>
        </p:txBody>
      </p:sp>
      <p:sp>
        <p:nvSpPr>
          <p:cNvPr id="51" name="Text 42"/>
          <p:cNvSpPr/>
          <p:nvPr/>
        </p:nvSpPr>
        <p:spPr>
          <a:xfrm>
            <a:off x="535781" y="2991669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medication_name</a:t>
            </a:r>
            <a:endParaRPr lang="en-US" sz="675" dirty="0"/>
          </a:p>
        </p:txBody>
      </p:sp>
      <p:sp>
        <p:nvSpPr>
          <p:cNvPr id="52" name="Text 43"/>
          <p:cNvSpPr/>
          <p:nvPr/>
        </p:nvSpPr>
        <p:spPr>
          <a:xfrm>
            <a:off x="535781" y="3103094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dosage</a:t>
            </a:r>
            <a:endParaRPr lang="en-US" sz="675" dirty="0"/>
          </a:p>
        </p:txBody>
      </p:sp>
      <p:sp>
        <p:nvSpPr>
          <p:cNvPr id="53" name="Text 44"/>
          <p:cNvSpPr/>
          <p:nvPr/>
        </p:nvSpPr>
        <p:spPr>
          <a:xfrm>
            <a:off x="535781" y="3214520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frequency</a:t>
            </a:r>
            <a:endParaRPr lang="en-US" sz="675" dirty="0"/>
          </a:p>
        </p:txBody>
      </p:sp>
      <p:sp>
        <p:nvSpPr>
          <p:cNvPr id="54" name="Text 45"/>
          <p:cNvSpPr/>
          <p:nvPr/>
        </p:nvSpPr>
        <p:spPr>
          <a:xfrm>
            <a:off x="535781" y="3325946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</a:t>
            </a:r>
            <a:endParaRPr lang="en-US" sz="675" dirty="0"/>
          </a:p>
        </p:txBody>
      </p:sp>
      <p:sp>
        <p:nvSpPr>
          <p:cNvPr id="75" name="Shape 64"/>
          <p:cNvSpPr/>
          <p:nvPr/>
        </p:nvSpPr>
        <p:spPr>
          <a:xfrm>
            <a:off x="6750844" y="2304473"/>
            <a:ext cx="1964531" cy="1268630"/>
          </a:xfrm>
          <a:prstGeom prst="rect">
            <a:avLst/>
          </a:prstGeom>
          <a:solidFill>
            <a:srgbClr val="F8F9FA"/>
          </a:solidFill>
          <a:ln w="198">
            <a:solidFill>
              <a:srgbClr val="2E86AB"/>
            </a:solidFill>
            <a:prstDash val="solid"/>
          </a:ln>
        </p:spPr>
      </p:sp>
      <p:sp>
        <p:nvSpPr>
          <p:cNvPr id="76" name="Shape 65"/>
          <p:cNvSpPr/>
          <p:nvPr/>
        </p:nvSpPr>
        <p:spPr>
          <a:xfrm>
            <a:off x="6858000" y="2411630"/>
            <a:ext cx="1750219" cy="285750"/>
          </a:xfrm>
          <a:prstGeom prst="rect">
            <a:avLst/>
          </a:prstGeom>
          <a:solidFill>
            <a:srgbClr val="E3F2FD"/>
          </a:solidFill>
          <a:ln/>
        </p:spPr>
      </p:sp>
      <p:pic>
        <p:nvPicPr>
          <p:cNvPr id="77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087" y="2493783"/>
            <a:ext cx="114300" cy="114300"/>
          </a:xfrm>
          <a:prstGeom prst="rect">
            <a:avLst/>
          </a:prstGeom>
        </p:spPr>
      </p:pic>
      <p:sp>
        <p:nvSpPr>
          <p:cNvPr id="78" name="Text 66"/>
          <p:cNvSpPr/>
          <p:nvPr/>
        </p:nvSpPr>
        <p:spPr>
          <a:xfrm>
            <a:off x="7520387" y="2490211"/>
            <a:ext cx="61118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audit_log</a:t>
            </a:r>
            <a:endParaRPr lang="en-US" sz="900" dirty="0"/>
          </a:p>
        </p:txBody>
      </p:sp>
      <p:sp>
        <p:nvSpPr>
          <p:cNvPr id="79" name="Text 67"/>
          <p:cNvSpPr/>
          <p:nvPr/>
        </p:nvSpPr>
        <p:spPr>
          <a:xfrm>
            <a:off x="6858000" y="2772592"/>
            <a:ext cx="644407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b="1" dirty="0" err="1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audit_id</a:t>
            </a:r>
            <a:r>
              <a:rPr lang="en-US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</a:t>
            </a:r>
            <a:r>
              <a:rPr lang="ru-RU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</a:t>
            </a:r>
            <a:r>
              <a:rPr lang="en-US" sz="675" b="1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675" dirty="0"/>
          </a:p>
        </p:txBody>
      </p:sp>
      <p:sp>
        <p:nvSpPr>
          <p:cNvPr id="80" name="Text 68"/>
          <p:cNvSpPr/>
          <p:nvPr/>
        </p:nvSpPr>
        <p:spPr>
          <a:xfrm>
            <a:off x="6858000" y="2880243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user_id</a:t>
            </a:r>
            <a:endParaRPr lang="en-US" sz="675" dirty="0"/>
          </a:p>
        </p:txBody>
      </p:sp>
      <p:sp>
        <p:nvSpPr>
          <p:cNvPr id="81" name="Text 69"/>
          <p:cNvSpPr/>
          <p:nvPr/>
        </p:nvSpPr>
        <p:spPr>
          <a:xfrm>
            <a:off x="6858000" y="2991669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action</a:t>
            </a:r>
            <a:endParaRPr lang="en-US" sz="675" dirty="0"/>
          </a:p>
        </p:txBody>
      </p:sp>
      <p:sp>
        <p:nvSpPr>
          <p:cNvPr id="82" name="Text 70"/>
          <p:cNvSpPr/>
          <p:nvPr/>
        </p:nvSpPr>
        <p:spPr>
          <a:xfrm>
            <a:off x="6858000" y="3103094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table_name</a:t>
            </a:r>
            <a:endParaRPr lang="en-US" sz="675" dirty="0"/>
          </a:p>
        </p:txBody>
      </p:sp>
      <p:sp>
        <p:nvSpPr>
          <p:cNvPr id="83" name="Text 71"/>
          <p:cNvSpPr/>
          <p:nvPr/>
        </p:nvSpPr>
        <p:spPr>
          <a:xfrm>
            <a:off x="6858000" y="3214520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old_values</a:t>
            </a:r>
            <a:endParaRPr lang="en-US" sz="675" dirty="0"/>
          </a:p>
        </p:txBody>
      </p:sp>
      <p:sp>
        <p:nvSpPr>
          <p:cNvPr id="84" name="Text 72"/>
          <p:cNvSpPr/>
          <p:nvPr/>
        </p:nvSpPr>
        <p:spPr>
          <a:xfrm>
            <a:off x="6858000" y="3325946"/>
            <a:ext cx="1821656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675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timestamp</a:t>
            </a:r>
            <a:endParaRPr lang="en-US" sz="675" dirty="0"/>
          </a:p>
        </p:txBody>
      </p:sp>
      <p:sp>
        <p:nvSpPr>
          <p:cNvPr id="85" name="Shape 73"/>
          <p:cNvSpPr/>
          <p:nvPr/>
        </p:nvSpPr>
        <p:spPr>
          <a:xfrm>
            <a:off x="428625" y="3830278"/>
            <a:ext cx="2643188" cy="1214438"/>
          </a:xfrm>
          <a:prstGeom prst="rect">
            <a:avLst/>
          </a:prstGeom>
          <a:solidFill>
            <a:srgbClr val="E8F5E8"/>
          </a:solidFill>
          <a:ln w="397">
            <a:solidFill>
              <a:srgbClr val="28A745"/>
            </a:solidFill>
            <a:prstDash val="solid"/>
          </a:ln>
        </p:spPr>
      </p:sp>
      <p:pic>
        <p:nvPicPr>
          <p:cNvPr id="86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35919" y="3973153"/>
            <a:ext cx="228600" cy="228600"/>
          </a:xfrm>
          <a:prstGeom prst="rect">
            <a:avLst/>
          </a:prstGeom>
        </p:spPr>
      </p:pic>
      <p:sp>
        <p:nvSpPr>
          <p:cNvPr id="87" name="Text 74"/>
          <p:cNvSpPr/>
          <p:nvPr/>
        </p:nvSpPr>
        <p:spPr>
          <a:xfrm>
            <a:off x="571500" y="4308909"/>
            <a:ext cx="2428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3-я нормальная форма</a:t>
            </a:r>
            <a:endParaRPr lang="en-US" sz="1013" dirty="0"/>
          </a:p>
        </p:txBody>
      </p:sp>
      <p:sp>
        <p:nvSpPr>
          <p:cNvPr id="88" name="Text 75"/>
          <p:cNvSpPr/>
          <p:nvPr/>
        </p:nvSpPr>
        <p:spPr>
          <a:xfrm>
            <a:off x="571500" y="4573228"/>
            <a:ext cx="24288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Устранение избыточности данных и обеспечение целостности</a:t>
            </a:r>
            <a:endParaRPr lang="en-US" sz="788" dirty="0"/>
          </a:p>
        </p:txBody>
      </p:sp>
      <p:sp>
        <p:nvSpPr>
          <p:cNvPr id="89" name="Shape 76"/>
          <p:cNvSpPr/>
          <p:nvPr/>
        </p:nvSpPr>
        <p:spPr>
          <a:xfrm>
            <a:off x="3250406" y="3830278"/>
            <a:ext cx="2643188" cy="1214438"/>
          </a:xfrm>
          <a:prstGeom prst="rect">
            <a:avLst/>
          </a:prstGeom>
          <a:solidFill>
            <a:srgbClr val="E8F5E8"/>
          </a:solidFill>
          <a:ln w="397">
            <a:solidFill>
              <a:srgbClr val="28A745"/>
            </a:solidFill>
            <a:prstDash val="solid"/>
          </a:ln>
        </p:spPr>
      </p:sp>
      <p:pic>
        <p:nvPicPr>
          <p:cNvPr id="90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7700" y="3973153"/>
            <a:ext cx="228600" cy="228600"/>
          </a:xfrm>
          <a:prstGeom prst="rect">
            <a:avLst/>
          </a:prstGeom>
        </p:spPr>
      </p:pic>
      <p:sp>
        <p:nvSpPr>
          <p:cNvPr id="91" name="Text 77"/>
          <p:cNvSpPr/>
          <p:nvPr/>
        </p:nvSpPr>
        <p:spPr>
          <a:xfrm>
            <a:off x="4358800" y="4327411"/>
            <a:ext cx="426400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1013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</a:t>
            </a:r>
            <a:r>
              <a:rPr lang="en-US" sz="1013" b="1" dirty="0" err="1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лючи</a:t>
            </a:r>
            <a:endParaRPr lang="en-US" sz="1013" dirty="0"/>
          </a:p>
        </p:txBody>
      </p:sp>
      <p:sp>
        <p:nvSpPr>
          <p:cNvPr id="92" name="Text 78"/>
          <p:cNvSpPr/>
          <p:nvPr/>
        </p:nvSpPr>
        <p:spPr>
          <a:xfrm>
            <a:off x="3393281" y="4573228"/>
            <a:ext cx="24288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Безопасность и поддержка распределенных систем</a:t>
            </a:r>
            <a:endParaRPr lang="en-US" sz="788" dirty="0"/>
          </a:p>
        </p:txBody>
      </p:sp>
      <p:sp>
        <p:nvSpPr>
          <p:cNvPr id="93" name="Shape 79"/>
          <p:cNvSpPr/>
          <p:nvPr/>
        </p:nvSpPr>
        <p:spPr>
          <a:xfrm>
            <a:off x="6072188" y="3830278"/>
            <a:ext cx="2643188" cy="1214438"/>
          </a:xfrm>
          <a:prstGeom prst="rect">
            <a:avLst/>
          </a:prstGeom>
          <a:solidFill>
            <a:srgbClr val="E8F5E8"/>
          </a:solidFill>
          <a:ln w="397">
            <a:solidFill>
              <a:srgbClr val="28A745"/>
            </a:solidFill>
            <a:prstDash val="solid"/>
          </a:ln>
        </p:spPr>
      </p:sp>
      <p:pic>
        <p:nvPicPr>
          <p:cNvPr id="9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79481" y="3973153"/>
            <a:ext cx="228600" cy="228600"/>
          </a:xfrm>
          <a:prstGeom prst="rect">
            <a:avLst/>
          </a:prstGeom>
        </p:spPr>
      </p:pic>
      <p:sp>
        <p:nvSpPr>
          <p:cNvPr id="95" name="Text 80"/>
          <p:cNvSpPr/>
          <p:nvPr/>
        </p:nvSpPr>
        <p:spPr>
          <a:xfrm>
            <a:off x="6215063" y="4308909"/>
            <a:ext cx="2428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Оптимизированные индексы</a:t>
            </a:r>
            <a:endParaRPr lang="en-US" sz="1013" dirty="0"/>
          </a:p>
        </p:txBody>
      </p:sp>
      <p:sp>
        <p:nvSpPr>
          <p:cNvPr id="96" name="Text 81"/>
          <p:cNvSpPr/>
          <p:nvPr/>
        </p:nvSpPr>
        <p:spPr>
          <a:xfrm>
            <a:off x="6215063" y="4573228"/>
            <a:ext cx="242887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Быстрый поиск по ФИО, датам и медицинским данным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968E7D43-4AB6-2AE0-81FB-0A96404B00DE}"/>
              </a:ext>
            </a:extLst>
          </p:cNvPr>
          <p:cNvSpPr/>
          <p:nvPr/>
        </p:nvSpPr>
        <p:spPr>
          <a:xfrm>
            <a:off x="1022955" y="348694"/>
            <a:ext cx="7095861" cy="38317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41" y="223871"/>
            <a:ext cx="257175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633672" y="216727"/>
            <a:ext cx="312603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Система безопасности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5795423" y="268327"/>
            <a:ext cx="1079236" cy="226814"/>
          </a:xfrm>
          <a:prstGeom prst="roundRect">
            <a:avLst/>
          </a:prstGeom>
          <a:solidFill>
            <a:srgbClr val="28A745"/>
          </a:solidFill>
          <a:ln/>
        </p:spPr>
      </p:sp>
      <p:sp>
        <p:nvSpPr>
          <p:cNvPr id="6" name="Text 2"/>
          <p:cNvSpPr/>
          <p:nvPr/>
        </p:nvSpPr>
        <p:spPr>
          <a:xfrm>
            <a:off x="5759704" y="240107"/>
            <a:ext cx="1150674" cy="258725"/>
          </a:xfrm>
          <a:prstGeom prst="rect">
            <a:avLst/>
          </a:prstGeom>
          <a:noFill/>
          <a:ln/>
        </p:spPr>
        <p:txBody>
          <a:bodyPr wrap="square" lIns="127508" tIns="68072" rIns="127508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</a:t>
            </a:r>
            <a:r>
              <a:rPr lang="ru-RU" sz="7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</a:t>
            </a:r>
            <a:r>
              <a:rPr lang="ru-RU" sz="788" b="1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ая</a:t>
            </a:r>
            <a:r>
              <a:rPr lang="ru-RU" sz="7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форма </a:t>
            </a:r>
            <a:r>
              <a:rPr lang="ru-RU" sz="788" b="1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бд</a:t>
            </a:r>
            <a:endParaRPr lang="en-US" sz="788" dirty="0"/>
          </a:p>
        </p:txBody>
      </p:sp>
      <p:sp>
        <p:nvSpPr>
          <p:cNvPr id="7" name="Shape 3"/>
          <p:cNvSpPr/>
          <p:nvPr/>
        </p:nvSpPr>
        <p:spPr>
          <a:xfrm>
            <a:off x="1428750" y="588202"/>
            <a:ext cx="6429375" cy="728663"/>
          </a:xfrm>
          <a:prstGeom prst="rect">
            <a:avLst/>
          </a:prstGeom>
          <a:solidFill>
            <a:srgbClr val="BBDEFB"/>
          </a:solidFill>
          <a:ln/>
        </p:spPr>
      </p:sp>
      <p:sp>
        <p:nvSpPr>
          <p:cNvPr id="8" name="Shape 4"/>
          <p:cNvSpPr/>
          <p:nvPr/>
        </p:nvSpPr>
        <p:spPr>
          <a:xfrm>
            <a:off x="1428750" y="588202"/>
            <a:ext cx="35719" cy="728663"/>
          </a:xfrm>
          <a:prstGeom prst="rect">
            <a:avLst/>
          </a:prstGeom>
          <a:solidFill>
            <a:srgbClr val="2E86AB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625" y="809658"/>
            <a:ext cx="428625" cy="285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78843" y="731077"/>
            <a:ext cx="56078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Транспортная безопасность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2178843" y="1002539"/>
            <a:ext cx="56078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TLS 1.2+ шифрование всех соединений, SSL сертификаты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1428750" y="1431164"/>
            <a:ext cx="6429375" cy="728663"/>
          </a:xfrm>
          <a:prstGeom prst="rect">
            <a:avLst/>
          </a:prstGeom>
          <a:solidFill>
            <a:srgbClr val="C8E6C9"/>
          </a:solidFill>
          <a:ln/>
        </p:spPr>
      </p:sp>
      <p:sp>
        <p:nvSpPr>
          <p:cNvPr id="13" name="Shape 8"/>
          <p:cNvSpPr/>
          <p:nvPr/>
        </p:nvSpPr>
        <p:spPr>
          <a:xfrm>
            <a:off x="1428750" y="1431164"/>
            <a:ext cx="35719" cy="728663"/>
          </a:xfrm>
          <a:prstGeom prst="rect">
            <a:avLst/>
          </a:prstGeom>
          <a:solidFill>
            <a:srgbClr val="28A745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625" y="1652621"/>
            <a:ext cx="428625" cy="2857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178843" y="1574039"/>
            <a:ext cx="56078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Аутентификация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2178843" y="1845502"/>
            <a:ext cx="56078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SCRAM-SHA-256 хеширование паролей, двухфакторная аутентификация</a:t>
            </a:r>
            <a:endParaRPr lang="en-US" sz="900" dirty="0"/>
          </a:p>
        </p:txBody>
      </p:sp>
      <p:sp>
        <p:nvSpPr>
          <p:cNvPr id="25" name="Text 17"/>
          <p:cNvSpPr/>
          <p:nvPr/>
        </p:nvSpPr>
        <p:spPr>
          <a:xfrm>
            <a:off x="2107406" y="3688590"/>
            <a:ext cx="56078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E91E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Шифрование данных</a:t>
            </a:r>
            <a:endParaRPr lang="en-US" sz="1125" dirty="0"/>
          </a:p>
        </p:txBody>
      </p:sp>
      <p:sp>
        <p:nvSpPr>
          <p:cNvPr id="27" name="Shape 19"/>
          <p:cNvSpPr/>
          <p:nvPr/>
        </p:nvSpPr>
        <p:spPr>
          <a:xfrm>
            <a:off x="1410891" y="3107758"/>
            <a:ext cx="6447233" cy="765695"/>
          </a:xfrm>
          <a:prstGeom prst="rect">
            <a:avLst/>
          </a:prstGeom>
          <a:solidFill>
            <a:srgbClr val="E1BEE7"/>
          </a:solidFill>
          <a:ln/>
        </p:spPr>
      </p:sp>
      <p:sp>
        <p:nvSpPr>
          <p:cNvPr id="28" name="Shape 20"/>
          <p:cNvSpPr/>
          <p:nvPr/>
        </p:nvSpPr>
        <p:spPr>
          <a:xfrm>
            <a:off x="1410891" y="3107758"/>
            <a:ext cx="35719" cy="765695"/>
          </a:xfrm>
          <a:prstGeom prst="rect">
            <a:avLst/>
          </a:prstGeom>
          <a:solidFill>
            <a:srgbClr val="9C27B0"/>
          </a:solidFill>
          <a:ln/>
        </p:spPr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766" y="3351724"/>
            <a:ext cx="428625" cy="300272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2160984" y="3287665"/>
            <a:ext cx="56078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9C27B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Аудит и мониторинг</a:t>
            </a:r>
            <a:endParaRPr lang="en-US" sz="1125" dirty="0"/>
          </a:p>
        </p:txBody>
      </p:sp>
      <p:sp>
        <p:nvSpPr>
          <p:cNvPr id="31" name="Text 22"/>
          <p:cNvSpPr/>
          <p:nvPr/>
        </p:nvSpPr>
        <p:spPr>
          <a:xfrm>
            <a:off x="2160984" y="3559127"/>
            <a:ext cx="56078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Полное логирование операций, мониторинг подозрительной активности</a:t>
            </a:r>
            <a:endParaRPr lang="en-US" sz="900" dirty="0"/>
          </a:p>
        </p:txBody>
      </p:sp>
      <p:sp>
        <p:nvSpPr>
          <p:cNvPr id="32" name="Shape 23"/>
          <p:cNvSpPr/>
          <p:nvPr/>
        </p:nvSpPr>
        <p:spPr>
          <a:xfrm>
            <a:off x="495598" y="3930602"/>
            <a:ext cx="1937742" cy="1014413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sp>
        <p:nvSpPr>
          <p:cNvPr id="33" name="Text 24"/>
          <p:cNvSpPr/>
          <p:nvPr/>
        </p:nvSpPr>
        <p:spPr>
          <a:xfrm>
            <a:off x="638473" y="4073477"/>
            <a:ext cx="172343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AES-256</a:t>
            </a:r>
            <a:endParaRPr lang="en-US" sz="1800" dirty="0"/>
          </a:p>
        </p:txBody>
      </p:sp>
      <p:sp>
        <p:nvSpPr>
          <p:cNvPr id="34" name="Text 25"/>
          <p:cNvSpPr/>
          <p:nvPr/>
        </p:nvSpPr>
        <p:spPr>
          <a:xfrm>
            <a:off x="928799" y="4491387"/>
            <a:ext cx="114277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Алгоритм шифрования</a:t>
            </a:r>
            <a:endParaRPr lang="en-US" sz="788" dirty="0"/>
          </a:p>
        </p:txBody>
      </p:sp>
      <p:sp>
        <p:nvSpPr>
          <p:cNvPr id="35" name="Text 26"/>
          <p:cNvSpPr/>
          <p:nvPr/>
        </p:nvSpPr>
        <p:spPr>
          <a:xfrm>
            <a:off x="1229674" y="4641405"/>
            <a:ext cx="54100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диагнозов</a:t>
            </a:r>
            <a:endParaRPr lang="en-US" sz="788" dirty="0"/>
          </a:p>
        </p:txBody>
      </p:sp>
      <p:sp>
        <p:nvSpPr>
          <p:cNvPr id="36" name="Shape 27"/>
          <p:cNvSpPr/>
          <p:nvPr/>
        </p:nvSpPr>
        <p:spPr>
          <a:xfrm>
            <a:off x="2611934" y="3930602"/>
            <a:ext cx="1937742" cy="1014413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sp>
        <p:nvSpPr>
          <p:cNvPr id="37" name="Text 28"/>
          <p:cNvSpPr/>
          <p:nvPr/>
        </p:nvSpPr>
        <p:spPr>
          <a:xfrm>
            <a:off x="3321571" y="4106427"/>
            <a:ext cx="589906" cy="2769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18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</a:t>
            </a:r>
            <a:r>
              <a:rPr lang="en-US" sz="18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%</a:t>
            </a:r>
            <a:endParaRPr lang="en-US" sz="1800" dirty="0"/>
          </a:p>
        </p:txBody>
      </p:sp>
      <p:sp>
        <p:nvSpPr>
          <p:cNvPr id="38" name="Text 29"/>
          <p:cNvSpPr/>
          <p:nvPr/>
        </p:nvSpPr>
        <p:spPr>
          <a:xfrm>
            <a:off x="3093495" y="4491387"/>
            <a:ext cx="104602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Тестов безопасности</a:t>
            </a:r>
            <a:endParaRPr lang="en-US" sz="788" dirty="0"/>
          </a:p>
        </p:txBody>
      </p:sp>
      <p:sp>
        <p:nvSpPr>
          <p:cNvPr id="39" name="Text 30"/>
          <p:cNvSpPr/>
          <p:nvPr/>
        </p:nvSpPr>
        <p:spPr>
          <a:xfrm>
            <a:off x="3143976" y="4641405"/>
            <a:ext cx="94509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пройдено успешно</a:t>
            </a:r>
            <a:endParaRPr lang="en-US" sz="788" dirty="0"/>
          </a:p>
        </p:txBody>
      </p:sp>
      <p:sp>
        <p:nvSpPr>
          <p:cNvPr id="40" name="Shape 31"/>
          <p:cNvSpPr/>
          <p:nvPr/>
        </p:nvSpPr>
        <p:spPr>
          <a:xfrm>
            <a:off x="4728270" y="3930602"/>
            <a:ext cx="1937742" cy="1014413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sp>
        <p:nvSpPr>
          <p:cNvPr id="41" name="Text 32"/>
          <p:cNvSpPr/>
          <p:nvPr/>
        </p:nvSpPr>
        <p:spPr>
          <a:xfrm>
            <a:off x="4871145" y="4073477"/>
            <a:ext cx="172343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</a:t>
            </a:r>
            <a:endParaRPr lang="en-US" sz="1800" dirty="0"/>
          </a:p>
        </p:txBody>
      </p:sp>
      <p:sp>
        <p:nvSpPr>
          <p:cNvPr id="42" name="Text 33"/>
          <p:cNvSpPr/>
          <p:nvPr/>
        </p:nvSpPr>
        <p:spPr>
          <a:xfrm>
            <a:off x="5407735" y="4491387"/>
            <a:ext cx="65022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Критических</a:t>
            </a:r>
            <a:endParaRPr lang="en-US" sz="788" dirty="0"/>
          </a:p>
        </p:txBody>
      </p:sp>
      <p:sp>
        <p:nvSpPr>
          <p:cNvPr id="43" name="Text 34"/>
          <p:cNvSpPr/>
          <p:nvPr/>
        </p:nvSpPr>
        <p:spPr>
          <a:xfrm>
            <a:off x="5402908" y="4641405"/>
            <a:ext cx="65990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уязвимостей</a:t>
            </a:r>
            <a:endParaRPr lang="en-US" sz="788" dirty="0"/>
          </a:p>
        </p:txBody>
      </p:sp>
      <p:sp>
        <p:nvSpPr>
          <p:cNvPr id="44" name="Shape 35"/>
          <p:cNvSpPr/>
          <p:nvPr/>
        </p:nvSpPr>
        <p:spPr>
          <a:xfrm>
            <a:off x="6844606" y="3930602"/>
            <a:ext cx="1937742" cy="1014413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sp>
        <p:nvSpPr>
          <p:cNvPr id="45" name="Text 36"/>
          <p:cNvSpPr/>
          <p:nvPr/>
        </p:nvSpPr>
        <p:spPr>
          <a:xfrm>
            <a:off x="6987481" y="4073477"/>
            <a:ext cx="172343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100%</a:t>
            </a:r>
            <a:endParaRPr lang="en-US" sz="1800" dirty="0"/>
          </a:p>
        </p:txBody>
      </p:sp>
      <p:sp>
        <p:nvSpPr>
          <p:cNvPr id="46" name="Text 37"/>
          <p:cNvSpPr/>
          <p:nvPr/>
        </p:nvSpPr>
        <p:spPr>
          <a:xfrm>
            <a:off x="7579547" y="4491387"/>
            <a:ext cx="53926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Операций</a:t>
            </a:r>
            <a:endParaRPr lang="en-US" sz="788" dirty="0"/>
          </a:p>
        </p:txBody>
      </p:sp>
      <p:sp>
        <p:nvSpPr>
          <p:cNvPr id="47" name="Text 38"/>
          <p:cNvSpPr/>
          <p:nvPr/>
        </p:nvSpPr>
        <p:spPr>
          <a:xfrm>
            <a:off x="7557474" y="4641405"/>
            <a:ext cx="58341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логируется</a:t>
            </a:r>
            <a:endParaRPr lang="en-US" sz="788" dirty="0"/>
          </a:p>
        </p:txBody>
      </p:sp>
      <p:sp>
        <p:nvSpPr>
          <p:cNvPr id="48" name="Shape 15">
            <a:extLst>
              <a:ext uri="{FF2B5EF4-FFF2-40B4-BE49-F238E27FC236}">
                <a16:creationId xmlns:a16="http://schemas.microsoft.com/office/drawing/2014/main" id="{E74D64A8-D958-CA7F-4701-B1E6F10574EC}"/>
              </a:ext>
            </a:extLst>
          </p:cNvPr>
          <p:cNvSpPr/>
          <p:nvPr/>
        </p:nvSpPr>
        <p:spPr>
          <a:xfrm>
            <a:off x="1428749" y="2290601"/>
            <a:ext cx="6429375" cy="728663"/>
          </a:xfrm>
          <a:prstGeom prst="rect">
            <a:avLst/>
          </a:prstGeom>
          <a:solidFill>
            <a:srgbClr val="F8BBD9"/>
          </a:solidFill>
          <a:ln/>
        </p:spPr>
      </p:sp>
      <p:pic>
        <p:nvPicPr>
          <p:cNvPr id="49" name="Image 5" descr="preencoded.png">
            <a:extLst>
              <a:ext uri="{FF2B5EF4-FFF2-40B4-BE49-F238E27FC236}">
                <a16:creationId xmlns:a16="http://schemas.microsoft.com/office/drawing/2014/main" id="{BF1CD36C-12B2-C530-5976-29EC09681F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624" y="2512058"/>
            <a:ext cx="428625" cy="285750"/>
          </a:xfrm>
          <a:prstGeom prst="rect">
            <a:avLst/>
          </a:prstGeom>
        </p:spPr>
      </p:pic>
      <p:sp>
        <p:nvSpPr>
          <p:cNvPr id="50" name="Text 17">
            <a:extLst>
              <a:ext uri="{FF2B5EF4-FFF2-40B4-BE49-F238E27FC236}">
                <a16:creationId xmlns:a16="http://schemas.microsoft.com/office/drawing/2014/main" id="{DCC223BE-EB56-5615-95E9-8BFF2A40A95D}"/>
              </a:ext>
            </a:extLst>
          </p:cNvPr>
          <p:cNvSpPr/>
          <p:nvPr/>
        </p:nvSpPr>
        <p:spPr>
          <a:xfrm>
            <a:off x="2178842" y="2433476"/>
            <a:ext cx="56078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E91E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Шифрование данных</a:t>
            </a:r>
            <a:endParaRPr lang="en-US" sz="1125" dirty="0"/>
          </a:p>
        </p:txBody>
      </p:sp>
      <p:sp>
        <p:nvSpPr>
          <p:cNvPr id="51" name="Text 18">
            <a:extLst>
              <a:ext uri="{FF2B5EF4-FFF2-40B4-BE49-F238E27FC236}">
                <a16:creationId xmlns:a16="http://schemas.microsoft.com/office/drawing/2014/main" id="{E0BA8648-97BC-834D-DFEE-BCAFED6609E5}"/>
              </a:ext>
            </a:extLst>
          </p:cNvPr>
          <p:cNvSpPr/>
          <p:nvPr/>
        </p:nvSpPr>
        <p:spPr>
          <a:xfrm>
            <a:off x="2178842" y="2721414"/>
            <a:ext cx="2851743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AES-256 для диагнозов, RSA-2048 для ключей, TDE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635" y="143963"/>
            <a:ext cx="289322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70113" y="136819"/>
            <a:ext cx="3871689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Ключевые функции системы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357188" y="473155"/>
            <a:ext cx="2690794" cy="1608739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91" y="616030"/>
            <a:ext cx="357188" cy="285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00063" y="1008936"/>
            <a:ext cx="247648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Управление пациентами</a:t>
            </a:r>
            <a:endParaRPr lang="en-US" sz="1013" dirty="0"/>
          </a:p>
        </p:txBody>
      </p:sp>
      <p:sp>
        <p:nvSpPr>
          <p:cNvPr id="8" name="Text 3"/>
          <p:cNvSpPr/>
          <p:nvPr/>
        </p:nvSpPr>
        <p:spPr>
          <a:xfrm>
            <a:off x="500063" y="1287542"/>
            <a:ext cx="2476481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Полная картотека пациентов с персональными данными и историей болезни</a:t>
            </a:r>
            <a:endParaRPr lang="en-US" sz="788" dirty="0"/>
          </a:p>
        </p:txBody>
      </p:sp>
      <p:sp>
        <p:nvSpPr>
          <p:cNvPr id="9" name="Text 4"/>
          <p:cNvSpPr/>
          <p:nvPr/>
        </p:nvSpPr>
        <p:spPr>
          <a:xfrm>
            <a:off x="1188988" y="1669342"/>
            <a:ext cx="1098631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Быстрая регистрация</a:t>
            </a:r>
            <a:endParaRPr lang="en-US" sz="675" dirty="0"/>
          </a:p>
        </p:txBody>
      </p:sp>
      <p:sp>
        <p:nvSpPr>
          <p:cNvPr id="10" name="Text 5"/>
          <p:cNvSpPr/>
          <p:nvPr/>
        </p:nvSpPr>
        <p:spPr>
          <a:xfrm>
            <a:off x="1147270" y="1797929"/>
            <a:ext cx="1182039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Поиск </a:t>
            </a:r>
            <a:r>
              <a:rPr lang="en-US" sz="675" b="1" dirty="0" err="1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</a:t>
            </a: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ФИО</a:t>
            </a:r>
            <a:endParaRPr lang="en-US" sz="675" dirty="0"/>
          </a:p>
        </p:txBody>
      </p:sp>
      <p:sp>
        <p:nvSpPr>
          <p:cNvPr id="11" name="Shape 6"/>
          <p:cNvSpPr/>
          <p:nvPr/>
        </p:nvSpPr>
        <p:spPr>
          <a:xfrm>
            <a:off x="3226575" y="473155"/>
            <a:ext cx="2690822" cy="1608739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956" y="616030"/>
            <a:ext cx="250031" cy="285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369450" y="1008936"/>
            <a:ext cx="2476509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Медицинские записи</a:t>
            </a:r>
            <a:endParaRPr lang="en-US" sz="1013" dirty="0"/>
          </a:p>
        </p:txBody>
      </p:sp>
      <p:sp>
        <p:nvSpPr>
          <p:cNvPr id="14" name="Text 8"/>
          <p:cNvSpPr/>
          <p:nvPr/>
        </p:nvSpPr>
        <p:spPr>
          <a:xfrm>
            <a:off x="3369450" y="1287542"/>
            <a:ext cx="2476509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Ведение электронных медицинских карт с диагнозами и назначениями</a:t>
            </a:r>
            <a:endParaRPr lang="en-US" sz="788" dirty="0"/>
          </a:p>
        </p:txBody>
      </p:sp>
      <p:sp>
        <p:nvSpPr>
          <p:cNvPr id="15" name="Text 9"/>
          <p:cNvSpPr/>
          <p:nvPr/>
        </p:nvSpPr>
        <p:spPr>
          <a:xfrm>
            <a:off x="3930514" y="1669342"/>
            <a:ext cx="1354382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Структурированные записи</a:t>
            </a:r>
            <a:endParaRPr lang="en-US" sz="675" dirty="0"/>
          </a:p>
        </p:txBody>
      </p:sp>
      <p:sp>
        <p:nvSpPr>
          <p:cNvPr id="16" name="Text 10"/>
          <p:cNvSpPr/>
          <p:nvPr/>
        </p:nvSpPr>
        <p:spPr>
          <a:xfrm>
            <a:off x="4007923" y="1797929"/>
            <a:ext cx="1199536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Шифрование диагнозов</a:t>
            </a:r>
            <a:endParaRPr lang="en-US" sz="675" dirty="0"/>
          </a:p>
        </p:txBody>
      </p:sp>
      <p:sp>
        <p:nvSpPr>
          <p:cNvPr id="17" name="Shape 11"/>
          <p:cNvSpPr/>
          <p:nvPr/>
        </p:nvSpPr>
        <p:spPr>
          <a:xfrm>
            <a:off x="6095991" y="473155"/>
            <a:ext cx="2690794" cy="1608739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8513" y="616030"/>
            <a:ext cx="285750" cy="28575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6238866" y="1008936"/>
            <a:ext cx="247648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Поиск и фильтрация</a:t>
            </a:r>
            <a:endParaRPr lang="en-US" sz="1013" dirty="0"/>
          </a:p>
        </p:txBody>
      </p:sp>
      <p:sp>
        <p:nvSpPr>
          <p:cNvPr id="20" name="Text 13"/>
          <p:cNvSpPr/>
          <p:nvPr/>
        </p:nvSpPr>
        <p:spPr>
          <a:xfrm>
            <a:off x="6238866" y="1287542"/>
            <a:ext cx="2476481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Мощная система поиска с полнотекстовым поиском по ФИО</a:t>
            </a:r>
            <a:endParaRPr lang="en-US" sz="788" dirty="0"/>
          </a:p>
        </p:txBody>
      </p:sp>
      <p:sp>
        <p:nvSpPr>
          <p:cNvPr id="21" name="Text 14"/>
          <p:cNvSpPr/>
          <p:nvPr/>
        </p:nvSpPr>
        <p:spPr>
          <a:xfrm>
            <a:off x="6941381" y="1669342"/>
            <a:ext cx="1071451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Поиск за &lt; 1 секунды</a:t>
            </a:r>
            <a:endParaRPr lang="en-US" sz="675" dirty="0"/>
          </a:p>
        </p:txBody>
      </p:sp>
      <p:sp>
        <p:nvSpPr>
          <p:cNvPr id="22" name="Text 15"/>
          <p:cNvSpPr/>
          <p:nvPr/>
        </p:nvSpPr>
        <p:spPr>
          <a:xfrm>
            <a:off x="6993759" y="1797929"/>
            <a:ext cx="966694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Фильтры по датам</a:t>
            </a:r>
            <a:endParaRPr lang="en-US" sz="675" dirty="0"/>
          </a:p>
        </p:txBody>
      </p:sp>
      <p:sp>
        <p:nvSpPr>
          <p:cNvPr id="23" name="Shape 16"/>
          <p:cNvSpPr/>
          <p:nvPr/>
        </p:nvSpPr>
        <p:spPr>
          <a:xfrm>
            <a:off x="1524716" y="2166938"/>
            <a:ext cx="2690794" cy="1608739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378" y="2309813"/>
            <a:ext cx="321469" cy="28575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1667591" y="2702720"/>
            <a:ext cx="247648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Назначения и рецепты</a:t>
            </a:r>
            <a:endParaRPr lang="en-US" sz="1013" dirty="0"/>
          </a:p>
        </p:txBody>
      </p:sp>
      <p:sp>
        <p:nvSpPr>
          <p:cNvPr id="26" name="Text 18"/>
          <p:cNvSpPr/>
          <p:nvPr/>
        </p:nvSpPr>
        <p:spPr>
          <a:xfrm>
            <a:off x="1667591" y="2981326"/>
            <a:ext cx="2476481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Электронные рецепты и контроль выполнения лечебных мероприятий</a:t>
            </a:r>
            <a:endParaRPr lang="en-US" sz="788" dirty="0"/>
          </a:p>
        </p:txBody>
      </p:sp>
      <p:sp>
        <p:nvSpPr>
          <p:cNvPr id="27" name="Text 19"/>
          <p:cNvSpPr/>
          <p:nvPr/>
        </p:nvSpPr>
        <p:spPr>
          <a:xfrm>
            <a:off x="2339912" y="3363126"/>
            <a:ext cx="1131810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Электронные рецепты</a:t>
            </a:r>
            <a:endParaRPr lang="en-US" sz="675" dirty="0"/>
          </a:p>
        </p:txBody>
      </p:sp>
      <p:sp>
        <p:nvSpPr>
          <p:cNvPr id="28" name="Text 20"/>
          <p:cNvSpPr/>
          <p:nvPr/>
        </p:nvSpPr>
        <p:spPr>
          <a:xfrm>
            <a:off x="2380207" y="3491713"/>
            <a:ext cx="1051247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Контроль дозировок</a:t>
            </a:r>
            <a:endParaRPr lang="en-US" sz="675" dirty="0"/>
          </a:p>
        </p:txBody>
      </p:sp>
      <p:sp>
        <p:nvSpPr>
          <p:cNvPr id="35" name="Shape 26"/>
          <p:cNvSpPr/>
          <p:nvPr/>
        </p:nvSpPr>
        <p:spPr>
          <a:xfrm>
            <a:off x="4920371" y="2166938"/>
            <a:ext cx="2690794" cy="1608739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36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2893" y="2309813"/>
            <a:ext cx="285750" cy="285750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5063246" y="2702720"/>
            <a:ext cx="247648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Отчеты и аналитика</a:t>
            </a:r>
            <a:endParaRPr lang="en-US" sz="1013" dirty="0"/>
          </a:p>
        </p:txBody>
      </p:sp>
      <p:sp>
        <p:nvSpPr>
          <p:cNvPr id="38" name="Text 28"/>
          <p:cNvSpPr/>
          <p:nvPr/>
        </p:nvSpPr>
        <p:spPr>
          <a:xfrm>
            <a:off x="5063246" y="2981326"/>
            <a:ext cx="2476481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Автоматическое формирование отчетов и статистика заболеваемости</a:t>
            </a:r>
            <a:endParaRPr lang="en-US" sz="788" dirty="0"/>
          </a:p>
        </p:txBody>
      </p:sp>
      <p:sp>
        <p:nvSpPr>
          <p:cNvPr id="39" name="Text 29"/>
          <p:cNvSpPr/>
          <p:nvPr/>
        </p:nvSpPr>
        <p:spPr>
          <a:xfrm>
            <a:off x="5828632" y="3363126"/>
            <a:ext cx="945710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15+ типов отчетов</a:t>
            </a:r>
            <a:endParaRPr lang="en-US" sz="675" dirty="0"/>
          </a:p>
        </p:txBody>
      </p:sp>
      <p:sp>
        <p:nvSpPr>
          <p:cNvPr id="40" name="Text 30"/>
          <p:cNvSpPr/>
          <p:nvPr/>
        </p:nvSpPr>
        <p:spPr>
          <a:xfrm>
            <a:off x="5784430" y="3491713"/>
            <a:ext cx="1034114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Экспорт в Excel/PDF</a:t>
            </a:r>
            <a:endParaRPr lang="en-US" sz="675" dirty="0"/>
          </a:p>
        </p:txBody>
      </p:sp>
      <p:sp>
        <p:nvSpPr>
          <p:cNvPr id="41" name="Shape 31"/>
          <p:cNvSpPr/>
          <p:nvPr/>
        </p:nvSpPr>
        <p:spPr>
          <a:xfrm>
            <a:off x="357188" y="3882331"/>
            <a:ext cx="8429625" cy="1171575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42" name="Text 32"/>
          <p:cNvSpPr/>
          <p:nvPr/>
        </p:nvSpPr>
        <p:spPr>
          <a:xfrm>
            <a:off x="500063" y="4025206"/>
            <a:ext cx="8215313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Типичный рабочий процесс</a:t>
            </a:r>
            <a:endParaRPr lang="en-US" sz="1125" dirty="0"/>
          </a:p>
        </p:txBody>
      </p:sp>
      <p:sp>
        <p:nvSpPr>
          <p:cNvPr id="43" name="Shape 33"/>
          <p:cNvSpPr/>
          <p:nvPr/>
        </p:nvSpPr>
        <p:spPr>
          <a:xfrm>
            <a:off x="1124763" y="4283623"/>
            <a:ext cx="250031" cy="250031"/>
          </a:xfrm>
          <a:prstGeom prst="ellipse">
            <a:avLst/>
          </a:prstGeom>
          <a:solidFill>
            <a:srgbClr val="2E86AB"/>
          </a:solidFill>
          <a:ln/>
        </p:spPr>
      </p:sp>
      <p:sp>
        <p:nvSpPr>
          <p:cNvPr id="44" name="Text 34"/>
          <p:cNvSpPr/>
          <p:nvPr/>
        </p:nvSpPr>
        <p:spPr>
          <a:xfrm>
            <a:off x="1093691" y="4346674"/>
            <a:ext cx="32146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788" dirty="0"/>
          </a:p>
        </p:txBody>
      </p:sp>
      <p:sp>
        <p:nvSpPr>
          <p:cNvPr id="45" name="Text 35"/>
          <p:cNvSpPr/>
          <p:nvPr/>
        </p:nvSpPr>
        <p:spPr>
          <a:xfrm>
            <a:off x="968146" y="4669929"/>
            <a:ext cx="572560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Регистрация</a:t>
            </a:r>
            <a:endParaRPr lang="en-US" sz="675" dirty="0"/>
          </a:p>
        </p:txBody>
      </p:sp>
      <p:sp>
        <p:nvSpPr>
          <p:cNvPr id="46" name="Text 36"/>
          <p:cNvSpPr/>
          <p:nvPr/>
        </p:nvSpPr>
        <p:spPr>
          <a:xfrm>
            <a:off x="1032663" y="4798516"/>
            <a:ext cx="443526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пациента</a:t>
            </a:r>
            <a:endParaRPr lang="en-US" sz="675" dirty="0"/>
          </a:p>
        </p:txBody>
      </p:sp>
      <p:pic>
        <p:nvPicPr>
          <p:cNvPr id="47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4529" y="4557415"/>
            <a:ext cx="125016" cy="142875"/>
          </a:xfrm>
          <a:prstGeom prst="rect">
            <a:avLst/>
          </a:prstGeom>
        </p:spPr>
      </p:pic>
      <p:sp>
        <p:nvSpPr>
          <p:cNvPr id="48" name="Shape 37"/>
          <p:cNvSpPr/>
          <p:nvPr/>
        </p:nvSpPr>
        <p:spPr>
          <a:xfrm>
            <a:off x="2797951" y="4282527"/>
            <a:ext cx="250031" cy="250031"/>
          </a:xfrm>
          <a:prstGeom prst="ellipse">
            <a:avLst/>
          </a:prstGeom>
          <a:solidFill>
            <a:srgbClr val="2E86AB"/>
          </a:solidFill>
          <a:ln/>
        </p:spPr>
      </p:sp>
      <p:sp>
        <p:nvSpPr>
          <p:cNvPr id="49" name="Text 38"/>
          <p:cNvSpPr/>
          <p:nvPr/>
        </p:nvSpPr>
        <p:spPr>
          <a:xfrm>
            <a:off x="2770324" y="4346674"/>
            <a:ext cx="32146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788" dirty="0"/>
          </a:p>
        </p:txBody>
      </p:sp>
      <p:sp>
        <p:nvSpPr>
          <p:cNvPr id="50" name="Text 39"/>
          <p:cNvSpPr/>
          <p:nvPr/>
        </p:nvSpPr>
        <p:spPr>
          <a:xfrm>
            <a:off x="2702012" y="4669929"/>
            <a:ext cx="458093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Создание</a:t>
            </a:r>
            <a:endParaRPr lang="en-US" sz="675" dirty="0"/>
          </a:p>
        </p:txBody>
      </p:sp>
      <p:sp>
        <p:nvSpPr>
          <p:cNvPr id="51" name="Text 40"/>
          <p:cNvSpPr/>
          <p:nvPr/>
        </p:nvSpPr>
        <p:spPr>
          <a:xfrm>
            <a:off x="2685505" y="4763546"/>
            <a:ext cx="498221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медзаписи</a:t>
            </a:r>
            <a:endParaRPr lang="en-US" sz="675" dirty="0"/>
          </a:p>
        </p:txBody>
      </p:sp>
      <p:pic>
        <p:nvPicPr>
          <p:cNvPr id="52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1162" y="4557415"/>
            <a:ext cx="125016" cy="142875"/>
          </a:xfrm>
          <a:prstGeom prst="rect">
            <a:avLst/>
          </a:prstGeom>
        </p:spPr>
      </p:pic>
      <p:sp>
        <p:nvSpPr>
          <p:cNvPr id="53" name="Shape 41"/>
          <p:cNvSpPr/>
          <p:nvPr/>
        </p:nvSpPr>
        <p:spPr>
          <a:xfrm>
            <a:off x="4478029" y="4283623"/>
            <a:ext cx="250031" cy="250031"/>
          </a:xfrm>
          <a:prstGeom prst="ellipse">
            <a:avLst/>
          </a:prstGeom>
          <a:solidFill>
            <a:srgbClr val="2E86AB"/>
          </a:solidFill>
          <a:ln/>
        </p:spPr>
      </p:sp>
      <p:sp>
        <p:nvSpPr>
          <p:cNvPr id="54" name="Text 42"/>
          <p:cNvSpPr/>
          <p:nvPr/>
        </p:nvSpPr>
        <p:spPr>
          <a:xfrm>
            <a:off x="4452752" y="4354567"/>
            <a:ext cx="32146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788" dirty="0"/>
          </a:p>
        </p:txBody>
      </p:sp>
      <p:sp>
        <p:nvSpPr>
          <p:cNvPr id="55" name="Text 43"/>
          <p:cNvSpPr/>
          <p:nvPr/>
        </p:nvSpPr>
        <p:spPr>
          <a:xfrm>
            <a:off x="4339103" y="4669929"/>
            <a:ext cx="537204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Постановка</a:t>
            </a:r>
            <a:endParaRPr lang="en-US" sz="675" dirty="0"/>
          </a:p>
        </p:txBody>
      </p:sp>
      <p:sp>
        <p:nvSpPr>
          <p:cNvPr id="56" name="Text 44"/>
          <p:cNvSpPr/>
          <p:nvPr/>
        </p:nvSpPr>
        <p:spPr>
          <a:xfrm>
            <a:off x="4393043" y="4798516"/>
            <a:ext cx="429323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диагноза</a:t>
            </a:r>
            <a:endParaRPr lang="en-US" sz="675" dirty="0"/>
          </a:p>
        </p:txBody>
      </p:sp>
      <p:pic>
        <p:nvPicPr>
          <p:cNvPr id="57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7795" y="4557415"/>
            <a:ext cx="125016" cy="142875"/>
          </a:xfrm>
          <a:prstGeom prst="rect">
            <a:avLst/>
          </a:prstGeom>
        </p:spPr>
      </p:pic>
      <p:sp>
        <p:nvSpPr>
          <p:cNvPr id="58" name="Shape 45"/>
          <p:cNvSpPr/>
          <p:nvPr/>
        </p:nvSpPr>
        <p:spPr>
          <a:xfrm>
            <a:off x="6159307" y="4277980"/>
            <a:ext cx="250031" cy="250031"/>
          </a:xfrm>
          <a:prstGeom prst="ellipse">
            <a:avLst/>
          </a:prstGeom>
          <a:solidFill>
            <a:srgbClr val="2E86AB"/>
          </a:solidFill>
          <a:ln/>
        </p:spPr>
      </p:sp>
      <p:sp>
        <p:nvSpPr>
          <p:cNvPr id="59" name="Text 46"/>
          <p:cNvSpPr/>
          <p:nvPr/>
        </p:nvSpPr>
        <p:spPr>
          <a:xfrm>
            <a:off x="6123589" y="4346674"/>
            <a:ext cx="32146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788" dirty="0"/>
          </a:p>
        </p:txBody>
      </p:sp>
      <p:sp>
        <p:nvSpPr>
          <p:cNvPr id="60" name="Text 47"/>
          <p:cNvSpPr/>
          <p:nvPr/>
        </p:nvSpPr>
        <p:spPr>
          <a:xfrm>
            <a:off x="6010461" y="4669929"/>
            <a:ext cx="547753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Назначение</a:t>
            </a:r>
            <a:endParaRPr lang="en-US" sz="675" dirty="0"/>
          </a:p>
        </p:txBody>
      </p:sp>
      <p:sp>
        <p:nvSpPr>
          <p:cNvPr id="61" name="Text 48"/>
          <p:cNvSpPr/>
          <p:nvPr/>
        </p:nvSpPr>
        <p:spPr>
          <a:xfrm>
            <a:off x="6084187" y="4798516"/>
            <a:ext cx="400273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лечения</a:t>
            </a:r>
            <a:endParaRPr lang="en-US" sz="675" dirty="0"/>
          </a:p>
        </p:txBody>
      </p:sp>
      <p:pic>
        <p:nvPicPr>
          <p:cNvPr id="62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6125" y="4528011"/>
            <a:ext cx="125016" cy="142875"/>
          </a:xfrm>
          <a:prstGeom prst="rect">
            <a:avLst/>
          </a:prstGeom>
        </p:spPr>
      </p:pic>
      <p:sp>
        <p:nvSpPr>
          <p:cNvPr id="63" name="Shape 49"/>
          <p:cNvSpPr/>
          <p:nvPr/>
        </p:nvSpPr>
        <p:spPr>
          <a:xfrm>
            <a:off x="7824946" y="4290940"/>
            <a:ext cx="250031" cy="250031"/>
          </a:xfrm>
          <a:prstGeom prst="ellipse">
            <a:avLst/>
          </a:prstGeom>
          <a:solidFill>
            <a:srgbClr val="2E86AB"/>
          </a:solidFill>
          <a:ln/>
        </p:spPr>
      </p:sp>
      <p:sp>
        <p:nvSpPr>
          <p:cNvPr id="64" name="Text 50"/>
          <p:cNvSpPr/>
          <p:nvPr/>
        </p:nvSpPr>
        <p:spPr>
          <a:xfrm>
            <a:off x="7800222" y="4355329"/>
            <a:ext cx="32146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788" dirty="0"/>
          </a:p>
        </p:txBody>
      </p:sp>
      <p:sp>
        <p:nvSpPr>
          <p:cNvPr id="65" name="Text 51"/>
          <p:cNvSpPr/>
          <p:nvPr/>
        </p:nvSpPr>
        <p:spPr>
          <a:xfrm>
            <a:off x="7739053" y="4669929"/>
            <a:ext cx="443805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Контроль</a:t>
            </a:r>
            <a:endParaRPr lang="en-US" sz="675" dirty="0"/>
          </a:p>
        </p:txBody>
      </p:sp>
      <p:sp>
        <p:nvSpPr>
          <p:cNvPr id="66" name="Text 52"/>
          <p:cNvSpPr/>
          <p:nvPr/>
        </p:nvSpPr>
        <p:spPr>
          <a:xfrm>
            <a:off x="7682210" y="4798516"/>
            <a:ext cx="557492" cy="103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выполнения</a:t>
            </a:r>
            <a:endParaRPr lang="en-US" sz="67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58" y="105412"/>
            <a:ext cx="321469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053283" y="98268"/>
            <a:ext cx="3306859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Техническая реализация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285750" y="554380"/>
            <a:ext cx="1973461" cy="1377265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64" y="697255"/>
            <a:ext cx="250031" cy="2857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40923" y="1108663"/>
            <a:ext cx="934551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PostgreSQL 1</a:t>
            </a:r>
            <a:r>
              <a:rPr lang="ru-RU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</a:t>
            </a:r>
            <a:endParaRPr lang="en-US" sz="1013" dirty="0"/>
          </a:p>
        </p:txBody>
      </p:sp>
      <p:sp>
        <p:nvSpPr>
          <p:cNvPr id="8" name="Text 3"/>
          <p:cNvSpPr/>
          <p:nvPr/>
        </p:nvSpPr>
        <p:spPr>
          <a:xfrm>
            <a:off x="414532" y="1360919"/>
            <a:ext cx="1759148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Основная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СУБД, полнотекстового поиска и расширений</a:t>
            </a:r>
            <a:endParaRPr lang="en-US" sz="788" dirty="0"/>
          </a:p>
        </p:txBody>
      </p:sp>
      <p:sp>
        <p:nvSpPr>
          <p:cNvPr id="9" name="Shape 4"/>
          <p:cNvSpPr/>
          <p:nvPr/>
        </p:nvSpPr>
        <p:spPr>
          <a:xfrm>
            <a:off x="2437804" y="554380"/>
            <a:ext cx="1973461" cy="1377265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9519" y="697255"/>
            <a:ext cx="250031" cy="2857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580679" y="1090161"/>
            <a:ext cx="175914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Python 3.11</a:t>
            </a:r>
            <a:endParaRPr lang="en-US" sz="1013" dirty="0"/>
          </a:p>
        </p:txBody>
      </p:sp>
      <p:sp>
        <p:nvSpPr>
          <p:cNvPr id="12" name="Text 6"/>
          <p:cNvSpPr/>
          <p:nvPr/>
        </p:nvSpPr>
        <p:spPr>
          <a:xfrm>
            <a:off x="2580679" y="1358942"/>
            <a:ext cx="1759148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Бизнес-логика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Flask</a:t>
            </a: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реализация сайта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788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библиотеки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для криптографии</a:t>
            </a:r>
            <a:endParaRPr lang="en-US" sz="788" dirty="0"/>
          </a:p>
        </p:txBody>
      </p:sp>
      <p:sp>
        <p:nvSpPr>
          <p:cNvPr id="13" name="Shape 7"/>
          <p:cNvSpPr/>
          <p:nvPr/>
        </p:nvSpPr>
        <p:spPr>
          <a:xfrm>
            <a:off x="4589859" y="554380"/>
            <a:ext cx="1973461" cy="1377265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574" y="697255"/>
            <a:ext cx="250031" cy="2857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732734" y="1090161"/>
            <a:ext cx="175914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Cryptography</a:t>
            </a:r>
            <a:endParaRPr lang="en-US" sz="1013" dirty="0"/>
          </a:p>
        </p:txBody>
      </p:sp>
      <p:sp>
        <p:nvSpPr>
          <p:cNvPr id="16" name="Text 9"/>
          <p:cNvSpPr/>
          <p:nvPr/>
        </p:nvSpPr>
        <p:spPr>
          <a:xfrm>
            <a:off x="4732734" y="1358942"/>
            <a:ext cx="1759148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AES-256 шифрование, PBKDF2 </a:t>
            </a: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для ключей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SCRAM-SHA-256</a:t>
            </a:r>
            <a:endParaRPr lang="en-US" sz="788" dirty="0"/>
          </a:p>
        </p:txBody>
      </p:sp>
      <p:sp>
        <p:nvSpPr>
          <p:cNvPr id="17" name="Shape 10"/>
          <p:cNvSpPr/>
          <p:nvPr/>
        </p:nvSpPr>
        <p:spPr>
          <a:xfrm>
            <a:off x="6741914" y="554380"/>
            <a:ext cx="1973461" cy="1377265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5769" y="697255"/>
            <a:ext cx="285750" cy="28575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187283" y="1108663"/>
            <a:ext cx="1154162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Web Technologies</a:t>
            </a:r>
            <a:endParaRPr lang="en-US" sz="1013" dirty="0"/>
          </a:p>
        </p:txBody>
      </p:sp>
      <p:sp>
        <p:nvSpPr>
          <p:cNvPr id="20" name="Text 12"/>
          <p:cNvSpPr/>
          <p:nvPr/>
        </p:nvSpPr>
        <p:spPr>
          <a:xfrm>
            <a:off x="6884789" y="1371792"/>
            <a:ext cx="1759148" cy="2425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HTML, JavaScript, CSS </a:t>
            </a: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для веб-интерфейса</a:t>
            </a:r>
            <a:endParaRPr lang="en-US" sz="788" dirty="0"/>
          </a:p>
        </p:txBody>
      </p:sp>
      <p:sp>
        <p:nvSpPr>
          <p:cNvPr id="21" name="Shape 13"/>
          <p:cNvSpPr/>
          <p:nvPr/>
        </p:nvSpPr>
        <p:spPr>
          <a:xfrm>
            <a:off x="285750" y="2153101"/>
            <a:ext cx="4107656" cy="1704398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22" name="Shape 14"/>
          <p:cNvSpPr/>
          <p:nvPr/>
        </p:nvSpPr>
        <p:spPr>
          <a:xfrm>
            <a:off x="285750" y="2153101"/>
            <a:ext cx="28575" cy="1704398"/>
          </a:xfrm>
          <a:prstGeom prst="rect">
            <a:avLst/>
          </a:prstGeom>
          <a:solidFill>
            <a:srgbClr val="2E86AB"/>
          </a:solidFill>
          <a:ln/>
        </p:spPr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5" y="2326336"/>
            <a:ext cx="125016" cy="142875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625078" y="2322765"/>
            <a:ext cx="102755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База данных</a:t>
            </a:r>
            <a:endParaRPr lang="en-US" sz="1125" dirty="0"/>
          </a:p>
        </p:txBody>
      </p:sp>
      <p:sp>
        <p:nvSpPr>
          <p:cNvPr id="25" name="Text 16"/>
          <p:cNvSpPr/>
          <p:nvPr/>
        </p:nvSpPr>
        <p:spPr>
          <a:xfrm>
            <a:off x="428625" y="2639278"/>
            <a:ext cx="1489190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основных таблиц в 3НФ</a:t>
            </a:r>
            <a:endParaRPr lang="en-US" sz="900" dirty="0"/>
          </a:p>
        </p:txBody>
      </p:sp>
      <p:sp>
        <p:nvSpPr>
          <p:cNvPr id="26" name="Text 17"/>
          <p:cNvSpPr/>
          <p:nvPr/>
        </p:nvSpPr>
        <p:spPr>
          <a:xfrm>
            <a:off x="428625" y="2822142"/>
            <a:ext cx="1853071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оптимизированных индексов</a:t>
            </a:r>
            <a:endParaRPr lang="en-US" sz="900" dirty="0"/>
          </a:p>
        </p:txBody>
      </p:sp>
      <p:sp>
        <p:nvSpPr>
          <p:cNvPr id="28" name="Text 19"/>
          <p:cNvSpPr/>
          <p:nvPr/>
        </p:nvSpPr>
        <p:spPr>
          <a:xfrm>
            <a:off x="428625" y="3014219"/>
            <a:ext cx="2122376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Внешние ключи и  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CASCADE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правила</a:t>
            </a:r>
            <a:endParaRPr lang="en-US" sz="900" dirty="0"/>
          </a:p>
        </p:txBody>
      </p:sp>
      <p:sp>
        <p:nvSpPr>
          <p:cNvPr id="30" name="Text 21"/>
          <p:cNvSpPr/>
          <p:nvPr/>
        </p:nvSpPr>
        <p:spPr>
          <a:xfrm>
            <a:off x="428625" y="3200668"/>
            <a:ext cx="230547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Автоматическое резервное копирование</a:t>
            </a:r>
            <a:endParaRPr lang="en-US" sz="900" dirty="0"/>
          </a:p>
        </p:txBody>
      </p:sp>
      <p:sp>
        <p:nvSpPr>
          <p:cNvPr id="31" name="Shape 22"/>
          <p:cNvSpPr/>
          <p:nvPr/>
        </p:nvSpPr>
        <p:spPr>
          <a:xfrm>
            <a:off x="4607718" y="2153101"/>
            <a:ext cx="4107656" cy="1704398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32" name="Shape 23"/>
          <p:cNvSpPr/>
          <p:nvPr/>
        </p:nvSpPr>
        <p:spPr>
          <a:xfrm>
            <a:off x="4607718" y="2153101"/>
            <a:ext cx="28575" cy="1704398"/>
          </a:xfrm>
          <a:prstGeom prst="rect">
            <a:avLst/>
          </a:prstGeom>
          <a:solidFill>
            <a:srgbClr val="2E86AB"/>
          </a:solidFill>
          <a:ln/>
        </p:spPr>
      </p:sp>
      <p:pic>
        <p:nvPicPr>
          <p:cNvPr id="33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0593" y="2326336"/>
            <a:ext cx="142875" cy="142875"/>
          </a:xfrm>
          <a:prstGeom prst="rect">
            <a:avLst/>
          </a:prstGeom>
        </p:spPr>
      </p:pic>
      <p:sp>
        <p:nvSpPr>
          <p:cNvPr id="34" name="Text 24"/>
          <p:cNvSpPr/>
          <p:nvPr/>
        </p:nvSpPr>
        <p:spPr>
          <a:xfrm>
            <a:off x="4964906" y="2322765"/>
            <a:ext cx="110220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Безопасность</a:t>
            </a:r>
            <a:endParaRPr lang="en-US" sz="1125" dirty="0"/>
          </a:p>
        </p:txBody>
      </p:sp>
      <p:sp>
        <p:nvSpPr>
          <p:cNvPr id="35" name="Text 25"/>
          <p:cNvSpPr/>
          <p:nvPr/>
        </p:nvSpPr>
        <p:spPr>
          <a:xfrm>
            <a:off x="4750593" y="2639278"/>
            <a:ext cx="2659382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TDE(Transparent Data Encryption)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для диагнозов</a:t>
            </a:r>
            <a:endParaRPr lang="en-US" sz="900" dirty="0"/>
          </a:p>
        </p:txBody>
      </p:sp>
      <p:sp>
        <p:nvSpPr>
          <p:cNvPr id="36" name="Text 26"/>
          <p:cNvSpPr/>
          <p:nvPr/>
        </p:nvSpPr>
        <p:spPr>
          <a:xfrm>
            <a:off x="4750593" y="2822142"/>
            <a:ext cx="3012043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Параметризированные запросы против 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SQL-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инъекций</a:t>
            </a:r>
            <a:endParaRPr lang="en-US" sz="900" dirty="0"/>
          </a:p>
        </p:txBody>
      </p:sp>
      <p:sp>
        <p:nvSpPr>
          <p:cNvPr id="37" name="Text 27"/>
          <p:cNvSpPr/>
          <p:nvPr/>
        </p:nvSpPr>
        <p:spPr>
          <a:xfrm>
            <a:off x="4750593" y="3009960"/>
            <a:ext cx="176668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TLS 1.2+ для всех соединений</a:t>
            </a:r>
            <a:endParaRPr lang="en-US" sz="900" dirty="0"/>
          </a:p>
        </p:txBody>
      </p:sp>
      <p:sp>
        <p:nvSpPr>
          <p:cNvPr id="39" name="Text 29"/>
          <p:cNvSpPr/>
          <p:nvPr/>
        </p:nvSpPr>
        <p:spPr>
          <a:xfrm>
            <a:off x="4743548" y="3181410"/>
            <a:ext cx="170015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Полный аудит всех операций</a:t>
            </a:r>
            <a:endParaRPr lang="en-US" sz="900" dirty="0"/>
          </a:p>
        </p:txBody>
      </p:sp>
      <p:sp>
        <p:nvSpPr>
          <p:cNvPr id="40" name="Text 30"/>
          <p:cNvSpPr/>
          <p:nvPr/>
        </p:nvSpPr>
        <p:spPr>
          <a:xfrm>
            <a:off x="4743548" y="3344776"/>
            <a:ext cx="16688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Защита от SQL-injection атак</a:t>
            </a:r>
            <a:endParaRPr lang="en-US" sz="900" dirty="0"/>
          </a:p>
        </p:txBody>
      </p:sp>
      <p:sp>
        <p:nvSpPr>
          <p:cNvPr id="41" name="Shape 31"/>
          <p:cNvSpPr/>
          <p:nvPr/>
        </p:nvSpPr>
        <p:spPr>
          <a:xfrm>
            <a:off x="2580679" y="4071811"/>
            <a:ext cx="3936597" cy="921544"/>
          </a:xfrm>
          <a:prstGeom prst="rect">
            <a:avLst/>
          </a:prstGeom>
          <a:solidFill>
            <a:srgbClr val="E8F5E8"/>
          </a:solidFill>
          <a:ln/>
        </p:spPr>
      </p:sp>
      <p:sp>
        <p:nvSpPr>
          <p:cNvPr id="42" name="Text 32"/>
          <p:cNvSpPr/>
          <p:nvPr/>
        </p:nvSpPr>
        <p:spPr>
          <a:xfrm>
            <a:off x="2983895" y="4232055"/>
            <a:ext cx="668453" cy="24237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 </a:t>
            </a:r>
            <a:r>
              <a:rPr lang="ru-RU" sz="15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 </a:t>
            </a:r>
            <a:r>
              <a:rPr lang="en-US" sz="1575" b="1" dirty="0" err="1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сек</a:t>
            </a:r>
            <a:endParaRPr lang="en-US" sz="1575" dirty="0"/>
          </a:p>
        </p:txBody>
      </p:sp>
      <p:sp>
        <p:nvSpPr>
          <p:cNvPr id="43" name="Text 33"/>
          <p:cNvSpPr/>
          <p:nvPr/>
        </p:nvSpPr>
        <p:spPr>
          <a:xfrm>
            <a:off x="2959453" y="4556839"/>
            <a:ext cx="71733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Время поиска</a:t>
            </a:r>
            <a:endParaRPr lang="en-US" sz="788" dirty="0"/>
          </a:p>
        </p:txBody>
      </p:sp>
      <p:sp>
        <p:nvSpPr>
          <p:cNvPr id="44" name="Text 34"/>
          <p:cNvSpPr/>
          <p:nvPr/>
        </p:nvSpPr>
        <p:spPr>
          <a:xfrm>
            <a:off x="3065354" y="4706858"/>
            <a:ext cx="50553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пациента</a:t>
            </a:r>
            <a:endParaRPr lang="en-US" sz="788" dirty="0"/>
          </a:p>
        </p:txBody>
      </p:sp>
      <p:sp>
        <p:nvSpPr>
          <p:cNvPr id="48" name="Text 38"/>
          <p:cNvSpPr/>
          <p:nvPr/>
        </p:nvSpPr>
        <p:spPr>
          <a:xfrm>
            <a:off x="4400197" y="4243518"/>
            <a:ext cx="567463" cy="24237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15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1000</a:t>
            </a:r>
            <a:r>
              <a:rPr lang="en-US" sz="15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+</a:t>
            </a:r>
            <a:endParaRPr lang="en-US" sz="1575" dirty="0"/>
          </a:p>
        </p:txBody>
      </p:sp>
      <p:sp>
        <p:nvSpPr>
          <p:cNvPr id="49" name="Text 39"/>
          <p:cNvSpPr/>
          <p:nvPr/>
        </p:nvSpPr>
        <p:spPr>
          <a:xfrm>
            <a:off x="4454435" y="4568302"/>
            <a:ext cx="45898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Записей</a:t>
            </a:r>
            <a:endParaRPr lang="en-US" sz="788" dirty="0"/>
          </a:p>
        </p:txBody>
      </p:sp>
      <p:sp>
        <p:nvSpPr>
          <p:cNvPr id="50" name="Text 40"/>
          <p:cNvSpPr/>
          <p:nvPr/>
        </p:nvSpPr>
        <p:spPr>
          <a:xfrm>
            <a:off x="4404596" y="4718321"/>
            <a:ext cx="55866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пациентов</a:t>
            </a:r>
            <a:endParaRPr lang="en-US" sz="788" dirty="0"/>
          </a:p>
        </p:txBody>
      </p:sp>
      <p:sp>
        <p:nvSpPr>
          <p:cNvPr id="54" name="Text 44"/>
          <p:cNvSpPr/>
          <p:nvPr/>
        </p:nvSpPr>
        <p:spPr>
          <a:xfrm>
            <a:off x="5691786" y="4214686"/>
            <a:ext cx="62611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24/7</a:t>
            </a:r>
            <a:endParaRPr lang="en-US" sz="1575" dirty="0"/>
          </a:p>
        </p:txBody>
      </p:sp>
      <p:sp>
        <p:nvSpPr>
          <p:cNvPr id="55" name="Text 45"/>
          <p:cNvSpPr/>
          <p:nvPr/>
        </p:nvSpPr>
        <p:spPr>
          <a:xfrm>
            <a:off x="5691786" y="4568302"/>
            <a:ext cx="62611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Мониторинг</a:t>
            </a:r>
            <a:endParaRPr lang="en-US" sz="788" dirty="0"/>
          </a:p>
        </p:txBody>
      </p:sp>
      <p:sp>
        <p:nvSpPr>
          <p:cNvPr id="56" name="Text 46"/>
          <p:cNvSpPr/>
          <p:nvPr/>
        </p:nvSpPr>
        <p:spPr>
          <a:xfrm>
            <a:off x="5770702" y="4718321"/>
            <a:ext cx="46827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системы</a:t>
            </a:r>
            <a:endParaRPr lang="en-US" sz="788" dirty="0"/>
          </a:p>
        </p:txBody>
      </p:sp>
      <p:sp>
        <p:nvSpPr>
          <p:cNvPr id="59" name="Text 21">
            <a:extLst>
              <a:ext uri="{FF2B5EF4-FFF2-40B4-BE49-F238E27FC236}">
                <a16:creationId xmlns:a16="http://schemas.microsoft.com/office/drawing/2014/main" id="{A3CAC71A-E932-1AFE-43EA-48C257120AB4}"/>
              </a:ext>
            </a:extLst>
          </p:cNvPr>
          <p:cNvSpPr/>
          <p:nvPr/>
        </p:nvSpPr>
        <p:spPr>
          <a:xfrm>
            <a:off x="428625" y="3370731"/>
            <a:ext cx="2685030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Триггеры и </a:t>
            </a: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constraints 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для целостности данных</a:t>
            </a:r>
            <a:endParaRPr lang="en-US" sz="900" dirty="0"/>
          </a:p>
        </p:txBody>
      </p:sp>
      <p:sp>
        <p:nvSpPr>
          <p:cNvPr id="60" name="Text 30">
            <a:extLst>
              <a:ext uri="{FF2B5EF4-FFF2-40B4-BE49-F238E27FC236}">
                <a16:creationId xmlns:a16="http://schemas.microsoft.com/office/drawing/2014/main" id="{05418330-C1DB-397F-E65E-48B9FA6CBAF2}"/>
              </a:ext>
            </a:extLst>
          </p:cNvPr>
          <p:cNvSpPr/>
          <p:nvPr/>
        </p:nvSpPr>
        <p:spPr>
          <a:xfrm>
            <a:off x="4750593" y="3502661"/>
            <a:ext cx="2736327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r>
              <a:rPr lang="ru-RU" sz="9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Автоматическая ротация ключей каждые 90 дней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280" y="392260"/>
            <a:ext cx="257175" cy="257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018054" y="365828"/>
            <a:ext cx="3465082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Результаты тестирования</a:t>
            </a:r>
            <a:endParaRPr lang="en-US" sz="2025" dirty="0"/>
          </a:p>
        </p:txBody>
      </p:sp>
      <p:sp>
        <p:nvSpPr>
          <p:cNvPr id="5" name="Shape 1"/>
          <p:cNvSpPr/>
          <p:nvPr/>
        </p:nvSpPr>
        <p:spPr>
          <a:xfrm>
            <a:off x="342580" y="928672"/>
            <a:ext cx="4107656" cy="2557462"/>
          </a:xfrm>
          <a:prstGeom prst="rect">
            <a:avLst/>
          </a:prstGeom>
          <a:solidFill>
            <a:srgbClr val="F8F9FA"/>
          </a:solidFill>
          <a:ln w="397">
            <a:solidFill>
              <a:srgbClr val="2E86AB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485455" y="1009486"/>
            <a:ext cx="3893344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Общие результаты тестирования безопасности</a:t>
            </a:r>
            <a:endParaRPr lang="en-US" sz="112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55" y="1393015"/>
            <a:ext cx="3821906" cy="2000250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4589860" y="1040232"/>
            <a:ext cx="4107656" cy="2325456"/>
          </a:xfrm>
          <a:prstGeom prst="rect">
            <a:avLst/>
          </a:prstGeom>
          <a:solidFill>
            <a:srgbClr val="E3F2FD"/>
          </a:solidFill>
          <a:ln/>
        </p:spPr>
      </p:sp>
      <p:sp>
        <p:nvSpPr>
          <p:cNvPr id="9" name="Shape 4"/>
          <p:cNvSpPr/>
          <p:nvPr/>
        </p:nvSpPr>
        <p:spPr>
          <a:xfrm>
            <a:off x="4589860" y="1040232"/>
            <a:ext cx="28575" cy="2325456"/>
          </a:xfrm>
          <a:prstGeom prst="rect">
            <a:avLst/>
          </a:prstGeom>
          <a:solidFill>
            <a:srgbClr val="2E86AB"/>
          </a:solidFill>
          <a:ln/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158" y="1116955"/>
            <a:ext cx="142875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893471" y="1086832"/>
            <a:ext cx="2090328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E86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Детализация по категориям</a:t>
            </a:r>
            <a:endParaRPr lang="en-US" sz="1125" dirty="0"/>
          </a:p>
        </p:txBody>
      </p:sp>
      <p:sp>
        <p:nvSpPr>
          <p:cNvPr id="12" name="Shape 6"/>
          <p:cNvSpPr/>
          <p:nvPr/>
        </p:nvSpPr>
        <p:spPr>
          <a:xfrm>
            <a:off x="4679158" y="1408063"/>
            <a:ext cx="3821906" cy="5286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7"/>
          <p:cNvSpPr/>
          <p:nvPr/>
        </p:nvSpPr>
        <p:spPr>
          <a:xfrm>
            <a:off x="4679158" y="1408063"/>
            <a:ext cx="21431" cy="528638"/>
          </a:xfrm>
          <a:prstGeom prst="rect">
            <a:avLst/>
          </a:prstGeom>
          <a:solidFill>
            <a:srgbClr val="28A745"/>
          </a:solidFill>
          <a:ln/>
        </p:spPr>
      </p:sp>
      <p:sp>
        <p:nvSpPr>
          <p:cNvPr id="14" name="Text 8"/>
          <p:cNvSpPr/>
          <p:nvPr/>
        </p:nvSpPr>
        <p:spPr>
          <a:xfrm>
            <a:off x="4764883" y="1513389"/>
            <a:ext cx="3721894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SQL Injection тесты</a:t>
            </a:r>
            <a:endParaRPr lang="en-US" sz="900" dirty="0"/>
          </a:p>
        </p:txBody>
      </p:sp>
      <p:sp>
        <p:nvSpPr>
          <p:cNvPr id="15" name="Text 9"/>
          <p:cNvSpPr/>
          <p:nvPr/>
        </p:nvSpPr>
        <p:spPr>
          <a:xfrm>
            <a:off x="4764883" y="1663547"/>
            <a:ext cx="836768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1</a:t>
            </a:r>
            <a:r>
              <a:rPr lang="ru-RU" sz="788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r>
              <a:rPr lang="en-US" sz="788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/1</a:t>
            </a:r>
            <a:r>
              <a:rPr lang="ru-RU" sz="788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r>
              <a:rPr lang="en-US" sz="788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пройдено</a:t>
            </a:r>
            <a:endParaRPr lang="en-US" sz="788" dirty="0"/>
          </a:p>
        </p:txBody>
      </p:sp>
      <p:sp>
        <p:nvSpPr>
          <p:cNvPr id="16" name="Text 10"/>
          <p:cNvSpPr/>
          <p:nvPr/>
        </p:nvSpPr>
        <p:spPr>
          <a:xfrm>
            <a:off x="5600786" y="1663547"/>
            <a:ext cx="2782813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Все </a:t>
            </a:r>
            <a:r>
              <a:rPr lang="en-US" sz="788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атаки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788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заблокированы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</a:t>
            </a:r>
            <a:r>
              <a:rPr lang="ru-RU" sz="788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ый</a:t>
            </a: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защищен на уровне </a:t>
            </a:r>
            <a:r>
              <a:rPr lang="ru-RU" sz="788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бд</a:t>
            </a:r>
            <a:r>
              <a:rPr lang="ru-RU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788" dirty="0"/>
          </a:p>
        </p:txBody>
      </p:sp>
      <p:sp>
        <p:nvSpPr>
          <p:cNvPr id="17" name="Shape 11"/>
          <p:cNvSpPr/>
          <p:nvPr/>
        </p:nvSpPr>
        <p:spPr>
          <a:xfrm>
            <a:off x="4679158" y="2043857"/>
            <a:ext cx="3821906" cy="5286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2"/>
          <p:cNvSpPr/>
          <p:nvPr/>
        </p:nvSpPr>
        <p:spPr>
          <a:xfrm>
            <a:off x="4679158" y="2043857"/>
            <a:ext cx="21431" cy="528638"/>
          </a:xfrm>
          <a:prstGeom prst="rect">
            <a:avLst/>
          </a:prstGeom>
          <a:solidFill>
            <a:srgbClr val="28A745"/>
          </a:solidFill>
          <a:ln/>
        </p:spPr>
      </p:sp>
      <p:sp>
        <p:nvSpPr>
          <p:cNvPr id="19" name="Text 13"/>
          <p:cNvSpPr/>
          <p:nvPr/>
        </p:nvSpPr>
        <p:spPr>
          <a:xfrm>
            <a:off x="4764883" y="2149183"/>
            <a:ext cx="3721894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Тесты шифрования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4764883" y="2276487"/>
            <a:ext cx="907340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12/12 пройдено</a:t>
            </a:r>
            <a:endParaRPr lang="en-US" sz="788" dirty="0"/>
          </a:p>
        </p:txBody>
      </p:sp>
      <p:sp>
        <p:nvSpPr>
          <p:cNvPr id="21" name="Text 15"/>
          <p:cNvSpPr/>
          <p:nvPr/>
        </p:nvSpPr>
        <p:spPr>
          <a:xfrm>
            <a:off x="5600786" y="2276487"/>
            <a:ext cx="1505462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AES-256 работает корректно</a:t>
            </a:r>
            <a:endParaRPr lang="en-US" sz="788" dirty="0"/>
          </a:p>
        </p:txBody>
      </p:sp>
      <p:sp>
        <p:nvSpPr>
          <p:cNvPr id="27" name="Shape 21"/>
          <p:cNvSpPr/>
          <p:nvPr/>
        </p:nvSpPr>
        <p:spPr>
          <a:xfrm>
            <a:off x="4679158" y="2608757"/>
            <a:ext cx="3821906" cy="5286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2"/>
          <p:cNvSpPr/>
          <p:nvPr/>
        </p:nvSpPr>
        <p:spPr>
          <a:xfrm>
            <a:off x="4679158" y="2608757"/>
            <a:ext cx="21431" cy="528638"/>
          </a:xfrm>
          <a:prstGeom prst="rect">
            <a:avLst/>
          </a:prstGeom>
          <a:solidFill>
            <a:srgbClr val="28A745"/>
          </a:solidFill>
          <a:ln/>
        </p:spPr>
      </p:sp>
      <p:sp>
        <p:nvSpPr>
          <p:cNvPr id="29" name="Text 23"/>
          <p:cNvSpPr/>
          <p:nvPr/>
        </p:nvSpPr>
        <p:spPr>
          <a:xfrm>
            <a:off x="4764883" y="2714083"/>
            <a:ext cx="3721894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Аудит операций</a:t>
            </a:r>
            <a:endParaRPr lang="en-US" sz="900" dirty="0"/>
          </a:p>
        </p:txBody>
      </p:sp>
      <p:sp>
        <p:nvSpPr>
          <p:cNvPr id="30" name="Text 24"/>
          <p:cNvSpPr/>
          <p:nvPr/>
        </p:nvSpPr>
        <p:spPr>
          <a:xfrm>
            <a:off x="4764883" y="2841387"/>
            <a:ext cx="857083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98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 8/10 пройдено</a:t>
            </a:r>
            <a:endParaRPr lang="en-US" sz="788" dirty="0"/>
          </a:p>
        </p:txBody>
      </p:sp>
      <p:sp>
        <p:nvSpPr>
          <p:cNvPr id="31" name="Text 25"/>
          <p:cNvSpPr/>
          <p:nvPr/>
        </p:nvSpPr>
        <p:spPr>
          <a:xfrm>
            <a:off x="5567746" y="2838517"/>
            <a:ext cx="1558314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Мелкие улучшения требуются</a:t>
            </a:r>
            <a:endParaRPr lang="en-US" sz="788" dirty="0"/>
          </a:p>
        </p:txBody>
      </p:sp>
      <p:sp>
        <p:nvSpPr>
          <p:cNvPr id="37" name="Shape 31"/>
          <p:cNvSpPr/>
          <p:nvPr/>
        </p:nvSpPr>
        <p:spPr>
          <a:xfrm>
            <a:off x="1315401" y="3696539"/>
            <a:ext cx="2000250" cy="1257300"/>
          </a:xfrm>
          <a:prstGeom prst="rect">
            <a:avLst/>
          </a:prstGeom>
          <a:solidFill>
            <a:srgbClr val="E8F5E8"/>
          </a:solidFill>
          <a:ln w="397">
            <a:solidFill>
              <a:srgbClr val="28A745"/>
            </a:solidFill>
            <a:prstDash val="solid"/>
          </a:ln>
        </p:spPr>
      </p:sp>
      <p:sp>
        <p:nvSpPr>
          <p:cNvPr id="38" name="Text 32"/>
          <p:cNvSpPr/>
          <p:nvPr/>
        </p:nvSpPr>
        <p:spPr>
          <a:xfrm>
            <a:off x="1458276" y="4050065"/>
            <a:ext cx="1785938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ru-RU" sz="1800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</a:t>
            </a:r>
            <a:r>
              <a:rPr lang="en-US" sz="1800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%</a:t>
            </a:r>
            <a:endParaRPr lang="en-US" sz="1800" dirty="0"/>
          </a:p>
        </p:txBody>
      </p:sp>
      <p:sp>
        <p:nvSpPr>
          <p:cNvPr id="39" name="Text 33"/>
          <p:cNvSpPr/>
          <p:nvPr/>
        </p:nvSpPr>
        <p:spPr>
          <a:xfrm>
            <a:off x="1828216" y="4350650"/>
            <a:ext cx="104602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Тестов безопасности</a:t>
            </a:r>
            <a:endParaRPr lang="en-US" sz="788" dirty="0"/>
          </a:p>
        </p:txBody>
      </p:sp>
      <p:sp>
        <p:nvSpPr>
          <p:cNvPr id="40" name="Text 34"/>
          <p:cNvSpPr/>
          <p:nvPr/>
        </p:nvSpPr>
        <p:spPr>
          <a:xfrm>
            <a:off x="1878696" y="4500669"/>
            <a:ext cx="945096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пройдено успешно</a:t>
            </a:r>
            <a:endParaRPr lang="en-US" sz="788" dirty="0"/>
          </a:p>
        </p:txBody>
      </p:sp>
      <p:sp>
        <p:nvSpPr>
          <p:cNvPr id="41" name="Shape 35"/>
          <p:cNvSpPr/>
          <p:nvPr/>
        </p:nvSpPr>
        <p:spPr>
          <a:xfrm>
            <a:off x="3458526" y="3696539"/>
            <a:ext cx="2000250" cy="1257300"/>
          </a:xfrm>
          <a:prstGeom prst="rect">
            <a:avLst/>
          </a:prstGeom>
          <a:solidFill>
            <a:srgbClr val="E8F5E8"/>
          </a:solidFill>
          <a:ln w="397">
            <a:solidFill>
              <a:srgbClr val="28A745"/>
            </a:solidFill>
            <a:prstDash val="solid"/>
          </a:ln>
        </p:spPr>
      </p:sp>
      <p:pic>
        <p:nvPicPr>
          <p:cNvPr id="4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8630" y="3921285"/>
            <a:ext cx="171450" cy="171450"/>
          </a:xfrm>
          <a:prstGeom prst="rect">
            <a:avLst/>
          </a:prstGeom>
        </p:spPr>
      </p:pic>
      <p:sp>
        <p:nvSpPr>
          <p:cNvPr id="43" name="Text 36"/>
          <p:cNvSpPr/>
          <p:nvPr/>
        </p:nvSpPr>
        <p:spPr>
          <a:xfrm>
            <a:off x="3601401" y="4121502"/>
            <a:ext cx="1785938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</a:t>
            </a:r>
            <a:endParaRPr lang="en-US" sz="1800" dirty="0"/>
          </a:p>
        </p:txBody>
      </p:sp>
      <p:sp>
        <p:nvSpPr>
          <p:cNvPr id="44" name="Text 37"/>
          <p:cNvSpPr/>
          <p:nvPr/>
        </p:nvSpPr>
        <p:spPr>
          <a:xfrm>
            <a:off x="4169245" y="4422087"/>
            <a:ext cx="650221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Критических</a:t>
            </a:r>
            <a:endParaRPr lang="en-US" sz="788" dirty="0"/>
          </a:p>
        </p:txBody>
      </p:sp>
      <p:sp>
        <p:nvSpPr>
          <p:cNvPr id="45" name="Text 38"/>
          <p:cNvSpPr/>
          <p:nvPr/>
        </p:nvSpPr>
        <p:spPr>
          <a:xfrm>
            <a:off x="4164417" y="4572106"/>
            <a:ext cx="659904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уязвимостей</a:t>
            </a:r>
            <a:endParaRPr lang="en-US" sz="788" dirty="0"/>
          </a:p>
        </p:txBody>
      </p:sp>
      <p:sp>
        <p:nvSpPr>
          <p:cNvPr id="46" name="Shape 39"/>
          <p:cNvSpPr/>
          <p:nvPr/>
        </p:nvSpPr>
        <p:spPr>
          <a:xfrm>
            <a:off x="5601651" y="3696539"/>
            <a:ext cx="2000250" cy="1257300"/>
          </a:xfrm>
          <a:prstGeom prst="rect">
            <a:avLst/>
          </a:prstGeom>
          <a:solidFill>
            <a:srgbClr val="E8F5E8"/>
          </a:solidFill>
          <a:ln w="397">
            <a:solidFill>
              <a:srgbClr val="28A745"/>
            </a:solidFill>
            <a:prstDash val="solid"/>
          </a:ln>
        </p:spPr>
      </p:sp>
      <p:pic>
        <p:nvPicPr>
          <p:cNvPr id="4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6051" y="3839414"/>
            <a:ext cx="171450" cy="171450"/>
          </a:xfrm>
          <a:prstGeom prst="rect">
            <a:avLst/>
          </a:prstGeom>
        </p:spPr>
      </p:pic>
      <p:sp>
        <p:nvSpPr>
          <p:cNvPr id="48" name="Text 40"/>
          <p:cNvSpPr/>
          <p:nvPr/>
        </p:nvSpPr>
        <p:spPr>
          <a:xfrm>
            <a:off x="5744526" y="4121502"/>
            <a:ext cx="1785938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28A7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 1с</a:t>
            </a:r>
            <a:endParaRPr lang="en-US" sz="1800" dirty="0"/>
          </a:p>
        </p:txBody>
      </p:sp>
      <p:sp>
        <p:nvSpPr>
          <p:cNvPr id="49" name="Text 41"/>
          <p:cNvSpPr/>
          <p:nvPr/>
        </p:nvSpPr>
        <p:spPr>
          <a:xfrm>
            <a:off x="6257480" y="4422087"/>
            <a:ext cx="760000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Время отклика</a:t>
            </a:r>
            <a:endParaRPr lang="en-US" sz="788" dirty="0"/>
          </a:p>
        </p:txBody>
      </p:sp>
      <p:sp>
        <p:nvSpPr>
          <p:cNvPr id="50" name="Text 42"/>
          <p:cNvSpPr/>
          <p:nvPr/>
        </p:nvSpPr>
        <p:spPr>
          <a:xfrm>
            <a:off x="6338071" y="4572106"/>
            <a:ext cx="598847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 запросы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916</Words>
  <Application>Microsoft Office PowerPoint</Application>
  <PresentationFormat>Экран (16:9)</PresentationFormat>
  <Paragraphs>286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dae lee</cp:lastModifiedBy>
  <cp:revision>31</cp:revision>
  <dcterms:created xsi:type="dcterms:W3CDTF">2025-06-30T19:05:52Z</dcterms:created>
  <dcterms:modified xsi:type="dcterms:W3CDTF">2025-07-01T07:26:28Z</dcterms:modified>
</cp:coreProperties>
</file>