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59" r:id="rId5"/>
    <p:sldId id="374" r:id="rId6"/>
    <p:sldId id="367" r:id="rId7"/>
    <p:sldId id="376" r:id="rId8"/>
    <p:sldId id="377" r:id="rId9"/>
    <p:sldId id="365" r:id="rId10"/>
    <p:sldId id="375" r:id="rId11"/>
    <p:sldId id="361" r:id="rId12"/>
    <p:sldId id="362" r:id="rId13"/>
    <p:sldId id="363" r:id="rId14"/>
    <p:sldId id="378" r:id="rId15"/>
    <p:sldId id="360" r:id="rId16"/>
    <p:sldId id="387" r:id="rId17"/>
    <p:sldId id="388" r:id="rId18"/>
    <p:sldId id="389" r:id="rId19"/>
    <p:sldId id="364" r:id="rId20"/>
    <p:sldId id="371" r:id="rId21"/>
    <p:sldId id="372" r:id="rId22"/>
    <p:sldId id="373" r:id="rId23"/>
    <p:sldId id="366" r:id="rId24"/>
    <p:sldId id="386" r:id="rId25"/>
    <p:sldId id="385" r:id="rId26"/>
    <p:sldId id="380" r:id="rId27"/>
    <p:sldId id="384" r:id="rId28"/>
    <p:sldId id="340" r:id="rId29"/>
  </p:sldIdLst>
  <p:sldSz cx="12192000" cy="6858000"/>
  <p:notesSz cx="6858000" cy="9144000"/>
  <p:defaultTextStyle>
    <a:defPPr>
      <a:defRPr lang="en-US"/>
    </a:defPPr>
    <a:lvl1pPr marL="0" indent="0" algn="l" defTabSz="914400" rtl="0" eaLnBrk="1" latinLnBrk="0" hangingPunct="1">
      <a:lnSpc>
        <a:spcPct val="110000"/>
      </a:lnSpc>
      <a:spcBef>
        <a:spcPts val="600"/>
      </a:spcBef>
      <a:buFontTx/>
      <a:buNone/>
      <a:defRPr sz="1400" kern="1200">
        <a:solidFill>
          <a:schemeClr val="tx2"/>
        </a:solidFill>
        <a:latin typeface="+mn-lt"/>
        <a:ea typeface="+mn-ea"/>
        <a:cs typeface="+mn-cs"/>
      </a:defRPr>
    </a:lvl1pPr>
    <a:lvl2pPr marL="216000" indent="-216000" algn="l" defTabSz="914400" rtl="0" eaLnBrk="1" latinLnBrk="0" hangingPunct="1">
      <a:lnSpc>
        <a:spcPct val="90000"/>
      </a:lnSpc>
      <a:spcBef>
        <a:spcPts val="600"/>
      </a:spcBef>
      <a:buClr>
        <a:schemeClr val="accent1"/>
      </a:buClr>
      <a:buFont typeface="Wingdings" panose="05000000000000000000" pitchFamily="2" charset="2"/>
      <a:buChar char="§"/>
      <a:defRPr sz="1400" kern="1200">
        <a:solidFill>
          <a:schemeClr val="tx2"/>
        </a:solidFill>
        <a:latin typeface="+mn-lt"/>
        <a:ea typeface="+mn-ea"/>
        <a:cs typeface="+mn-cs"/>
      </a:defRPr>
    </a:lvl2pPr>
    <a:lvl3pPr marL="432000" indent="-216000" algn="l" defTabSz="914400" rtl="0" eaLnBrk="1" latinLnBrk="0" hangingPunct="1">
      <a:lnSpc>
        <a:spcPct val="90000"/>
      </a:lnSpc>
      <a:spcBef>
        <a:spcPts val="600"/>
      </a:spcBef>
      <a:buFont typeface="Roboto" panose="02000000000000000000" pitchFamily="2" charset="0"/>
      <a:buChar char="–"/>
      <a:defRPr sz="1400" kern="1200">
        <a:solidFill>
          <a:schemeClr val="tx2"/>
        </a:solidFill>
        <a:latin typeface="+mn-lt"/>
        <a:ea typeface="+mn-ea"/>
        <a:cs typeface="+mn-cs"/>
      </a:defRPr>
    </a:lvl3pPr>
    <a:lvl4pPr marL="648000" indent="-216000" algn="l" defTabSz="914400" rtl="0" eaLnBrk="1" latinLnBrk="0" hangingPunct="1">
      <a:lnSpc>
        <a:spcPct val="90000"/>
      </a:lnSpc>
      <a:spcBef>
        <a:spcPts val="600"/>
      </a:spcBef>
      <a:buFont typeface="Roboto" panose="02000000000000000000" pitchFamily="2" charset="0"/>
      <a:buChar char="–"/>
      <a:defRPr sz="1400" kern="1200">
        <a:solidFill>
          <a:schemeClr val="tx2"/>
        </a:solidFill>
        <a:latin typeface="+mn-lt"/>
        <a:ea typeface="+mn-ea"/>
        <a:cs typeface="+mn-cs"/>
      </a:defRPr>
    </a:lvl4pPr>
    <a:lvl5pPr marL="864000" indent="-216000" algn="l" defTabSz="914400" rtl="0" eaLnBrk="1" latinLnBrk="0" hangingPunct="1">
      <a:lnSpc>
        <a:spcPct val="90000"/>
      </a:lnSpc>
      <a:spcBef>
        <a:spcPts val="600"/>
      </a:spcBef>
      <a:buFont typeface="Roboto" panose="02000000000000000000" pitchFamily="2" charset="0"/>
      <a:buChar char="–"/>
      <a:defRPr sz="1400" kern="1200">
        <a:solidFill>
          <a:schemeClr val="tx2"/>
        </a:solidFill>
        <a:latin typeface="+mn-lt"/>
        <a:ea typeface="+mn-ea"/>
        <a:cs typeface="+mn-cs"/>
      </a:defRPr>
    </a:lvl5pPr>
    <a:lvl6pPr marL="864000" indent="-216000" algn="l" defTabSz="914400" rtl="0" eaLnBrk="1" latinLnBrk="0" hangingPunct="1">
      <a:lnSpc>
        <a:spcPct val="90000"/>
      </a:lnSpc>
      <a:spcBef>
        <a:spcPts val="600"/>
      </a:spcBef>
      <a:buFont typeface="Roboto" panose="02000000000000000000" pitchFamily="2" charset="0"/>
      <a:buChar char="–"/>
      <a:defRPr sz="1400" kern="1200">
        <a:solidFill>
          <a:schemeClr val="tx2"/>
        </a:solidFill>
        <a:latin typeface="+mn-lt"/>
        <a:ea typeface="+mn-ea"/>
        <a:cs typeface="+mn-cs"/>
      </a:defRPr>
    </a:lvl6pPr>
    <a:lvl7pPr marL="864000" indent="-216000" algn="l" defTabSz="914400" rtl="0" eaLnBrk="1" latinLnBrk="0" hangingPunct="1">
      <a:lnSpc>
        <a:spcPct val="90000"/>
      </a:lnSpc>
      <a:spcBef>
        <a:spcPts val="600"/>
      </a:spcBef>
      <a:buFont typeface="Roboto" panose="02000000000000000000" pitchFamily="2" charset="0"/>
      <a:buChar char="–"/>
      <a:defRPr sz="1400" kern="1200">
        <a:solidFill>
          <a:schemeClr val="tx2"/>
        </a:solidFill>
        <a:latin typeface="+mn-lt"/>
        <a:ea typeface="+mn-ea"/>
        <a:cs typeface="+mn-cs"/>
      </a:defRPr>
    </a:lvl7pPr>
    <a:lvl8pPr marL="864000" indent="-216000" algn="l" defTabSz="914400" rtl="0" eaLnBrk="1" latinLnBrk="0" hangingPunct="1">
      <a:lnSpc>
        <a:spcPct val="90000"/>
      </a:lnSpc>
      <a:spcBef>
        <a:spcPts val="600"/>
      </a:spcBef>
      <a:buFont typeface="Roboto" panose="02000000000000000000" pitchFamily="2" charset="0"/>
      <a:buChar char="–"/>
      <a:defRPr sz="1400" kern="1200">
        <a:solidFill>
          <a:schemeClr val="tx2"/>
        </a:solidFill>
        <a:latin typeface="+mn-lt"/>
        <a:ea typeface="+mn-ea"/>
        <a:cs typeface="+mn-cs"/>
      </a:defRPr>
    </a:lvl8pPr>
    <a:lvl9pPr marL="864000" indent="-216000" algn="l" defTabSz="914400" rtl="0" eaLnBrk="1" latinLnBrk="0" hangingPunct="1">
      <a:lnSpc>
        <a:spcPct val="90000"/>
      </a:lnSpc>
      <a:spcBef>
        <a:spcPts val="600"/>
      </a:spcBef>
      <a:buFont typeface="Roboto" panose="02000000000000000000" pitchFamily="2" charset="0"/>
      <a:buChar char="–"/>
      <a:defRPr sz="1400" kern="1200">
        <a:solidFill>
          <a:schemeClr val="tx2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veloper for a Day" id="{3B2DB8B3-C717-4B05-A404-AE52E98A5F58}">
          <p14:sldIdLst>
            <p14:sldId id="259"/>
            <p14:sldId id="374"/>
          </p14:sldIdLst>
        </p14:section>
        <p14:section name="Agile Software Development" id="{492AE1EE-93B1-4972-9BB0-BFB0B5665AB0}">
          <p14:sldIdLst>
            <p14:sldId id="367"/>
            <p14:sldId id="376"/>
            <p14:sldId id="377"/>
          </p14:sldIdLst>
        </p14:section>
        <p14:section name="Introduction to Angular" id="{1E02F9FE-8C77-4578-BA4A-AF4F19BEF1A3}">
          <p14:sldIdLst>
            <p14:sldId id="365"/>
            <p14:sldId id="375"/>
            <p14:sldId id="361"/>
            <p14:sldId id="362"/>
            <p14:sldId id="363"/>
            <p14:sldId id="378"/>
          </p14:sldIdLst>
        </p14:section>
        <p14:section name="Introduction to Flutter" id="{62CD3682-E49E-4B95-891C-C0254A23D618}">
          <p14:sldIdLst>
            <p14:sldId id="360"/>
            <p14:sldId id="387"/>
            <p14:sldId id="388"/>
            <p14:sldId id="389"/>
          </p14:sldIdLst>
        </p14:section>
        <p14:section name="Introduction to Quarkus" id="{062ABBB6-17FD-428F-9531-C43435A5F5B9}">
          <p14:sldIdLst>
            <p14:sldId id="364"/>
            <p14:sldId id="371"/>
            <p14:sldId id="372"/>
            <p14:sldId id="373"/>
          </p14:sldIdLst>
        </p14:section>
        <p14:section name="Project Deep Dive" id="{E97DC0DC-B3E7-4457-B49C-E8289ECFA34A}">
          <p14:sldIdLst>
            <p14:sldId id="366"/>
            <p14:sldId id="386"/>
            <p14:sldId id="385"/>
            <p14:sldId id="380"/>
            <p14:sldId id="384"/>
            <p14:sldId id="3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0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890" userDrawn="1">
          <p15:clr>
            <a:srgbClr val="A4A3A4"/>
          </p15:clr>
        </p15:guide>
        <p15:guide id="5" orient="horz" pos="3929" userDrawn="1">
          <p15:clr>
            <a:srgbClr val="A4A3A4"/>
          </p15:clr>
        </p15:guide>
        <p15:guide id="6" pos="3704" userDrawn="1">
          <p15:clr>
            <a:srgbClr val="A4A3A4"/>
          </p15:clr>
        </p15:guide>
        <p15:guide id="7" pos="39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on Sztuka" initials="MS" lastIdx="1" clrIdx="0">
    <p:extLst>
      <p:ext uri="{19B8F6BF-5375-455C-9EA6-DF929625EA0E}">
        <p15:presenceInfo xmlns:p15="http://schemas.microsoft.com/office/powerpoint/2012/main" userId="S::marion.sztuka@strategy-compass.com::486c4479-caac-4d16-a015-cb07c99f9db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922F7F-05F4-4EBC-BEDE-BB70441A9736}" v="1" dt="2022-06-03T08:15:40.153"/>
  </p1510:revLst>
</p1510:revInfo>
</file>

<file path=ppt/tableStyles.xml><?xml version="1.0" encoding="utf-8"?>
<a:tblStyleLst xmlns:a="http://schemas.openxmlformats.org/drawingml/2006/main" def="{401A4AF6-95C6-4AA6-A552-55ACE4769191}">
  <a:tblStyle styleId="{401A4AF6-95C6-4AA6-A552-55ACE4769191}" styleName="NTT table">
    <a:wholeTbl>
      <a:tcTxStyle>
        <a:fontRef idx="minor">
          <a:prstClr val="black"/>
        </a:fontRef>
        <a:schemeClr val="dk2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TxStyle b="off">
        <a:fontRef idx="minor">
          <a:prstClr val="black"/>
        </a:fontRef>
        <a:schemeClr val="accent1"/>
      </a:tcTxStyle>
      <a:tcStyle>
        <a:tcBdr/>
      </a:tcStyle>
    </a:lastCol>
    <a:firstCol>
      <a:tcTxStyle b="off">
        <a:fontRef idx="minor">
          <a:prstClr val="black"/>
        </a:fontRef>
        <a:schemeClr val="accent1"/>
      </a:tcTxStyle>
      <a:tcStyle>
        <a:tcBdr/>
      </a:tcStyle>
    </a:firstCol>
    <a:lastRow>
      <a:tcTxStyle b="on">
        <a:fontRef idx="minor">
          <a:prstClr val="black"/>
        </a:fontRef>
        <a:schemeClr val="dk2"/>
      </a:tcTxStyle>
      <a:tcStyle>
        <a:tcBdr>
          <a:top>
            <a:ln w="28575" cmpd="sng">
              <a:solidFill>
                <a:schemeClr val="accent2"/>
              </a:solidFill>
            </a:ln>
          </a:top>
        </a:tcBdr>
      </a:tcStyle>
    </a:lastRow>
    <a:firstRow>
      <a:tcTxStyle b="off">
        <a:fontRef idx="minor">
          <a:prstClr val="black"/>
        </a:fontRef>
        <a:schemeClr val="accent1"/>
      </a:tcTxStyle>
      <a:tcStyle>
        <a:tcBdr>
          <a:bottom>
            <a:ln w="28575" cmpd="sng">
              <a:solidFill>
                <a:schemeClr val="accent2"/>
              </a:solidFill>
            </a:ln>
          </a:bottom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5" autoAdjust="0"/>
    <p:restoredTop sz="94660"/>
  </p:normalViewPr>
  <p:slideViewPr>
    <p:cSldViewPr snapToGrid="0" snapToObjects="1" showGuides="1">
      <p:cViewPr varScale="1">
        <p:scale>
          <a:sx n="79" d="100"/>
          <a:sy n="79" d="100"/>
        </p:scale>
        <p:origin x="798" y="90"/>
      </p:cViewPr>
      <p:guideLst>
        <p:guide orient="horz" pos="210"/>
        <p:guide pos="438"/>
        <p:guide pos="7242"/>
        <p:guide orient="horz" pos="890"/>
        <p:guide orient="horz" pos="3929"/>
        <p:guide pos="3704"/>
        <p:guide pos="397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87" d="100"/>
          <a:sy n="87" d="100"/>
        </p:scale>
        <p:origin x="330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287C71A-58F0-45ED-A413-A81D731C9E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F64736-4490-41E5-B8D0-CC0B16AA5B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1D644-C5F6-4389-814D-7B11F6EE30B8}" type="datetimeFigureOut">
              <a:rPr lang="en-US" smtClean="0">
                <a:solidFill>
                  <a:schemeClr val="tx2"/>
                </a:solidFill>
              </a:rPr>
              <a:t>12/1/2022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9F4704-B844-4B30-8232-A066958C39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58174B-A722-4D31-836F-28709BEFBA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360D7-C980-43CF-BF4A-86160FC365E0}" type="slidenum">
              <a:rPr lang="en-US" smtClean="0">
                <a:solidFill>
                  <a:schemeClr val="tx2"/>
                </a:solidFill>
              </a:rPr>
              <a:t>‹Nr.›</a:t>
            </a:fld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026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  <a:latin typeface="Roboto" panose="02000000000000000000" pitchFamily="2" charset="0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  <a:latin typeface="Roboto" panose="02000000000000000000" pitchFamily="2" charset="0"/>
              </a:defRPr>
            </a:lvl1pPr>
          </a:lstStyle>
          <a:p>
            <a:fld id="{58F5D356-0438-4495-B283-C41E12FE4BD0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indent="0">
              <a:lnSpc>
                <a:spcPct val="110000"/>
              </a:lnSpc>
              <a:spcBef>
                <a:spcPts val="600"/>
              </a:spcBef>
              <a:buFontTx/>
              <a:buNone/>
            </a:pPr>
            <a:r>
              <a:rPr lang="en-US" dirty="0"/>
              <a:t>Click to edit Master text styles</a:t>
            </a:r>
          </a:p>
          <a:p>
            <a:pPr lvl="1" algn="l" defTabSz="914400" rtl="0" eaLnBrk="1" latinLnBrk="0" hangingPunct="1">
              <a:buClr>
                <a:schemeClr val="accent1"/>
              </a:buClr>
            </a:pPr>
            <a:r>
              <a:rPr lang="en-US" dirty="0"/>
              <a:t>Second level</a:t>
            </a:r>
          </a:p>
          <a:p>
            <a:pPr lvl="2" algn="l" defTabSz="914400" rtl="0" eaLnBrk="1" latinLnBrk="0" hangingPunct="1">
              <a:buFont typeface="Roboto" panose="02000000000000000000" pitchFamily="2" charset="0"/>
              <a:buChar char="–"/>
            </a:pPr>
            <a:r>
              <a:rPr lang="en-US" dirty="0"/>
              <a:t>Third level</a:t>
            </a:r>
          </a:p>
          <a:p>
            <a:pPr lvl="3" algn="l" defTabSz="914400" rtl="0" eaLnBrk="1" latinLnBrk="0" hangingPunct="1">
              <a:buFont typeface="Roboto" panose="02000000000000000000" pitchFamily="2" charset="0"/>
              <a:buChar char="–"/>
            </a:pPr>
            <a:r>
              <a:rPr lang="en-US" dirty="0"/>
              <a:t>Fourth level</a:t>
            </a:r>
          </a:p>
          <a:p>
            <a:pPr lvl="4" algn="l" defTabSz="914400" rtl="0" eaLnBrk="1" latinLnBrk="0" hangingPunct="1">
              <a:buFont typeface="Roboto" panose="02000000000000000000" pitchFamily="2" charset="0"/>
              <a:buChar char="–"/>
            </a:pPr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  <a:latin typeface="Roboto" panose="02000000000000000000" pitchFamily="2" charset="0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  <a:latin typeface="Roboto" panose="02000000000000000000" pitchFamily="2" charset="0"/>
              </a:defRPr>
            </a:lvl1pPr>
          </a:lstStyle>
          <a:p>
            <a:fld id="{2081FCD0-0B3F-4662-A1E4-AB7FCE2F39E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309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n-US" sz="1400" kern="1200" dirty="0">
        <a:solidFill>
          <a:schemeClr val="tx2"/>
        </a:solidFill>
        <a:latin typeface="+mn-lt"/>
        <a:ea typeface="+mn-ea"/>
        <a:cs typeface="+mn-cs"/>
      </a:defRPr>
    </a:lvl1pPr>
    <a:lvl2pPr marL="216000" indent="-216000">
      <a:lnSpc>
        <a:spcPct val="90000"/>
      </a:lnSpc>
      <a:spcBef>
        <a:spcPts val="600"/>
      </a:spcBef>
      <a:buFont typeface="Wingdings" panose="05000000000000000000" pitchFamily="2" charset="2"/>
      <a:buChar char="§"/>
      <a:defRPr lang="en-US" sz="1400" kern="1200" dirty="0">
        <a:solidFill>
          <a:schemeClr val="tx2"/>
        </a:solidFill>
        <a:latin typeface="+mn-lt"/>
        <a:ea typeface="+mn-ea"/>
        <a:cs typeface="+mn-cs"/>
      </a:defRPr>
    </a:lvl2pPr>
    <a:lvl3pPr marL="432000" indent="-216000">
      <a:lnSpc>
        <a:spcPct val="90000"/>
      </a:lnSpc>
      <a:spcBef>
        <a:spcPts val="600"/>
      </a:spcBef>
      <a:buFont typeface="Wingdings" panose="05000000000000000000" pitchFamily="2" charset="2"/>
      <a:buChar char="§"/>
      <a:defRPr lang="en-US" sz="1400" kern="1200" dirty="0">
        <a:solidFill>
          <a:schemeClr val="tx2"/>
        </a:solidFill>
        <a:latin typeface="+mn-lt"/>
        <a:ea typeface="+mn-ea"/>
        <a:cs typeface="+mn-cs"/>
      </a:defRPr>
    </a:lvl3pPr>
    <a:lvl4pPr marL="648000" indent="-216000">
      <a:lnSpc>
        <a:spcPct val="90000"/>
      </a:lnSpc>
      <a:spcBef>
        <a:spcPts val="600"/>
      </a:spcBef>
      <a:buFont typeface="Wingdings" panose="05000000000000000000" pitchFamily="2" charset="2"/>
      <a:buChar char="§"/>
      <a:defRPr lang="en-US" sz="1400" kern="1200" dirty="0">
        <a:solidFill>
          <a:schemeClr val="tx2"/>
        </a:solidFill>
        <a:latin typeface="+mn-lt"/>
        <a:ea typeface="+mn-ea"/>
        <a:cs typeface="+mn-cs"/>
      </a:defRPr>
    </a:lvl4pPr>
    <a:lvl5pPr marL="864000" indent="-216000">
      <a:lnSpc>
        <a:spcPct val="90000"/>
      </a:lnSpc>
      <a:spcBef>
        <a:spcPts val="600"/>
      </a:spcBef>
      <a:buFont typeface="Wingdings" panose="05000000000000000000" pitchFamily="2" charset="2"/>
      <a:buChar char="§"/>
      <a:defRPr lang="en-US" sz="1400" kern="1200" dirty="0">
        <a:solidFill>
          <a:schemeClr val="tx2"/>
        </a:solidFill>
        <a:latin typeface="+mn-lt"/>
        <a:ea typeface="+mn-ea"/>
        <a:cs typeface="+mn-cs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de-DE" smtClean="0">
                <a:latin typeface="+mn-lt"/>
              </a:rPr>
              <a:t>1</a:t>
            </a:fld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4654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de-DE" smtClean="0">
                <a:latin typeface="+mn-lt"/>
              </a:rPr>
              <a:t>3</a:t>
            </a:fld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20001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de-DE" smtClean="0">
                <a:latin typeface="+mn-lt"/>
              </a:rPr>
              <a:t>6</a:t>
            </a:fld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8876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de-DE" smtClean="0">
                <a:latin typeface="+mn-lt"/>
              </a:rPr>
              <a:t>16</a:t>
            </a:fld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4749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de-DE" smtClean="0">
                <a:latin typeface="+mn-lt"/>
              </a:rPr>
              <a:t>20</a:t>
            </a:fld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900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1940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 (White Logoty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E137802-7EB9-4B49-AD0A-79E8311DBC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0" y="0"/>
            <a:ext cx="12192000" cy="6858000"/>
          </a:xfrm>
          <a:noFill/>
        </p:spPr>
        <p:txBody>
          <a:bodyPr/>
          <a:lstStyle>
            <a:lvl1pPr>
              <a:defRPr sz="18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DD363C7E-A272-48C3-AE00-AF418E82E01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0" y="-1"/>
            <a:ext cx="5142774" cy="6858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381FC7-DDD4-4EC7-BAAF-6F72A410BA0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-1" y="3546000"/>
            <a:ext cx="12192001" cy="3312000"/>
          </a:xfrm>
          <a:gradFill flip="none" rotWithShape="1">
            <a:gsLst>
              <a:gs pos="0">
                <a:schemeClr val="accent2">
                  <a:alpha val="70000"/>
                </a:schemeClr>
              </a:gs>
              <a:gs pos="80000">
                <a:schemeClr val="accent2">
                  <a:alpha val="0"/>
                </a:schemeClr>
              </a:gs>
            </a:gsLst>
            <a:lin ang="16200000" scaled="1"/>
            <a:tileRect/>
          </a:gradFill>
        </p:spPr>
        <p:txBody>
          <a:bodyPr lIns="684000" rIns="1800000" bIns="1152000" anchor="b"/>
          <a:lstStyle>
            <a:lvl1pPr algn="l">
              <a:lnSpc>
                <a:spcPct val="85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9C1C7BB1-4A9A-44EB-8C37-A907C944581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9275153" y="253134"/>
            <a:ext cx="2635200" cy="902800"/>
          </a:xfrm>
          <a:custGeom>
            <a:avLst/>
            <a:gdLst>
              <a:gd name="connsiteX0" fmla="*/ 0 w 1847850"/>
              <a:gd name="connsiteY0" fmla="*/ 0 h 866775"/>
              <a:gd name="connsiteX1" fmla="*/ 1847850 w 1847850"/>
              <a:gd name="connsiteY1" fmla="*/ 0 h 866775"/>
              <a:gd name="connsiteX2" fmla="*/ 1847850 w 1847850"/>
              <a:gd name="connsiteY2" fmla="*/ 866775 h 866775"/>
              <a:gd name="connsiteX3" fmla="*/ 0 w 1847850"/>
              <a:gd name="connsiteY3" fmla="*/ 866775 h 8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7850" h="866775">
                <a:moveTo>
                  <a:pt x="0" y="0"/>
                </a:moveTo>
                <a:lnTo>
                  <a:pt x="1847850" y="0"/>
                </a:lnTo>
                <a:lnTo>
                  <a:pt x="1847850" y="866775"/>
                </a:lnTo>
                <a:lnTo>
                  <a:pt x="0" y="866775"/>
                </a:lnTo>
                <a:close/>
              </a:path>
            </a:pathLst>
          </a:cu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6F6C0-0391-4072-AC9D-3C7228E007E1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695325" y="5697800"/>
            <a:ext cx="8568000" cy="576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93B419C-C964-4275-9DE5-6208B4D567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95325" y="6530975"/>
            <a:ext cx="8568000" cy="203200"/>
          </a:xfrm>
        </p:spPr>
        <p:txBody>
          <a:bodyPr/>
          <a:lstStyle>
            <a:lvl1pPr>
              <a:lnSpc>
                <a:spcPct val="90000"/>
              </a:lnSpc>
              <a:defRPr sz="11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© 2021 NTT DATA</a:t>
            </a:r>
          </a:p>
        </p:txBody>
      </p:sp>
    </p:spTree>
    <p:extLst>
      <p:ext uri="{BB962C8B-B14F-4D97-AF65-F5344CB8AC3E}">
        <p14:creationId xmlns:p14="http://schemas.microsoft.com/office/powerpoint/2010/main" val="2347069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D4BBE3-A891-40CD-B768-EDC2FC71C6FA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469FC3-455C-464A-85D3-22AABA0A7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>
                <a:solidFill>
                  <a:schemeClr val="tx2"/>
                </a:solidFill>
              </a:rPr>
              <a:t>© 2022 NTT DATA Corporation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18B0DC-2ADD-41A0-801D-C1829B8B7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13CE6DAF-806F-404B-BC68-339BFCB57E5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0C3BB7C-B4A7-41A4-8C5A-903570B6070B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95325" y="344552"/>
            <a:ext cx="10800000" cy="288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276635D-6360-4C22-8B45-79EC0E156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695325" y="728663"/>
            <a:ext cx="10801350" cy="288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891385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ree Content Huma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6005A68-75E8-4F73-BD33-A529B0F6C24B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US" sz="2000" dirty="0" err="1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606C0F-7DF5-496A-9E54-5AF9400EEA0C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D10D73-DE90-422D-97A2-45E46ABF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>
          <a:xfrm>
            <a:off x="695324" y="6563358"/>
            <a:ext cx="4464050" cy="889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© 2022 NTT DATA Corporation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1C782-0585-4457-B882-01D9113B2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73788F8E-5F46-4B9A-8FB5-DC4B07917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987043" y="6496706"/>
            <a:ext cx="993593" cy="147477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6435E64E-9333-4DC6-B105-D4FB2D02EE99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906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ree Content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6005A68-75E8-4F73-BD33-A529B0F6C24B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US" sz="2000" dirty="0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E1323-4A41-45F0-B86E-EF0144DD60DC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pic>
        <p:nvPicPr>
          <p:cNvPr id="9" name="図 1">
            <a:extLst>
              <a:ext uri="{FF2B5EF4-FFF2-40B4-BE49-F238E27FC236}">
                <a16:creationId xmlns:a16="http://schemas.microsoft.com/office/drawing/2014/main" id="{AA3056BF-ACD7-438A-9C89-D5125228C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916818" y="6426860"/>
            <a:ext cx="1137600" cy="28957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3373A5-33F1-400B-90BD-9192BA80C827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19953D-1FF5-4405-80AF-36FF160C2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© 2022 NTT DATA Corporation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CB6B3-F483-4215-92B8-82D3C4B0A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13CE6DAF-806F-404B-BC68-339BFCB57E5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420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hort Text and Picture Right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522206-88E9-485C-B6AC-A1C3A263E599}"/>
              </a:ext>
            </a:extLst>
          </p:cNvPr>
          <p:cNvSpPr/>
          <p:nvPr/>
        </p:nvSpPr>
        <p:spPr bwMode="gray">
          <a:xfrm>
            <a:off x="8189913" y="4572000"/>
            <a:ext cx="4002087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US" sz="2000" dirty="0" err="1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86F1811-F239-4806-B877-B939712F30A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8189913" y="0"/>
            <a:ext cx="4002087" cy="457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CC77950-C87C-4B7B-AF6A-7BAD6433C3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695325" y="1160462"/>
            <a:ext cx="7206500" cy="5076825"/>
          </a:xfrm>
        </p:spPr>
        <p:txBody>
          <a:bodyPr anchor="ctr"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1715D9-9768-4EC3-8B70-074E3CEC422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 bwMode="gray">
          <a:xfrm>
            <a:off x="8407400" y="4838187"/>
            <a:ext cx="3089275" cy="1399101"/>
          </a:xfrm>
        </p:spPr>
        <p:txBody>
          <a:bodyPr/>
          <a:lstStyle>
            <a:lvl1pPr algn="l">
              <a:lnSpc>
                <a:spcPct val="90000"/>
              </a:lnSpc>
              <a:defRPr sz="14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  <a:lvl3pPr algn="r">
              <a:defRPr>
                <a:solidFill>
                  <a:schemeClr val="bg1"/>
                </a:solidFill>
              </a:defRPr>
            </a:lvl3pPr>
            <a:lvl4pPr algn="r">
              <a:defRPr>
                <a:solidFill>
                  <a:schemeClr val="bg1"/>
                </a:solidFill>
              </a:defRPr>
            </a:lvl4pPr>
            <a:lvl5pPr algn="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8F760BFF-7CF4-426E-8940-004184CA9AA3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95325" y="344552"/>
            <a:ext cx="7206500" cy="792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20FE9A8F-BCCD-43A9-AB5D-9AF6EE79C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987042" y="6499086"/>
            <a:ext cx="993593" cy="14747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626AB-A6A8-4C54-AEB2-B9E53394D6C9}"/>
              </a:ext>
            </a:extLst>
          </p:cNvPr>
          <p:cNvSpPr>
            <a:spLocks noGrp="1"/>
          </p:cNvSpPr>
          <p:nvPr>
            <p:ph type="dt" sz="half" idx="24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8FE4DA-0849-46D8-9238-DBAE93F8C128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 bwMode="gray"/>
        <p:txBody>
          <a:bodyPr/>
          <a:lstStyle/>
          <a:p>
            <a:r>
              <a:rPr lang="en-US"/>
              <a:t>© 2022 NTT DATA Corporation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98D61E0-2B32-4DDD-915D-EC94244A09F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fld id="{13CE6DAF-806F-404B-BC68-339BFCB57E5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781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974" userDrawn="1">
          <p15:clr>
            <a:srgbClr val="FBAE40"/>
          </p15:clr>
        </p15:guide>
        <p15:guide id="3" orient="horz" pos="731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hort Tex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CC77950-C87C-4B7B-AF6A-7BAD6433C3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4295774" y="1160463"/>
            <a:ext cx="7200901" cy="4779537"/>
          </a:xfrm>
        </p:spPr>
        <p:txBody>
          <a:bodyPr anchor="ctr"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5E7DEF3-4DD9-4817-9C2E-E51B8AAECB5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295773" y="344552"/>
            <a:ext cx="7199552" cy="79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C804E35-4501-4587-8509-12D2B2F5ADA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4295774" y="6053138"/>
            <a:ext cx="7200901" cy="190500"/>
          </a:xfrm>
        </p:spPr>
        <p:txBody>
          <a:bodyPr/>
          <a:lstStyle>
            <a:lvl1pPr>
              <a:lnSpc>
                <a:spcPct val="90000"/>
              </a:lnSpc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Optional Source</a:t>
            </a:r>
          </a:p>
        </p:txBody>
      </p:sp>
      <p:pic>
        <p:nvPicPr>
          <p:cNvPr id="16" name="図 1">
            <a:extLst>
              <a:ext uri="{FF2B5EF4-FFF2-40B4-BE49-F238E27FC236}">
                <a16:creationId xmlns:a16="http://schemas.microsoft.com/office/drawing/2014/main" id="{CF86DACB-B20E-45EE-BC89-99FF85301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916818" y="6426860"/>
            <a:ext cx="1137600" cy="289571"/>
          </a:xfrm>
          <a:prstGeom prst="rect">
            <a:avLst/>
          </a:prstGeom>
        </p:spPr>
      </p:pic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86F1811-F239-4806-B877-B939712F30A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0" y="0"/>
            <a:ext cx="4002087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3B032DF-4A26-4EA8-8AA2-E465D1D8E5A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0" y="5202000"/>
            <a:ext cx="4002087" cy="1656000"/>
          </a:xfrm>
          <a:gradFill>
            <a:gsLst>
              <a:gs pos="0">
                <a:schemeClr val="accent2">
                  <a:alpha val="70000"/>
                </a:schemeClr>
              </a:gs>
              <a:gs pos="80000">
                <a:schemeClr val="accent2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13B1F-3CF6-481B-9BA6-5779EE88779F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3636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06" userDrawn="1">
          <p15:clr>
            <a:srgbClr val="FBAE40"/>
          </p15:clr>
        </p15:guide>
        <p15:guide id="3" orient="horz" pos="731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hort Tex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86F1811-F239-4806-B877-B939712F30A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8189913" y="0"/>
            <a:ext cx="4002087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CC77950-C87C-4B7B-AF6A-7BAD6433C3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716228" y="1160463"/>
            <a:ext cx="7200901" cy="4779537"/>
          </a:xfrm>
        </p:spPr>
        <p:txBody>
          <a:bodyPr anchor="ctr"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183B28-3A1D-4F6E-952E-620AB9813007}"/>
              </a:ext>
            </a:extLst>
          </p:cNvPr>
          <p:cNvSpPr>
            <a:spLocks noGrp="1"/>
          </p:cNvSpPr>
          <p:nvPr>
            <p:ph type="dt" sz="half" idx="23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15A41-BC86-455E-89C5-BBB22602E2FF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2022 NTT DATA Corporation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5E7DEF3-4DD9-4817-9C2E-E51B8AAECB5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716227" y="344552"/>
            <a:ext cx="7199552" cy="79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C804E35-4501-4587-8509-12D2B2F5ADA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716228" y="6053138"/>
            <a:ext cx="7200901" cy="190500"/>
          </a:xfrm>
        </p:spPr>
        <p:txBody>
          <a:bodyPr/>
          <a:lstStyle>
            <a:lvl1pPr>
              <a:lnSpc>
                <a:spcPct val="90000"/>
              </a:lnSpc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Optional Source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13B1F-3CF6-481B-9BA6-5779EE88779F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B63968-CDD3-4C25-ABB8-6DEEF476B9C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8189913" y="5202000"/>
            <a:ext cx="4002087" cy="1656000"/>
          </a:xfrm>
          <a:gradFill>
            <a:gsLst>
              <a:gs pos="0">
                <a:schemeClr val="accent2">
                  <a:alpha val="70000"/>
                </a:schemeClr>
              </a:gs>
              <a:gs pos="80000">
                <a:schemeClr val="accent2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5B7CC774-B190-4CA3-BFB2-56702F472878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10987042" y="6496705"/>
            <a:ext cx="995835" cy="147477"/>
          </a:xfrm>
          <a:custGeom>
            <a:avLst/>
            <a:gdLst>
              <a:gd name="connsiteX0" fmla="*/ 0 w 3190875"/>
              <a:gd name="connsiteY0" fmla="*/ 0 h 1514475"/>
              <a:gd name="connsiteX1" fmla="*/ 3190875 w 3190875"/>
              <a:gd name="connsiteY1" fmla="*/ 0 h 1514475"/>
              <a:gd name="connsiteX2" fmla="*/ 3190875 w 3190875"/>
              <a:gd name="connsiteY2" fmla="*/ 1514475 h 1514475"/>
              <a:gd name="connsiteX3" fmla="*/ 0 w 3190875"/>
              <a:gd name="connsiteY3" fmla="*/ 1514475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0875" h="1514475">
                <a:moveTo>
                  <a:pt x="0" y="0"/>
                </a:moveTo>
                <a:lnTo>
                  <a:pt x="3190875" y="0"/>
                </a:lnTo>
                <a:lnTo>
                  <a:pt x="3190875" y="1514475"/>
                </a:lnTo>
                <a:lnTo>
                  <a:pt x="0" y="1514475"/>
                </a:lnTo>
                <a:close/>
              </a:path>
            </a:pathLst>
          </a:cu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17336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06" userDrawn="1">
          <p15:clr>
            <a:srgbClr val="FBAE40"/>
          </p15:clr>
        </p15:guide>
        <p15:guide id="3" orient="horz" pos="731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hort Text and Half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CC77950-C87C-4B7B-AF6A-7BAD6433C3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6311900" y="1160463"/>
            <a:ext cx="5184775" cy="5076825"/>
          </a:xfrm>
        </p:spPr>
        <p:txBody>
          <a:bodyPr anchor="ctr"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5E7DEF3-4DD9-4817-9C2E-E51B8AAECB5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311521" y="344552"/>
            <a:ext cx="5183804" cy="79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pic>
        <p:nvPicPr>
          <p:cNvPr id="16" name="図 1">
            <a:extLst>
              <a:ext uri="{FF2B5EF4-FFF2-40B4-BE49-F238E27FC236}">
                <a16:creationId xmlns:a16="http://schemas.microsoft.com/office/drawing/2014/main" id="{CF86DACB-B20E-45EE-BC89-99FF85301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916818" y="6426860"/>
            <a:ext cx="1137600" cy="289571"/>
          </a:xfrm>
          <a:prstGeom prst="rect">
            <a:avLst/>
          </a:prstGeom>
        </p:spPr>
      </p:pic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86F1811-F239-4806-B877-B939712F30A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0" y="0"/>
            <a:ext cx="58801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3B032DF-4A26-4EA8-8AA2-E465D1D8E5A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0" y="5202000"/>
            <a:ext cx="5880100" cy="1656000"/>
          </a:xfrm>
          <a:gradFill>
            <a:gsLst>
              <a:gs pos="0">
                <a:schemeClr val="accent2">
                  <a:alpha val="70000"/>
                </a:schemeClr>
              </a:gs>
              <a:gs pos="80000">
                <a:schemeClr val="accent2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13B1F-3CF6-481B-9BA6-5779EE88779F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1933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976" userDrawn="1">
          <p15:clr>
            <a:srgbClr val="FBAE40"/>
          </p15:clr>
        </p15:guide>
        <p15:guide id="3" orient="horz" pos="731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hort Text and Half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86F1811-F239-4806-B877-B939712F30A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6311901" y="0"/>
            <a:ext cx="58801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CC77950-C87C-4B7B-AF6A-7BAD6433C3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716229" y="1160463"/>
            <a:ext cx="5163872" cy="5076825"/>
          </a:xfrm>
        </p:spPr>
        <p:txBody>
          <a:bodyPr anchor="ctr"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183B28-3A1D-4F6E-952E-620AB9813007}"/>
              </a:ext>
            </a:extLst>
          </p:cNvPr>
          <p:cNvSpPr>
            <a:spLocks noGrp="1"/>
          </p:cNvSpPr>
          <p:nvPr>
            <p:ph type="dt" sz="half" idx="23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15A41-BC86-455E-89C5-BBB22602E2FF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 bwMode="gray"/>
        <p:txBody>
          <a:bodyPr/>
          <a:lstStyle/>
          <a:p>
            <a:r>
              <a:rPr lang="en-US"/>
              <a:t>© 2022 NTT DATA Corporation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5E7DEF3-4DD9-4817-9C2E-E51B8AAECB5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716227" y="344552"/>
            <a:ext cx="5162905" cy="79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13B1F-3CF6-481B-9BA6-5779EE88779F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B63968-CDD3-4C25-ABB8-6DEEF476B9C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311901" y="5202000"/>
            <a:ext cx="5880100" cy="1656000"/>
          </a:xfrm>
          <a:gradFill>
            <a:gsLst>
              <a:gs pos="0">
                <a:schemeClr val="accent2">
                  <a:alpha val="70000"/>
                </a:schemeClr>
              </a:gs>
              <a:gs pos="80000">
                <a:schemeClr val="accent2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5B7CC774-B190-4CA3-BFB2-56702F472878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10987042" y="6496705"/>
            <a:ext cx="995835" cy="147477"/>
          </a:xfrm>
          <a:custGeom>
            <a:avLst/>
            <a:gdLst>
              <a:gd name="connsiteX0" fmla="*/ 0 w 3190875"/>
              <a:gd name="connsiteY0" fmla="*/ 0 h 1514475"/>
              <a:gd name="connsiteX1" fmla="*/ 3190875 w 3190875"/>
              <a:gd name="connsiteY1" fmla="*/ 0 h 1514475"/>
              <a:gd name="connsiteX2" fmla="*/ 3190875 w 3190875"/>
              <a:gd name="connsiteY2" fmla="*/ 1514475 h 1514475"/>
              <a:gd name="connsiteX3" fmla="*/ 0 w 3190875"/>
              <a:gd name="connsiteY3" fmla="*/ 1514475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0875" h="1514475">
                <a:moveTo>
                  <a:pt x="0" y="0"/>
                </a:moveTo>
                <a:lnTo>
                  <a:pt x="3190875" y="0"/>
                </a:lnTo>
                <a:lnTo>
                  <a:pt x="3190875" y="1514475"/>
                </a:lnTo>
                <a:lnTo>
                  <a:pt x="0" y="1514475"/>
                </a:lnTo>
                <a:close/>
              </a:path>
            </a:pathLst>
          </a:cu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93982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976" userDrawn="1">
          <p15:clr>
            <a:srgbClr val="FBAE40"/>
          </p15:clr>
        </p15:guide>
        <p15:guide id="3" orient="horz" pos="731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rve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9E2E549-57C5-4798-8D85-C969FFE2EC0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 bwMode="gray">
          <a:xfrm>
            <a:off x="3771900" y="0"/>
            <a:ext cx="8420100" cy="6858000"/>
          </a:xfrm>
          <a:custGeom>
            <a:avLst/>
            <a:gdLst>
              <a:gd name="connsiteX0" fmla="*/ 26065 w 8420100"/>
              <a:gd name="connsiteY0" fmla="*/ 0 h 6858000"/>
              <a:gd name="connsiteX1" fmla="*/ 8420100 w 8420100"/>
              <a:gd name="connsiteY1" fmla="*/ 0 h 6858000"/>
              <a:gd name="connsiteX2" fmla="*/ 8420100 w 8420100"/>
              <a:gd name="connsiteY2" fmla="*/ 6858000 h 6858000"/>
              <a:gd name="connsiteX3" fmla="*/ 5221076 w 8420100"/>
              <a:gd name="connsiteY3" fmla="*/ 6858000 h 6858000"/>
              <a:gd name="connsiteX4" fmla="*/ 3558228 w 8420100"/>
              <a:gd name="connsiteY4" fmla="*/ 3532304 h 6858000"/>
              <a:gd name="connsiteX5" fmla="*/ 215830 w 8420100"/>
              <a:gd name="connsiteY5" fmla="*/ 11097 h 6858000"/>
              <a:gd name="connsiteX6" fmla="*/ 0 w 8420100"/>
              <a:gd name="connsiteY6" fmla="*/ 0 h 6858000"/>
              <a:gd name="connsiteX7" fmla="*/ 26048 w 8420100"/>
              <a:gd name="connsiteY7" fmla="*/ 0 h 6858000"/>
              <a:gd name="connsiteX8" fmla="*/ 26048 w 8420100"/>
              <a:gd name="connsiteY8" fmla="*/ 747 h 6858000"/>
              <a:gd name="connsiteX9" fmla="*/ 0 w 8420100"/>
              <a:gd name="connsiteY9" fmla="*/ 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420100" h="6858000">
                <a:moveTo>
                  <a:pt x="26065" y="0"/>
                </a:moveTo>
                <a:lnTo>
                  <a:pt x="8420100" y="0"/>
                </a:lnTo>
                <a:lnTo>
                  <a:pt x="8420100" y="6858000"/>
                </a:lnTo>
                <a:lnTo>
                  <a:pt x="5221076" y="6858000"/>
                </a:lnTo>
                <a:lnTo>
                  <a:pt x="3558228" y="3532304"/>
                </a:lnTo>
                <a:cubicBezTo>
                  <a:pt x="3005111" y="2424740"/>
                  <a:pt x="2142327" y="193002"/>
                  <a:pt x="215830" y="11097"/>
                </a:cubicBezTo>
                <a:close/>
                <a:moveTo>
                  <a:pt x="0" y="0"/>
                </a:moveTo>
                <a:lnTo>
                  <a:pt x="26048" y="0"/>
                </a:lnTo>
                <a:lnTo>
                  <a:pt x="26048" y="747"/>
                </a:lnTo>
                <a:lnTo>
                  <a:pt x="0" y="44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4190E172-B8B3-4F5C-A6AE-9FB2343790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8173140" y="5194300"/>
            <a:ext cx="4018861" cy="1663700"/>
          </a:xfrm>
          <a:custGeom>
            <a:avLst/>
            <a:gdLst>
              <a:gd name="connsiteX0" fmla="*/ 0 w 4018861"/>
              <a:gd name="connsiteY0" fmla="*/ 0 h 1663700"/>
              <a:gd name="connsiteX1" fmla="*/ 4018861 w 4018861"/>
              <a:gd name="connsiteY1" fmla="*/ 0 h 1663700"/>
              <a:gd name="connsiteX2" fmla="*/ 4018861 w 4018861"/>
              <a:gd name="connsiteY2" fmla="*/ 1663700 h 1663700"/>
              <a:gd name="connsiteX3" fmla="*/ 825880 w 4018861"/>
              <a:gd name="connsiteY3" fmla="*/ 1663700 h 1663700"/>
              <a:gd name="connsiteX4" fmla="*/ 825848 w 4018861"/>
              <a:gd name="connsiteY4" fmla="*/ 1663636 h 1663700"/>
              <a:gd name="connsiteX5" fmla="*/ 831815 w 4018861"/>
              <a:gd name="connsiteY5" fmla="*/ 1663636 h 166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18861" h="1663700">
                <a:moveTo>
                  <a:pt x="0" y="0"/>
                </a:moveTo>
                <a:lnTo>
                  <a:pt x="4018861" y="0"/>
                </a:lnTo>
                <a:lnTo>
                  <a:pt x="4018861" y="1663700"/>
                </a:lnTo>
                <a:lnTo>
                  <a:pt x="825880" y="1663700"/>
                </a:lnTo>
                <a:lnTo>
                  <a:pt x="825848" y="1663636"/>
                </a:lnTo>
                <a:lnTo>
                  <a:pt x="831815" y="1663636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70000"/>
                </a:schemeClr>
              </a:gs>
              <a:gs pos="80000">
                <a:schemeClr val="accent2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/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A68DFDCB-65DA-4823-8F44-CFD177B45DE0}"/>
              </a:ext>
            </a:extLst>
          </p:cNvPr>
          <p:cNvSpPr>
            <a:spLocks noGrp="1" noChangeAspect="1"/>
          </p:cNvSpPr>
          <p:nvPr>
            <p:ph type="body" sz="quarter" idx="26" hasCustomPrompt="1"/>
          </p:nvPr>
        </p:nvSpPr>
        <p:spPr bwMode="gray">
          <a:xfrm>
            <a:off x="10987043" y="6496706"/>
            <a:ext cx="995835" cy="147477"/>
          </a:xfrm>
          <a:custGeom>
            <a:avLst/>
            <a:gdLst>
              <a:gd name="connsiteX0" fmla="*/ 0 w 3190875"/>
              <a:gd name="connsiteY0" fmla="*/ 0 h 1514475"/>
              <a:gd name="connsiteX1" fmla="*/ 3190875 w 3190875"/>
              <a:gd name="connsiteY1" fmla="*/ 0 h 1514475"/>
              <a:gd name="connsiteX2" fmla="*/ 3190875 w 3190875"/>
              <a:gd name="connsiteY2" fmla="*/ 1514475 h 1514475"/>
              <a:gd name="connsiteX3" fmla="*/ 0 w 3190875"/>
              <a:gd name="connsiteY3" fmla="*/ 1514475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0875" h="1514475">
                <a:moveTo>
                  <a:pt x="0" y="0"/>
                </a:moveTo>
                <a:lnTo>
                  <a:pt x="3190875" y="0"/>
                </a:lnTo>
                <a:lnTo>
                  <a:pt x="3190875" y="1514475"/>
                </a:lnTo>
                <a:lnTo>
                  <a:pt x="0" y="1514475"/>
                </a:lnTo>
                <a:close/>
              </a:path>
            </a:pathLst>
          </a:cu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1B51A-8ACF-4312-B845-69EADFA285C1}"/>
              </a:ext>
            </a:extLst>
          </p:cNvPr>
          <p:cNvSpPr>
            <a:spLocks noGrp="1"/>
          </p:cNvSpPr>
          <p:nvPr>
            <p:ph type="dt" sz="half" idx="27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84B8A-C24E-4099-AB72-02417E6D99A7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 bwMode="gray"/>
        <p:txBody>
          <a:bodyPr/>
          <a:lstStyle/>
          <a:p>
            <a:r>
              <a:rPr lang="en-US"/>
              <a:t>© 2022 NTT DATA Corporation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E7617-37C9-453E-9CDC-AE055635737A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 bwMode="gray"/>
        <p:txBody>
          <a:bodyPr/>
          <a:lstStyle/>
          <a:p>
            <a:fld id="{13CE6DAF-806F-404B-BC68-339BFCB57E5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545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63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rve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F2D1CF9-7686-4D9E-A06E-656AF040316B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 bwMode="gray">
          <a:xfrm>
            <a:off x="0" y="0"/>
            <a:ext cx="6775526" cy="6858000"/>
          </a:xfrm>
          <a:custGeom>
            <a:avLst/>
            <a:gdLst>
              <a:gd name="connsiteX0" fmla="*/ 0 w 6775526"/>
              <a:gd name="connsiteY0" fmla="*/ 0 h 6858000"/>
              <a:gd name="connsiteX1" fmla="*/ 768350 w 6775526"/>
              <a:gd name="connsiteY1" fmla="*/ 0 h 6858000"/>
              <a:gd name="connsiteX2" fmla="*/ 1159714 w 6775526"/>
              <a:gd name="connsiteY2" fmla="*/ 0 h 6858000"/>
              <a:gd name="connsiteX3" fmla="*/ 1504950 w 6775526"/>
              <a:gd name="connsiteY3" fmla="*/ 0 h 6858000"/>
              <a:gd name="connsiteX4" fmla="*/ 1504950 w 6775526"/>
              <a:gd name="connsiteY4" fmla="*/ 675 h 6858000"/>
              <a:gd name="connsiteX5" fmla="*/ 1569333 w 6775526"/>
              <a:gd name="connsiteY5" fmla="*/ 0 h 6858000"/>
              <a:gd name="connsiteX6" fmla="*/ 1632109 w 6775526"/>
              <a:gd name="connsiteY6" fmla="*/ 719 h 6858000"/>
              <a:gd name="connsiteX7" fmla="*/ 1632109 w 6775526"/>
              <a:gd name="connsiteY7" fmla="*/ 0 h 6858000"/>
              <a:gd name="connsiteX8" fmla="*/ 5061063 w 6775526"/>
              <a:gd name="connsiteY8" fmla="*/ 3429060 h 6858000"/>
              <a:gd name="connsiteX9" fmla="*/ 6775526 w 6775526"/>
              <a:gd name="connsiteY9" fmla="*/ 6858000 h 6858000"/>
              <a:gd name="connsiteX10" fmla="*/ 0 w 6775526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75526" h="6858000">
                <a:moveTo>
                  <a:pt x="0" y="0"/>
                </a:moveTo>
                <a:lnTo>
                  <a:pt x="768350" y="0"/>
                </a:lnTo>
                <a:lnTo>
                  <a:pt x="1159714" y="0"/>
                </a:lnTo>
                <a:lnTo>
                  <a:pt x="1504950" y="0"/>
                </a:lnTo>
                <a:lnTo>
                  <a:pt x="1504950" y="675"/>
                </a:lnTo>
                <a:lnTo>
                  <a:pt x="1569333" y="0"/>
                </a:lnTo>
                <a:lnTo>
                  <a:pt x="1632109" y="719"/>
                </a:lnTo>
                <a:lnTo>
                  <a:pt x="1632109" y="0"/>
                </a:lnTo>
                <a:cubicBezTo>
                  <a:pt x="3632192" y="46447"/>
                  <a:pt x="4506780" y="2319189"/>
                  <a:pt x="5061063" y="3429060"/>
                </a:cubicBezTo>
                <a:lnTo>
                  <a:pt x="6775526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8CFD0A3-0F5A-4913-84C9-7B5ED31CDC30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034971" y="344552"/>
            <a:ext cx="7460354" cy="792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pic>
        <p:nvPicPr>
          <p:cNvPr id="29" name="図 1">
            <a:extLst>
              <a:ext uri="{FF2B5EF4-FFF2-40B4-BE49-F238E27FC236}">
                <a16:creationId xmlns:a16="http://schemas.microsoft.com/office/drawing/2014/main" id="{C7019F4B-7104-46F5-BADD-A2B909225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913087" y="6426860"/>
            <a:ext cx="1137600" cy="289571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74530AF6-B720-4689-A1F7-D0B205FCE0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0" y="5194300"/>
            <a:ext cx="6775526" cy="1663700"/>
          </a:xfrm>
          <a:custGeom>
            <a:avLst/>
            <a:gdLst>
              <a:gd name="connsiteX0" fmla="*/ 0 w 6775526"/>
              <a:gd name="connsiteY0" fmla="*/ 0 h 1663700"/>
              <a:gd name="connsiteX1" fmla="*/ 5943712 w 6775526"/>
              <a:gd name="connsiteY1" fmla="*/ 0 h 1663700"/>
              <a:gd name="connsiteX2" fmla="*/ 6775526 w 6775526"/>
              <a:gd name="connsiteY2" fmla="*/ 1663636 h 1663700"/>
              <a:gd name="connsiteX3" fmla="*/ 1074574 w 6775526"/>
              <a:gd name="connsiteY3" fmla="*/ 1663636 h 1663700"/>
              <a:gd name="connsiteX4" fmla="*/ 1074574 w 6775526"/>
              <a:gd name="connsiteY4" fmla="*/ 1663700 h 1663700"/>
              <a:gd name="connsiteX5" fmla="*/ 0 w 6775526"/>
              <a:gd name="connsiteY5" fmla="*/ 1663700 h 166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5526" h="1663700">
                <a:moveTo>
                  <a:pt x="0" y="0"/>
                </a:moveTo>
                <a:lnTo>
                  <a:pt x="5943712" y="0"/>
                </a:lnTo>
                <a:lnTo>
                  <a:pt x="6775526" y="1663636"/>
                </a:lnTo>
                <a:lnTo>
                  <a:pt x="1074574" y="1663636"/>
                </a:lnTo>
                <a:lnTo>
                  <a:pt x="1074574" y="1663700"/>
                </a:lnTo>
                <a:lnTo>
                  <a:pt x="0" y="1663700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70000"/>
                </a:schemeClr>
              </a:gs>
              <a:gs pos="80000">
                <a:schemeClr val="accent2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/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DFDF9657-A622-495E-AF9E-A463C102B63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>
          <a:xfrm>
            <a:off x="164045" y="6563358"/>
            <a:ext cx="304800" cy="889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3482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4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 (Blue Logoty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E137802-7EB9-4B49-AD0A-79E8311DBC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0" y="0"/>
            <a:ext cx="12192000" cy="6858000"/>
          </a:xfrm>
          <a:noFill/>
        </p:spPr>
        <p:txBody>
          <a:bodyPr/>
          <a:lstStyle>
            <a:lvl1pPr>
              <a:defRPr sz="18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D76D5EFC-4313-4B53-B707-4E2A3BB727C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0" y="-1"/>
            <a:ext cx="5142774" cy="6858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381FC7-DDD4-4EC7-BAAF-6F72A410BA0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1" y="3546000"/>
            <a:ext cx="12191999" cy="3312000"/>
          </a:xfrm>
          <a:gradFill flip="none" rotWithShape="1">
            <a:gsLst>
              <a:gs pos="0">
                <a:schemeClr val="accent2">
                  <a:alpha val="70000"/>
                </a:schemeClr>
              </a:gs>
              <a:gs pos="80000">
                <a:schemeClr val="accent2">
                  <a:alpha val="0"/>
                </a:schemeClr>
              </a:gs>
            </a:gsLst>
            <a:lin ang="16200000" scaled="1"/>
            <a:tileRect/>
          </a:gradFill>
        </p:spPr>
        <p:txBody>
          <a:bodyPr vert="horz" lIns="684000" tIns="0" rIns="1800000" bIns="1152000" rtlCol="0" anchor="b">
            <a:noAutofit/>
          </a:bodyPr>
          <a:lstStyle>
            <a:lvl1pPr>
              <a:defRPr lang="en-US" sz="400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85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6F6C0-0391-4072-AC9D-3C7228E007E1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694800" y="5698800"/>
            <a:ext cx="8568000" cy="576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93B419C-C964-4275-9DE5-6208B4D567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94800" y="6530400"/>
            <a:ext cx="8568000" cy="203200"/>
          </a:xfrm>
        </p:spPr>
        <p:txBody>
          <a:bodyPr/>
          <a:lstStyle>
            <a:lvl1pPr>
              <a:lnSpc>
                <a:spcPct val="90000"/>
              </a:lnSpc>
              <a:defRPr sz="11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© 2021 NTT DATA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EE0DB4-BA8E-45E9-BD97-829FEDDD091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9273600" y="253134"/>
            <a:ext cx="2635200" cy="902800"/>
          </a:xfrm>
          <a:custGeom>
            <a:avLst/>
            <a:gdLst>
              <a:gd name="connsiteX0" fmla="*/ 0 w 1847850"/>
              <a:gd name="connsiteY0" fmla="*/ 0 h 866775"/>
              <a:gd name="connsiteX1" fmla="*/ 1847850 w 1847850"/>
              <a:gd name="connsiteY1" fmla="*/ 0 h 866775"/>
              <a:gd name="connsiteX2" fmla="*/ 1847850 w 1847850"/>
              <a:gd name="connsiteY2" fmla="*/ 866775 h 866775"/>
              <a:gd name="connsiteX3" fmla="*/ 0 w 1847850"/>
              <a:gd name="connsiteY3" fmla="*/ 866775 h 8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7850" h="866775">
                <a:moveTo>
                  <a:pt x="0" y="0"/>
                </a:moveTo>
                <a:lnTo>
                  <a:pt x="1847850" y="0"/>
                </a:lnTo>
                <a:lnTo>
                  <a:pt x="1847850" y="866775"/>
                </a:lnTo>
                <a:lnTo>
                  <a:pt x="0" y="866775"/>
                </a:lnTo>
                <a:close/>
              </a:path>
            </a:pathLst>
          </a:cu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98108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Curve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2C9E1EA-BA55-4A12-9029-D9F2409288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8757328" y="0"/>
            <a:ext cx="3436938" cy="6869965"/>
          </a:xfrm>
          <a:custGeom>
            <a:avLst/>
            <a:gdLst>
              <a:gd name="connsiteX0" fmla="*/ 1775003 w 3436938"/>
              <a:gd name="connsiteY0" fmla="*/ 0 h 6869965"/>
              <a:gd name="connsiteX1" fmla="*/ 1807309 w 3436938"/>
              <a:gd name="connsiteY1" fmla="*/ 0 h 6869965"/>
              <a:gd name="connsiteX2" fmla="*/ 3436938 w 3436938"/>
              <a:gd name="connsiteY2" fmla="*/ 0 h 6869965"/>
              <a:gd name="connsiteX3" fmla="*/ 3436938 w 3436938"/>
              <a:gd name="connsiteY3" fmla="*/ 6868147 h 6869965"/>
              <a:gd name="connsiteX4" fmla="*/ 2257790 w 3436938"/>
              <a:gd name="connsiteY4" fmla="*/ 6868147 h 6869965"/>
              <a:gd name="connsiteX5" fmla="*/ 2257790 w 3436938"/>
              <a:gd name="connsiteY5" fmla="*/ 6869965 h 6869965"/>
              <a:gd name="connsiteX6" fmla="*/ 0 w 3436938"/>
              <a:gd name="connsiteY6" fmla="*/ 6869965 h 6869965"/>
              <a:gd name="connsiteX7" fmla="*/ 0 w 3436938"/>
              <a:gd name="connsiteY7" fmla="*/ 1832961 h 6869965"/>
              <a:gd name="connsiteX8" fmla="*/ 0 w 3436938"/>
              <a:gd name="connsiteY8" fmla="*/ 1827505 h 6869965"/>
              <a:gd name="connsiteX9" fmla="*/ 0 w 3436938"/>
              <a:gd name="connsiteY9" fmla="*/ 1809321 h 6869965"/>
              <a:gd name="connsiteX10" fmla="*/ 1795 w 3436938"/>
              <a:gd name="connsiteY10" fmla="*/ 1809321 h 6869965"/>
              <a:gd name="connsiteX11" fmla="*/ 1696035 w 3436938"/>
              <a:gd name="connsiteY11" fmla="*/ 1819 h 6869965"/>
              <a:gd name="connsiteX12" fmla="*/ 1775003 w 3436938"/>
              <a:gd name="connsiteY12" fmla="*/ 0 h 686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36938" h="6869965">
                <a:moveTo>
                  <a:pt x="1775003" y="0"/>
                </a:moveTo>
                <a:cubicBezTo>
                  <a:pt x="1775003" y="0"/>
                  <a:pt x="1775003" y="0"/>
                  <a:pt x="1807309" y="0"/>
                </a:cubicBezTo>
                <a:cubicBezTo>
                  <a:pt x="1807309" y="0"/>
                  <a:pt x="1807309" y="0"/>
                  <a:pt x="3436938" y="0"/>
                </a:cubicBezTo>
                <a:lnTo>
                  <a:pt x="3436938" y="6868147"/>
                </a:lnTo>
                <a:cubicBezTo>
                  <a:pt x="3436938" y="6868147"/>
                  <a:pt x="3436938" y="6868147"/>
                  <a:pt x="2257790" y="6868147"/>
                </a:cubicBezTo>
                <a:cubicBezTo>
                  <a:pt x="2257790" y="6868147"/>
                  <a:pt x="2257790" y="6868147"/>
                  <a:pt x="2257790" y="6869965"/>
                </a:cubicBezTo>
                <a:cubicBezTo>
                  <a:pt x="2257790" y="6869965"/>
                  <a:pt x="2257790" y="6869965"/>
                  <a:pt x="0" y="6869965"/>
                </a:cubicBezTo>
                <a:cubicBezTo>
                  <a:pt x="0" y="6869965"/>
                  <a:pt x="0" y="6869965"/>
                  <a:pt x="0" y="1832961"/>
                </a:cubicBezTo>
                <a:cubicBezTo>
                  <a:pt x="0" y="1832961"/>
                  <a:pt x="0" y="1832961"/>
                  <a:pt x="0" y="1827505"/>
                </a:cubicBezTo>
                <a:cubicBezTo>
                  <a:pt x="0" y="1827505"/>
                  <a:pt x="0" y="1827505"/>
                  <a:pt x="0" y="1809321"/>
                </a:cubicBezTo>
                <a:cubicBezTo>
                  <a:pt x="0" y="1809321"/>
                  <a:pt x="0" y="1809321"/>
                  <a:pt x="1795" y="1809321"/>
                </a:cubicBezTo>
                <a:cubicBezTo>
                  <a:pt x="118453" y="290946"/>
                  <a:pt x="949421" y="1819"/>
                  <a:pt x="1696035" y="1819"/>
                </a:cubicBezTo>
                <a:cubicBezTo>
                  <a:pt x="1696035" y="1819"/>
                  <a:pt x="1696035" y="1819"/>
                  <a:pt x="177500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98E0F9-BC3D-45EF-B12E-4C4C486A676E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95325" y="344552"/>
            <a:ext cx="8056790" cy="792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6D8A67-0743-48CD-A693-D9BC406CD4CA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08A416-1FC8-497E-B5B5-76295CEF7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© 2022 NTT DATA Corporation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BFAC88-9D42-484E-8782-9DB56A231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13CE6DAF-806F-404B-BC68-339BFCB57E5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A2E1471D-5074-4D2C-9FAF-B23A097D63A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8752115" y="5202000"/>
            <a:ext cx="3439886" cy="1656000"/>
          </a:xfrm>
          <a:gradFill>
            <a:gsLst>
              <a:gs pos="0">
                <a:schemeClr val="accent2">
                  <a:alpha val="70000"/>
                </a:schemeClr>
              </a:gs>
              <a:gs pos="80000">
                <a:schemeClr val="accent2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F875FACE-114E-4C8F-AE15-98D19768611E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10987042" y="6496705"/>
            <a:ext cx="995835" cy="147477"/>
          </a:xfrm>
          <a:custGeom>
            <a:avLst/>
            <a:gdLst>
              <a:gd name="connsiteX0" fmla="*/ 0 w 3190875"/>
              <a:gd name="connsiteY0" fmla="*/ 0 h 1514475"/>
              <a:gd name="connsiteX1" fmla="*/ 3190875 w 3190875"/>
              <a:gd name="connsiteY1" fmla="*/ 0 h 1514475"/>
              <a:gd name="connsiteX2" fmla="*/ 3190875 w 3190875"/>
              <a:gd name="connsiteY2" fmla="*/ 1514475 h 1514475"/>
              <a:gd name="connsiteX3" fmla="*/ 0 w 3190875"/>
              <a:gd name="connsiteY3" fmla="*/ 1514475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0875" h="1514475">
                <a:moveTo>
                  <a:pt x="0" y="0"/>
                </a:moveTo>
                <a:lnTo>
                  <a:pt x="3190875" y="0"/>
                </a:lnTo>
                <a:lnTo>
                  <a:pt x="3190875" y="1514475"/>
                </a:lnTo>
                <a:lnTo>
                  <a:pt x="0" y="1514475"/>
                </a:lnTo>
                <a:close/>
              </a:path>
            </a:pathLst>
          </a:cu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91307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99AD32-EACB-40FD-ACFA-9178E8D0035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1" y="1412875"/>
            <a:ext cx="4015999" cy="277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C73D5620-2B8C-49E1-ADF3-9ADE2BF3BA3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4088000" y="1412875"/>
            <a:ext cx="4015999" cy="277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31D45D1-5334-4DD5-8154-DAD52B3C397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8175999" y="1412875"/>
            <a:ext cx="4015999" cy="277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7792201-616E-4C9D-B2C5-4900CE58E947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0507D976-68BB-49E4-A58B-4C58DDCAFCC3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F8AD5003-10EA-4892-A42B-E48C1E42EED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r>
              <a:rPr lang="en-US"/>
              <a:t>© 2022 NTT DATA Corporation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3A3CAA6-5A6B-4B10-9DEF-0B3C29684B1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13CE6DAF-806F-404B-BC68-339BFCB57E5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4461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5194267-E51C-4D30-8F9B-12247E86F34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3217863" y="0"/>
            <a:ext cx="8974137" cy="5184116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8" name="Title 27">
            <a:extLst>
              <a:ext uri="{FF2B5EF4-FFF2-40B4-BE49-F238E27FC236}">
                <a16:creationId xmlns:a16="http://schemas.microsoft.com/office/drawing/2014/main" id="{B086D64E-16D3-4171-9692-D9CB3A4047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0" y="0"/>
            <a:ext cx="7375559" cy="5184116"/>
          </a:xfrm>
          <a:custGeom>
            <a:avLst/>
            <a:gdLst>
              <a:gd name="connsiteX0" fmla="*/ 0 w 7375559"/>
              <a:gd name="connsiteY0" fmla="*/ 0 h 5184116"/>
              <a:gd name="connsiteX1" fmla="*/ 3218505 w 7375559"/>
              <a:gd name="connsiteY1" fmla="*/ 0 h 5184116"/>
              <a:gd name="connsiteX2" fmla="*/ 3487474 w 7375559"/>
              <a:gd name="connsiteY2" fmla="*/ 0 h 5184116"/>
              <a:gd name="connsiteX3" fmla="*/ 6079531 w 7375559"/>
              <a:gd name="connsiteY3" fmla="*/ 2592057 h 5184116"/>
              <a:gd name="connsiteX4" fmla="*/ 7375559 w 7375559"/>
              <a:gd name="connsiteY4" fmla="*/ 5184116 h 5184116"/>
              <a:gd name="connsiteX5" fmla="*/ 0 w 7375559"/>
              <a:gd name="connsiteY5" fmla="*/ 5184116 h 5184116"/>
              <a:gd name="connsiteX6" fmla="*/ 0 w 7375559"/>
              <a:gd name="connsiteY6" fmla="*/ 5184114 h 518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75559" h="5184116">
                <a:moveTo>
                  <a:pt x="0" y="0"/>
                </a:moveTo>
                <a:lnTo>
                  <a:pt x="3218505" y="0"/>
                </a:lnTo>
                <a:lnTo>
                  <a:pt x="3487474" y="0"/>
                </a:lnTo>
                <a:cubicBezTo>
                  <a:pt x="4999400" y="35114"/>
                  <a:pt x="5660537" y="1753154"/>
                  <a:pt x="6079531" y="2592057"/>
                </a:cubicBezTo>
                <a:lnTo>
                  <a:pt x="7375559" y="5184116"/>
                </a:lnTo>
                <a:lnTo>
                  <a:pt x="0" y="5184116"/>
                </a:lnTo>
                <a:lnTo>
                  <a:pt x="0" y="5184114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694800" tIns="324000" rIns="108000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customer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0D5BD29-D96A-4C79-A899-1955348051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695325" y="5435600"/>
            <a:ext cx="6680234" cy="801688"/>
          </a:xfrm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  <a:lvl2pPr>
              <a:defRPr sz="14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60C2D9-9623-453D-847C-E42C42C08DE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95325" y="1250436"/>
            <a:ext cx="2151705" cy="84689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(for the use of logos use picture icon, please consult with the marketing department)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40A230E-40BB-48DE-8F81-AF237E9463B0}"/>
              </a:ext>
            </a:extLst>
          </p:cNvPr>
          <p:cNvSpPr>
            <a:spLocks noGrp="1"/>
          </p:cNvSpPr>
          <p:nvPr>
            <p:ph type="dt" sz="half" idx="17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A5F17E-ABBF-4AB9-9874-9C540B28EFC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 bwMode="gray"/>
        <p:txBody>
          <a:bodyPr/>
          <a:lstStyle/>
          <a:p>
            <a:r>
              <a:rPr lang="en-US"/>
              <a:t>© 2022 NTT DATA Corporation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DCBA2C-3ACB-4D5D-A3F2-C9612096C91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 bwMode="gray"/>
        <p:txBody>
          <a:bodyPr/>
          <a:lstStyle/>
          <a:p>
            <a:fld id="{13CE6DAF-806F-404B-BC68-339BFCB57E5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60DCDDD8-41C8-4232-B273-A8DB9A9EB25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">
          <a:xfrm>
            <a:off x="695324" y="2348815"/>
            <a:ext cx="5184775" cy="2411855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664969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4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ient 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EA33050-09EB-4A5D-A082-BA0E33CD3339}"/>
              </a:ext>
            </a:extLst>
          </p:cNvPr>
          <p:cNvSpPr/>
          <p:nvPr/>
        </p:nvSpPr>
        <p:spPr bwMode="gray">
          <a:xfrm>
            <a:off x="3327400" y="2532063"/>
            <a:ext cx="2768600" cy="43259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US" sz="2000" dirty="0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8BE1D-46AF-4091-910F-46C0D054311B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95325" y="344552"/>
            <a:ext cx="10800000" cy="288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CE8EC6-E2E8-4427-843F-0FF1B88E5A2E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D6460-9F3B-4A3F-9036-B8290DE6F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© 2022 NTT DATA Corporation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F39AE-1F65-449D-91D2-AE6CBCAF5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13CE6DAF-806F-404B-BC68-339BFCB57E5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FE73A8F5-2C67-4301-A886-D80F68FCCF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 bwMode="gray">
          <a:xfrm>
            <a:off x="695325" y="3248174"/>
            <a:ext cx="2484000" cy="298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11E50B03-AD9E-40B6-AE60-1BB4688410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3467325" y="3248174"/>
            <a:ext cx="2484000" cy="298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ABCF345C-1C63-4E2E-867B-B83A20A708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gray">
          <a:xfrm>
            <a:off x="6239325" y="3248174"/>
            <a:ext cx="2484000" cy="298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A5DB6CEF-A7B1-4AD6-8FDC-F2E3D6D95A5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">
          <a:xfrm>
            <a:off x="9011325" y="3248174"/>
            <a:ext cx="2484000" cy="298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27821F-E8D8-4AEE-BAE3-3472E67E2C3E}"/>
              </a:ext>
            </a:extLst>
          </p:cNvPr>
          <p:cNvSpPr/>
          <p:nvPr/>
        </p:nvSpPr>
        <p:spPr bwMode="gray">
          <a:xfrm>
            <a:off x="1" y="840550"/>
            <a:ext cx="3327400" cy="1690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US" sz="2000" dirty="0" err="1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57A0A1A9-A609-459C-8294-9303BC12AC6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 bwMode="gray">
          <a:xfrm>
            <a:off x="3327401" y="840550"/>
            <a:ext cx="3612966" cy="1690750"/>
          </a:xfrm>
          <a:custGeom>
            <a:avLst/>
            <a:gdLst>
              <a:gd name="connsiteX0" fmla="*/ 0 w 3612966"/>
              <a:gd name="connsiteY0" fmla="*/ 0 h 1690750"/>
              <a:gd name="connsiteX1" fmla="*/ 3612966 w 3612966"/>
              <a:gd name="connsiteY1" fmla="*/ 0 h 1690750"/>
              <a:gd name="connsiteX2" fmla="*/ 3612966 w 3612966"/>
              <a:gd name="connsiteY2" fmla="*/ 873 h 1690750"/>
              <a:gd name="connsiteX3" fmla="*/ 3597495 w 3612966"/>
              <a:gd name="connsiteY3" fmla="*/ 694 h 1690750"/>
              <a:gd name="connsiteX4" fmla="*/ 3560530 w 3612966"/>
              <a:gd name="connsiteY4" fmla="*/ 1082 h 1690750"/>
              <a:gd name="connsiteX5" fmla="*/ 2767924 w 3612966"/>
              <a:gd name="connsiteY5" fmla="*/ 843650 h 1690750"/>
              <a:gd name="connsiteX6" fmla="*/ 2767924 w 3612966"/>
              <a:gd name="connsiteY6" fmla="*/ 1623494 h 1690750"/>
              <a:gd name="connsiteX7" fmla="*/ 2767249 w 3612966"/>
              <a:gd name="connsiteY7" fmla="*/ 1623494 h 1690750"/>
              <a:gd name="connsiteX8" fmla="*/ 2767249 w 3612966"/>
              <a:gd name="connsiteY8" fmla="*/ 1690750 h 1690750"/>
              <a:gd name="connsiteX9" fmla="*/ 0 w 3612966"/>
              <a:gd name="connsiteY9" fmla="*/ 1690750 h 16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12966" h="1690750">
                <a:moveTo>
                  <a:pt x="0" y="0"/>
                </a:moveTo>
                <a:lnTo>
                  <a:pt x="3612966" y="0"/>
                </a:lnTo>
                <a:lnTo>
                  <a:pt x="3612966" y="873"/>
                </a:lnTo>
                <a:lnTo>
                  <a:pt x="3597495" y="694"/>
                </a:lnTo>
                <a:lnTo>
                  <a:pt x="3560530" y="1082"/>
                </a:lnTo>
                <a:cubicBezTo>
                  <a:pt x="3210374" y="1082"/>
                  <a:pt x="2820033" y="136183"/>
                  <a:pt x="2767924" y="843650"/>
                </a:cubicBezTo>
                <a:lnTo>
                  <a:pt x="2767924" y="1623494"/>
                </a:lnTo>
                <a:lnTo>
                  <a:pt x="2767249" y="1623494"/>
                </a:lnTo>
                <a:lnTo>
                  <a:pt x="2767249" y="1690750"/>
                </a:lnTo>
                <a:lnTo>
                  <a:pt x="0" y="169075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57F4FC86-D79F-406C-8391-7CDE7088B6A0}"/>
              </a:ext>
            </a:extLst>
          </p:cNvPr>
          <p:cNvSpPr/>
          <p:nvPr/>
        </p:nvSpPr>
        <p:spPr bwMode="gray">
          <a:xfrm>
            <a:off x="6096000" y="841245"/>
            <a:ext cx="6096675" cy="1690750"/>
          </a:xfrm>
          <a:custGeom>
            <a:avLst/>
            <a:gdLst>
              <a:gd name="connsiteX0" fmla="*/ 845042 w 6096675"/>
              <a:gd name="connsiteY0" fmla="*/ 0 h 1690750"/>
              <a:gd name="connsiteX1" fmla="*/ 6096675 w 6096675"/>
              <a:gd name="connsiteY1" fmla="*/ 0 h 1690750"/>
              <a:gd name="connsiteX2" fmla="*/ 6096675 w 6096675"/>
              <a:gd name="connsiteY2" fmla="*/ 1690750 h 1690750"/>
              <a:gd name="connsiteX3" fmla="*/ 845043 w 6096675"/>
              <a:gd name="connsiteY3" fmla="*/ 1690750 h 1690750"/>
              <a:gd name="connsiteX4" fmla="*/ 845042 w 6096675"/>
              <a:gd name="connsiteY4" fmla="*/ 1690750 h 1690750"/>
              <a:gd name="connsiteX5" fmla="*/ 845013 w 6096675"/>
              <a:gd name="connsiteY5" fmla="*/ 1690750 h 1690750"/>
              <a:gd name="connsiteX6" fmla="*/ 0 w 6096675"/>
              <a:gd name="connsiteY6" fmla="*/ 1690750 h 1690750"/>
              <a:gd name="connsiteX7" fmla="*/ 0 w 6096675"/>
              <a:gd name="connsiteY7" fmla="*/ 843651 h 1690750"/>
              <a:gd name="connsiteX8" fmla="*/ 792606 w 6096675"/>
              <a:gd name="connsiteY8" fmla="*/ 1083 h 1690750"/>
              <a:gd name="connsiteX9" fmla="*/ 829571 w 6096675"/>
              <a:gd name="connsiteY9" fmla="*/ 695 h 1690750"/>
              <a:gd name="connsiteX10" fmla="*/ 845042 w 6096675"/>
              <a:gd name="connsiteY10" fmla="*/ 874 h 16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096675" h="1690750">
                <a:moveTo>
                  <a:pt x="845042" y="0"/>
                </a:moveTo>
                <a:lnTo>
                  <a:pt x="6096675" y="0"/>
                </a:lnTo>
                <a:lnTo>
                  <a:pt x="6096675" y="1690750"/>
                </a:lnTo>
                <a:lnTo>
                  <a:pt x="845043" y="1690750"/>
                </a:lnTo>
                <a:lnTo>
                  <a:pt x="845042" y="1690750"/>
                </a:lnTo>
                <a:lnTo>
                  <a:pt x="845013" y="1690750"/>
                </a:lnTo>
                <a:lnTo>
                  <a:pt x="0" y="1690750"/>
                </a:lnTo>
                <a:lnTo>
                  <a:pt x="0" y="843651"/>
                </a:lnTo>
                <a:cubicBezTo>
                  <a:pt x="52109" y="136184"/>
                  <a:pt x="442450" y="1083"/>
                  <a:pt x="792606" y="1083"/>
                </a:cubicBezTo>
                <a:lnTo>
                  <a:pt x="829571" y="695"/>
                </a:lnTo>
                <a:lnTo>
                  <a:pt x="845042" y="87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0B3CAC54-8DA3-4DE7-A55F-EEDC05E89DA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6496050" y="1114295"/>
            <a:ext cx="4999275" cy="123825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 marL="216000" indent="-216000"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quote or key statement</a:t>
            </a:r>
          </a:p>
        </p:txBody>
      </p:sp>
      <p:sp>
        <p:nvSpPr>
          <p:cNvPr id="46" name="Content Placeholder 45">
            <a:extLst>
              <a:ext uri="{FF2B5EF4-FFF2-40B4-BE49-F238E27FC236}">
                <a16:creationId xmlns:a16="http://schemas.microsoft.com/office/drawing/2014/main" id="{823AC0B8-C46C-4D93-B683-B5CD7B859302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 bwMode="gray">
          <a:xfrm>
            <a:off x="1037325" y="1289925"/>
            <a:ext cx="1800000" cy="792000"/>
          </a:xfr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en-US" dirty="0"/>
              <a:t>(for the use of logos use picture icon, please consult with the marketing department)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C34315-BC62-409A-A8DE-3A8279D8514D}"/>
              </a:ext>
            </a:extLst>
          </p:cNvPr>
          <p:cNvSpPr txBox="1"/>
          <p:nvPr/>
        </p:nvSpPr>
        <p:spPr bwMode="gray">
          <a:xfrm>
            <a:off x="695325" y="2781300"/>
            <a:ext cx="2484000" cy="28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n-lt"/>
              </a:rPr>
              <a:t>About our Client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8659D3-9152-402A-A8C6-2B72DC609E6C}"/>
              </a:ext>
            </a:extLst>
          </p:cNvPr>
          <p:cNvSpPr txBox="1"/>
          <p:nvPr/>
        </p:nvSpPr>
        <p:spPr bwMode="gray">
          <a:xfrm>
            <a:off x="3467325" y="2781300"/>
            <a:ext cx="2484000" cy="28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n-lt"/>
              </a:rPr>
              <a:t>Situation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966C7F-A33F-4ADF-A93F-60B7783BF84A}"/>
              </a:ext>
            </a:extLst>
          </p:cNvPr>
          <p:cNvSpPr txBox="1"/>
          <p:nvPr/>
        </p:nvSpPr>
        <p:spPr bwMode="gray">
          <a:xfrm>
            <a:off x="6239325" y="2781300"/>
            <a:ext cx="2484000" cy="28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n-lt"/>
              </a:rPr>
              <a:t>Solution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2C0218-6937-4BD2-BA56-CE561B5AF382}"/>
              </a:ext>
            </a:extLst>
          </p:cNvPr>
          <p:cNvSpPr txBox="1"/>
          <p:nvPr/>
        </p:nvSpPr>
        <p:spPr bwMode="gray">
          <a:xfrm>
            <a:off x="9011325" y="2781300"/>
            <a:ext cx="2484000" cy="28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n-lt"/>
              </a:rPr>
              <a:t>Outcomes</a:t>
            </a:r>
          </a:p>
        </p:txBody>
      </p:sp>
    </p:spTree>
    <p:extLst>
      <p:ext uri="{BB962C8B-B14F-4D97-AF65-F5344CB8AC3E}">
        <p14:creationId xmlns:p14="http://schemas.microsoft.com/office/powerpoint/2010/main" val="3307917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52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527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ient Case without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EA33050-09EB-4A5D-A082-BA0E33CD3339}"/>
              </a:ext>
            </a:extLst>
          </p:cNvPr>
          <p:cNvSpPr/>
          <p:nvPr/>
        </p:nvSpPr>
        <p:spPr bwMode="gray">
          <a:xfrm>
            <a:off x="3327400" y="2532063"/>
            <a:ext cx="2768600" cy="43259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US" sz="2000" dirty="0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8BE1D-46AF-4091-910F-46C0D054311B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95325" y="344552"/>
            <a:ext cx="10800000" cy="288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CE8EC6-E2E8-4427-843F-0FF1B88E5A2E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D6460-9F3B-4A3F-9036-B8290DE6F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© 2022 NTT DATA Corporation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F39AE-1F65-449D-91D2-AE6CBCAF5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13CE6DAF-806F-404B-BC68-339BFCB57E5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FE73A8F5-2C67-4301-A886-D80F68FCCF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 bwMode="gray">
          <a:xfrm>
            <a:off x="695325" y="3248174"/>
            <a:ext cx="2484000" cy="298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11E50B03-AD9E-40B6-AE60-1BB4688410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3467325" y="3248174"/>
            <a:ext cx="2484000" cy="298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ABCF345C-1C63-4E2E-867B-B83A20A708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gray">
          <a:xfrm>
            <a:off x="6239325" y="3248174"/>
            <a:ext cx="2484000" cy="298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A5DB6CEF-A7B1-4AD6-8FDC-F2E3D6D95A5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">
          <a:xfrm>
            <a:off x="9011325" y="3248174"/>
            <a:ext cx="2484000" cy="298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57F4FC86-D79F-406C-8391-7CDE7088B6A0}"/>
              </a:ext>
            </a:extLst>
          </p:cNvPr>
          <p:cNvSpPr/>
          <p:nvPr/>
        </p:nvSpPr>
        <p:spPr bwMode="gray">
          <a:xfrm>
            <a:off x="6096000" y="841245"/>
            <a:ext cx="6096675" cy="1690750"/>
          </a:xfrm>
          <a:custGeom>
            <a:avLst/>
            <a:gdLst>
              <a:gd name="connsiteX0" fmla="*/ 845042 w 6096675"/>
              <a:gd name="connsiteY0" fmla="*/ 0 h 1690750"/>
              <a:gd name="connsiteX1" fmla="*/ 6096675 w 6096675"/>
              <a:gd name="connsiteY1" fmla="*/ 0 h 1690750"/>
              <a:gd name="connsiteX2" fmla="*/ 6096675 w 6096675"/>
              <a:gd name="connsiteY2" fmla="*/ 1690750 h 1690750"/>
              <a:gd name="connsiteX3" fmla="*/ 845043 w 6096675"/>
              <a:gd name="connsiteY3" fmla="*/ 1690750 h 1690750"/>
              <a:gd name="connsiteX4" fmla="*/ 845042 w 6096675"/>
              <a:gd name="connsiteY4" fmla="*/ 1690750 h 1690750"/>
              <a:gd name="connsiteX5" fmla="*/ 845013 w 6096675"/>
              <a:gd name="connsiteY5" fmla="*/ 1690750 h 1690750"/>
              <a:gd name="connsiteX6" fmla="*/ 0 w 6096675"/>
              <a:gd name="connsiteY6" fmla="*/ 1690750 h 1690750"/>
              <a:gd name="connsiteX7" fmla="*/ 0 w 6096675"/>
              <a:gd name="connsiteY7" fmla="*/ 843651 h 1690750"/>
              <a:gd name="connsiteX8" fmla="*/ 792606 w 6096675"/>
              <a:gd name="connsiteY8" fmla="*/ 1083 h 1690750"/>
              <a:gd name="connsiteX9" fmla="*/ 829571 w 6096675"/>
              <a:gd name="connsiteY9" fmla="*/ 695 h 1690750"/>
              <a:gd name="connsiteX10" fmla="*/ 845042 w 6096675"/>
              <a:gd name="connsiteY10" fmla="*/ 874 h 16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096675" h="1690750">
                <a:moveTo>
                  <a:pt x="845042" y="0"/>
                </a:moveTo>
                <a:lnTo>
                  <a:pt x="6096675" y="0"/>
                </a:lnTo>
                <a:lnTo>
                  <a:pt x="6096675" y="1690750"/>
                </a:lnTo>
                <a:lnTo>
                  <a:pt x="845043" y="1690750"/>
                </a:lnTo>
                <a:lnTo>
                  <a:pt x="845042" y="1690750"/>
                </a:lnTo>
                <a:lnTo>
                  <a:pt x="845013" y="1690750"/>
                </a:lnTo>
                <a:lnTo>
                  <a:pt x="0" y="1690750"/>
                </a:lnTo>
                <a:lnTo>
                  <a:pt x="0" y="843651"/>
                </a:lnTo>
                <a:cubicBezTo>
                  <a:pt x="52109" y="136184"/>
                  <a:pt x="442450" y="1083"/>
                  <a:pt x="792606" y="1083"/>
                </a:cubicBezTo>
                <a:lnTo>
                  <a:pt x="829571" y="695"/>
                </a:lnTo>
                <a:lnTo>
                  <a:pt x="845042" y="87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0B3CAC54-8DA3-4DE7-A55F-EEDC05E89DA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6496050" y="1114295"/>
            <a:ext cx="4999275" cy="123825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 marL="216000" indent="-216000"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quote or key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C34315-BC62-409A-A8DE-3A8279D8514D}"/>
              </a:ext>
            </a:extLst>
          </p:cNvPr>
          <p:cNvSpPr txBox="1"/>
          <p:nvPr/>
        </p:nvSpPr>
        <p:spPr bwMode="gray">
          <a:xfrm>
            <a:off x="695325" y="2781300"/>
            <a:ext cx="2484000" cy="28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n-lt"/>
              </a:rPr>
              <a:t>About our Client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8659D3-9152-402A-A8C6-2B72DC609E6C}"/>
              </a:ext>
            </a:extLst>
          </p:cNvPr>
          <p:cNvSpPr txBox="1"/>
          <p:nvPr/>
        </p:nvSpPr>
        <p:spPr bwMode="gray">
          <a:xfrm>
            <a:off x="3467325" y="2781300"/>
            <a:ext cx="2484000" cy="28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n-lt"/>
              </a:rPr>
              <a:t>Situation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966C7F-A33F-4ADF-A93F-60B7783BF84A}"/>
              </a:ext>
            </a:extLst>
          </p:cNvPr>
          <p:cNvSpPr txBox="1"/>
          <p:nvPr/>
        </p:nvSpPr>
        <p:spPr bwMode="gray">
          <a:xfrm>
            <a:off x="6239325" y="2781300"/>
            <a:ext cx="2484000" cy="28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n-lt"/>
              </a:rPr>
              <a:t>Solution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2C0218-6937-4BD2-BA56-CE561B5AF382}"/>
              </a:ext>
            </a:extLst>
          </p:cNvPr>
          <p:cNvSpPr txBox="1"/>
          <p:nvPr/>
        </p:nvSpPr>
        <p:spPr bwMode="gray">
          <a:xfrm>
            <a:off x="9011325" y="2781300"/>
            <a:ext cx="2484000" cy="28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n-lt"/>
              </a:rPr>
              <a:t>Outcomes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06A3CDAD-2F5E-4B5E-9CB6-0E107EA0F320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 bwMode="gray">
          <a:xfrm>
            <a:off x="0" y="840550"/>
            <a:ext cx="6940367" cy="1690750"/>
          </a:xfrm>
          <a:custGeom>
            <a:avLst/>
            <a:gdLst>
              <a:gd name="connsiteX0" fmla="*/ 0 w 6940367"/>
              <a:gd name="connsiteY0" fmla="*/ 0 h 1690750"/>
              <a:gd name="connsiteX1" fmla="*/ 1320892 w 6940367"/>
              <a:gd name="connsiteY1" fmla="*/ 0 h 1690750"/>
              <a:gd name="connsiteX2" fmla="*/ 3327401 w 6940367"/>
              <a:gd name="connsiteY2" fmla="*/ 0 h 1690750"/>
              <a:gd name="connsiteX3" fmla="*/ 3612966 w 6940367"/>
              <a:gd name="connsiteY3" fmla="*/ 0 h 1690750"/>
              <a:gd name="connsiteX4" fmla="*/ 4933858 w 6940367"/>
              <a:gd name="connsiteY4" fmla="*/ 0 h 1690750"/>
              <a:gd name="connsiteX5" fmla="*/ 6940367 w 6940367"/>
              <a:gd name="connsiteY5" fmla="*/ 0 h 1690750"/>
              <a:gd name="connsiteX6" fmla="*/ 6940367 w 6940367"/>
              <a:gd name="connsiteY6" fmla="*/ 873 h 1690750"/>
              <a:gd name="connsiteX7" fmla="*/ 6924896 w 6940367"/>
              <a:gd name="connsiteY7" fmla="*/ 694 h 1690750"/>
              <a:gd name="connsiteX8" fmla="*/ 6887931 w 6940367"/>
              <a:gd name="connsiteY8" fmla="*/ 1082 h 1690750"/>
              <a:gd name="connsiteX9" fmla="*/ 6095325 w 6940367"/>
              <a:gd name="connsiteY9" fmla="*/ 843650 h 1690750"/>
              <a:gd name="connsiteX10" fmla="*/ 6095325 w 6940367"/>
              <a:gd name="connsiteY10" fmla="*/ 1623494 h 1690750"/>
              <a:gd name="connsiteX11" fmla="*/ 6094650 w 6940367"/>
              <a:gd name="connsiteY11" fmla="*/ 1623494 h 1690750"/>
              <a:gd name="connsiteX12" fmla="*/ 6094650 w 6940367"/>
              <a:gd name="connsiteY12" fmla="*/ 1690750 h 1690750"/>
              <a:gd name="connsiteX13" fmla="*/ 4088141 w 6940367"/>
              <a:gd name="connsiteY13" fmla="*/ 1690750 h 1690750"/>
              <a:gd name="connsiteX14" fmla="*/ 3327401 w 6940367"/>
              <a:gd name="connsiteY14" fmla="*/ 1690750 h 1690750"/>
              <a:gd name="connsiteX15" fmla="*/ 2767249 w 6940367"/>
              <a:gd name="connsiteY15" fmla="*/ 1690750 h 1690750"/>
              <a:gd name="connsiteX16" fmla="*/ 1320892 w 6940367"/>
              <a:gd name="connsiteY16" fmla="*/ 1690750 h 1690750"/>
              <a:gd name="connsiteX17" fmla="*/ 0 w 6940367"/>
              <a:gd name="connsiteY17" fmla="*/ 1690750 h 1690750"/>
              <a:gd name="connsiteX0" fmla="*/ 0 w 6940367"/>
              <a:gd name="connsiteY0" fmla="*/ 0 h 1690750"/>
              <a:gd name="connsiteX1" fmla="*/ 1320892 w 6940367"/>
              <a:gd name="connsiteY1" fmla="*/ 0 h 1690750"/>
              <a:gd name="connsiteX2" fmla="*/ 3327401 w 6940367"/>
              <a:gd name="connsiteY2" fmla="*/ 0 h 1690750"/>
              <a:gd name="connsiteX3" fmla="*/ 3612966 w 6940367"/>
              <a:gd name="connsiteY3" fmla="*/ 0 h 1690750"/>
              <a:gd name="connsiteX4" fmla="*/ 4933858 w 6940367"/>
              <a:gd name="connsiteY4" fmla="*/ 0 h 1690750"/>
              <a:gd name="connsiteX5" fmla="*/ 6940367 w 6940367"/>
              <a:gd name="connsiteY5" fmla="*/ 0 h 1690750"/>
              <a:gd name="connsiteX6" fmla="*/ 6940367 w 6940367"/>
              <a:gd name="connsiteY6" fmla="*/ 873 h 1690750"/>
              <a:gd name="connsiteX7" fmla="*/ 6924896 w 6940367"/>
              <a:gd name="connsiteY7" fmla="*/ 694 h 1690750"/>
              <a:gd name="connsiteX8" fmla="*/ 6887931 w 6940367"/>
              <a:gd name="connsiteY8" fmla="*/ 1082 h 1690750"/>
              <a:gd name="connsiteX9" fmla="*/ 6095325 w 6940367"/>
              <a:gd name="connsiteY9" fmla="*/ 843650 h 1690750"/>
              <a:gd name="connsiteX10" fmla="*/ 6095325 w 6940367"/>
              <a:gd name="connsiteY10" fmla="*/ 1623494 h 1690750"/>
              <a:gd name="connsiteX11" fmla="*/ 6094650 w 6940367"/>
              <a:gd name="connsiteY11" fmla="*/ 1623494 h 1690750"/>
              <a:gd name="connsiteX12" fmla="*/ 6094650 w 6940367"/>
              <a:gd name="connsiteY12" fmla="*/ 1690750 h 1690750"/>
              <a:gd name="connsiteX13" fmla="*/ 4088141 w 6940367"/>
              <a:gd name="connsiteY13" fmla="*/ 1690750 h 1690750"/>
              <a:gd name="connsiteX14" fmla="*/ 3327401 w 6940367"/>
              <a:gd name="connsiteY14" fmla="*/ 1690750 h 1690750"/>
              <a:gd name="connsiteX15" fmla="*/ 1320892 w 6940367"/>
              <a:gd name="connsiteY15" fmla="*/ 1690750 h 1690750"/>
              <a:gd name="connsiteX16" fmla="*/ 0 w 6940367"/>
              <a:gd name="connsiteY16" fmla="*/ 1690750 h 1690750"/>
              <a:gd name="connsiteX17" fmla="*/ 0 w 6940367"/>
              <a:gd name="connsiteY17" fmla="*/ 0 h 1690750"/>
              <a:gd name="connsiteX0" fmla="*/ 0 w 6940367"/>
              <a:gd name="connsiteY0" fmla="*/ 0 h 1690750"/>
              <a:gd name="connsiteX1" fmla="*/ 1320892 w 6940367"/>
              <a:gd name="connsiteY1" fmla="*/ 0 h 1690750"/>
              <a:gd name="connsiteX2" fmla="*/ 3327401 w 6940367"/>
              <a:gd name="connsiteY2" fmla="*/ 0 h 1690750"/>
              <a:gd name="connsiteX3" fmla="*/ 3612966 w 6940367"/>
              <a:gd name="connsiteY3" fmla="*/ 0 h 1690750"/>
              <a:gd name="connsiteX4" fmla="*/ 4933858 w 6940367"/>
              <a:gd name="connsiteY4" fmla="*/ 0 h 1690750"/>
              <a:gd name="connsiteX5" fmla="*/ 6940367 w 6940367"/>
              <a:gd name="connsiteY5" fmla="*/ 0 h 1690750"/>
              <a:gd name="connsiteX6" fmla="*/ 6940367 w 6940367"/>
              <a:gd name="connsiteY6" fmla="*/ 873 h 1690750"/>
              <a:gd name="connsiteX7" fmla="*/ 6924896 w 6940367"/>
              <a:gd name="connsiteY7" fmla="*/ 694 h 1690750"/>
              <a:gd name="connsiteX8" fmla="*/ 6887931 w 6940367"/>
              <a:gd name="connsiteY8" fmla="*/ 1082 h 1690750"/>
              <a:gd name="connsiteX9" fmla="*/ 6095325 w 6940367"/>
              <a:gd name="connsiteY9" fmla="*/ 843650 h 1690750"/>
              <a:gd name="connsiteX10" fmla="*/ 6095325 w 6940367"/>
              <a:gd name="connsiteY10" fmla="*/ 1623494 h 1690750"/>
              <a:gd name="connsiteX11" fmla="*/ 6094650 w 6940367"/>
              <a:gd name="connsiteY11" fmla="*/ 1623494 h 1690750"/>
              <a:gd name="connsiteX12" fmla="*/ 6094650 w 6940367"/>
              <a:gd name="connsiteY12" fmla="*/ 1690750 h 1690750"/>
              <a:gd name="connsiteX13" fmla="*/ 4088141 w 6940367"/>
              <a:gd name="connsiteY13" fmla="*/ 1690750 h 1690750"/>
              <a:gd name="connsiteX14" fmla="*/ 1320892 w 6940367"/>
              <a:gd name="connsiteY14" fmla="*/ 1690750 h 1690750"/>
              <a:gd name="connsiteX15" fmla="*/ 0 w 6940367"/>
              <a:gd name="connsiteY15" fmla="*/ 1690750 h 1690750"/>
              <a:gd name="connsiteX16" fmla="*/ 0 w 6940367"/>
              <a:gd name="connsiteY16" fmla="*/ 0 h 1690750"/>
              <a:gd name="connsiteX0" fmla="*/ 0 w 6940367"/>
              <a:gd name="connsiteY0" fmla="*/ 0 h 1690750"/>
              <a:gd name="connsiteX1" fmla="*/ 1320892 w 6940367"/>
              <a:gd name="connsiteY1" fmla="*/ 0 h 1690750"/>
              <a:gd name="connsiteX2" fmla="*/ 3327401 w 6940367"/>
              <a:gd name="connsiteY2" fmla="*/ 0 h 1690750"/>
              <a:gd name="connsiteX3" fmla="*/ 3612966 w 6940367"/>
              <a:gd name="connsiteY3" fmla="*/ 0 h 1690750"/>
              <a:gd name="connsiteX4" fmla="*/ 4933858 w 6940367"/>
              <a:gd name="connsiteY4" fmla="*/ 0 h 1690750"/>
              <a:gd name="connsiteX5" fmla="*/ 6940367 w 6940367"/>
              <a:gd name="connsiteY5" fmla="*/ 0 h 1690750"/>
              <a:gd name="connsiteX6" fmla="*/ 6940367 w 6940367"/>
              <a:gd name="connsiteY6" fmla="*/ 873 h 1690750"/>
              <a:gd name="connsiteX7" fmla="*/ 6924896 w 6940367"/>
              <a:gd name="connsiteY7" fmla="*/ 694 h 1690750"/>
              <a:gd name="connsiteX8" fmla="*/ 6887931 w 6940367"/>
              <a:gd name="connsiteY8" fmla="*/ 1082 h 1690750"/>
              <a:gd name="connsiteX9" fmla="*/ 6095325 w 6940367"/>
              <a:gd name="connsiteY9" fmla="*/ 843650 h 1690750"/>
              <a:gd name="connsiteX10" fmla="*/ 6095325 w 6940367"/>
              <a:gd name="connsiteY10" fmla="*/ 1623494 h 1690750"/>
              <a:gd name="connsiteX11" fmla="*/ 6094650 w 6940367"/>
              <a:gd name="connsiteY11" fmla="*/ 1623494 h 1690750"/>
              <a:gd name="connsiteX12" fmla="*/ 6094650 w 6940367"/>
              <a:gd name="connsiteY12" fmla="*/ 1690750 h 1690750"/>
              <a:gd name="connsiteX13" fmla="*/ 1320892 w 6940367"/>
              <a:gd name="connsiteY13" fmla="*/ 1690750 h 1690750"/>
              <a:gd name="connsiteX14" fmla="*/ 0 w 6940367"/>
              <a:gd name="connsiteY14" fmla="*/ 1690750 h 1690750"/>
              <a:gd name="connsiteX15" fmla="*/ 0 w 6940367"/>
              <a:gd name="connsiteY15" fmla="*/ 0 h 1690750"/>
              <a:gd name="connsiteX0" fmla="*/ 0 w 6940367"/>
              <a:gd name="connsiteY0" fmla="*/ 0 h 1690750"/>
              <a:gd name="connsiteX1" fmla="*/ 1320892 w 6940367"/>
              <a:gd name="connsiteY1" fmla="*/ 0 h 1690750"/>
              <a:gd name="connsiteX2" fmla="*/ 3327401 w 6940367"/>
              <a:gd name="connsiteY2" fmla="*/ 0 h 1690750"/>
              <a:gd name="connsiteX3" fmla="*/ 3612966 w 6940367"/>
              <a:gd name="connsiteY3" fmla="*/ 0 h 1690750"/>
              <a:gd name="connsiteX4" fmla="*/ 4933858 w 6940367"/>
              <a:gd name="connsiteY4" fmla="*/ 0 h 1690750"/>
              <a:gd name="connsiteX5" fmla="*/ 6940367 w 6940367"/>
              <a:gd name="connsiteY5" fmla="*/ 0 h 1690750"/>
              <a:gd name="connsiteX6" fmla="*/ 6940367 w 6940367"/>
              <a:gd name="connsiteY6" fmla="*/ 873 h 1690750"/>
              <a:gd name="connsiteX7" fmla="*/ 6924896 w 6940367"/>
              <a:gd name="connsiteY7" fmla="*/ 694 h 1690750"/>
              <a:gd name="connsiteX8" fmla="*/ 6887931 w 6940367"/>
              <a:gd name="connsiteY8" fmla="*/ 1082 h 1690750"/>
              <a:gd name="connsiteX9" fmla="*/ 6095325 w 6940367"/>
              <a:gd name="connsiteY9" fmla="*/ 843650 h 1690750"/>
              <a:gd name="connsiteX10" fmla="*/ 6095325 w 6940367"/>
              <a:gd name="connsiteY10" fmla="*/ 1623494 h 1690750"/>
              <a:gd name="connsiteX11" fmla="*/ 6094650 w 6940367"/>
              <a:gd name="connsiteY11" fmla="*/ 1623494 h 1690750"/>
              <a:gd name="connsiteX12" fmla="*/ 6094650 w 6940367"/>
              <a:gd name="connsiteY12" fmla="*/ 1690750 h 1690750"/>
              <a:gd name="connsiteX13" fmla="*/ 1320892 w 6940367"/>
              <a:gd name="connsiteY13" fmla="*/ 1690750 h 1690750"/>
              <a:gd name="connsiteX14" fmla="*/ 1335024 w 6940367"/>
              <a:gd name="connsiteY14" fmla="*/ 1683194 h 1690750"/>
              <a:gd name="connsiteX15" fmla="*/ 0 w 6940367"/>
              <a:gd name="connsiteY15" fmla="*/ 1690750 h 1690750"/>
              <a:gd name="connsiteX16" fmla="*/ 0 w 6940367"/>
              <a:gd name="connsiteY16" fmla="*/ 0 h 1690750"/>
              <a:gd name="connsiteX0" fmla="*/ 0 w 6940367"/>
              <a:gd name="connsiteY0" fmla="*/ 0 h 1690750"/>
              <a:gd name="connsiteX1" fmla="*/ 1320892 w 6940367"/>
              <a:gd name="connsiteY1" fmla="*/ 0 h 1690750"/>
              <a:gd name="connsiteX2" fmla="*/ 3327401 w 6940367"/>
              <a:gd name="connsiteY2" fmla="*/ 0 h 1690750"/>
              <a:gd name="connsiteX3" fmla="*/ 3612966 w 6940367"/>
              <a:gd name="connsiteY3" fmla="*/ 0 h 1690750"/>
              <a:gd name="connsiteX4" fmla="*/ 4933858 w 6940367"/>
              <a:gd name="connsiteY4" fmla="*/ 0 h 1690750"/>
              <a:gd name="connsiteX5" fmla="*/ 6940367 w 6940367"/>
              <a:gd name="connsiteY5" fmla="*/ 0 h 1690750"/>
              <a:gd name="connsiteX6" fmla="*/ 6940367 w 6940367"/>
              <a:gd name="connsiteY6" fmla="*/ 873 h 1690750"/>
              <a:gd name="connsiteX7" fmla="*/ 6924896 w 6940367"/>
              <a:gd name="connsiteY7" fmla="*/ 694 h 1690750"/>
              <a:gd name="connsiteX8" fmla="*/ 6887931 w 6940367"/>
              <a:gd name="connsiteY8" fmla="*/ 1082 h 1690750"/>
              <a:gd name="connsiteX9" fmla="*/ 6095325 w 6940367"/>
              <a:gd name="connsiteY9" fmla="*/ 843650 h 1690750"/>
              <a:gd name="connsiteX10" fmla="*/ 6095325 w 6940367"/>
              <a:gd name="connsiteY10" fmla="*/ 1623494 h 1690750"/>
              <a:gd name="connsiteX11" fmla="*/ 6094650 w 6940367"/>
              <a:gd name="connsiteY11" fmla="*/ 1623494 h 1690750"/>
              <a:gd name="connsiteX12" fmla="*/ 6094650 w 6940367"/>
              <a:gd name="connsiteY12" fmla="*/ 1690750 h 1690750"/>
              <a:gd name="connsiteX13" fmla="*/ 1320892 w 6940367"/>
              <a:gd name="connsiteY13" fmla="*/ 1690750 h 1690750"/>
              <a:gd name="connsiteX14" fmla="*/ 0 w 6940367"/>
              <a:gd name="connsiteY14" fmla="*/ 1690750 h 1690750"/>
              <a:gd name="connsiteX15" fmla="*/ 0 w 6940367"/>
              <a:gd name="connsiteY15" fmla="*/ 0 h 1690750"/>
              <a:gd name="connsiteX0" fmla="*/ 0 w 6940367"/>
              <a:gd name="connsiteY0" fmla="*/ 0 h 1690750"/>
              <a:gd name="connsiteX1" fmla="*/ 1320892 w 6940367"/>
              <a:gd name="connsiteY1" fmla="*/ 0 h 1690750"/>
              <a:gd name="connsiteX2" fmla="*/ 3327401 w 6940367"/>
              <a:gd name="connsiteY2" fmla="*/ 0 h 1690750"/>
              <a:gd name="connsiteX3" fmla="*/ 3612966 w 6940367"/>
              <a:gd name="connsiteY3" fmla="*/ 0 h 1690750"/>
              <a:gd name="connsiteX4" fmla="*/ 4933858 w 6940367"/>
              <a:gd name="connsiteY4" fmla="*/ 0 h 1690750"/>
              <a:gd name="connsiteX5" fmla="*/ 6940367 w 6940367"/>
              <a:gd name="connsiteY5" fmla="*/ 0 h 1690750"/>
              <a:gd name="connsiteX6" fmla="*/ 6940367 w 6940367"/>
              <a:gd name="connsiteY6" fmla="*/ 873 h 1690750"/>
              <a:gd name="connsiteX7" fmla="*/ 6924896 w 6940367"/>
              <a:gd name="connsiteY7" fmla="*/ 694 h 1690750"/>
              <a:gd name="connsiteX8" fmla="*/ 6887931 w 6940367"/>
              <a:gd name="connsiteY8" fmla="*/ 1082 h 1690750"/>
              <a:gd name="connsiteX9" fmla="*/ 6095325 w 6940367"/>
              <a:gd name="connsiteY9" fmla="*/ 843650 h 1690750"/>
              <a:gd name="connsiteX10" fmla="*/ 6095325 w 6940367"/>
              <a:gd name="connsiteY10" fmla="*/ 1623494 h 1690750"/>
              <a:gd name="connsiteX11" fmla="*/ 6094650 w 6940367"/>
              <a:gd name="connsiteY11" fmla="*/ 1623494 h 1690750"/>
              <a:gd name="connsiteX12" fmla="*/ 6094650 w 6940367"/>
              <a:gd name="connsiteY12" fmla="*/ 1690750 h 1690750"/>
              <a:gd name="connsiteX13" fmla="*/ 0 w 6940367"/>
              <a:gd name="connsiteY13" fmla="*/ 1690750 h 1690750"/>
              <a:gd name="connsiteX14" fmla="*/ 0 w 6940367"/>
              <a:gd name="connsiteY14" fmla="*/ 0 h 1690750"/>
              <a:gd name="connsiteX0" fmla="*/ 0 w 6940367"/>
              <a:gd name="connsiteY0" fmla="*/ 0 h 1690750"/>
              <a:gd name="connsiteX1" fmla="*/ 3327401 w 6940367"/>
              <a:gd name="connsiteY1" fmla="*/ 0 h 1690750"/>
              <a:gd name="connsiteX2" fmla="*/ 3612966 w 6940367"/>
              <a:gd name="connsiteY2" fmla="*/ 0 h 1690750"/>
              <a:gd name="connsiteX3" fmla="*/ 4933858 w 6940367"/>
              <a:gd name="connsiteY3" fmla="*/ 0 h 1690750"/>
              <a:gd name="connsiteX4" fmla="*/ 6940367 w 6940367"/>
              <a:gd name="connsiteY4" fmla="*/ 0 h 1690750"/>
              <a:gd name="connsiteX5" fmla="*/ 6940367 w 6940367"/>
              <a:gd name="connsiteY5" fmla="*/ 873 h 1690750"/>
              <a:gd name="connsiteX6" fmla="*/ 6924896 w 6940367"/>
              <a:gd name="connsiteY6" fmla="*/ 694 h 1690750"/>
              <a:gd name="connsiteX7" fmla="*/ 6887931 w 6940367"/>
              <a:gd name="connsiteY7" fmla="*/ 1082 h 1690750"/>
              <a:gd name="connsiteX8" fmla="*/ 6095325 w 6940367"/>
              <a:gd name="connsiteY8" fmla="*/ 843650 h 1690750"/>
              <a:gd name="connsiteX9" fmla="*/ 6095325 w 6940367"/>
              <a:gd name="connsiteY9" fmla="*/ 1623494 h 1690750"/>
              <a:gd name="connsiteX10" fmla="*/ 6094650 w 6940367"/>
              <a:gd name="connsiteY10" fmla="*/ 1623494 h 1690750"/>
              <a:gd name="connsiteX11" fmla="*/ 6094650 w 6940367"/>
              <a:gd name="connsiteY11" fmla="*/ 1690750 h 1690750"/>
              <a:gd name="connsiteX12" fmla="*/ 0 w 6940367"/>
              <a:gd name="connsiteY12" fmla="*/ 1690750 h 1690750"/>
              <a:gd name="connsiteX13" fmla="*/ 0 w 6940367"/>
              <a:gd name="connsiteY13" fmla="*/ 0 h 1690750"/>
              <a:gd name="connsiteX0" fmla="*/ 0 w 6940367"/>
              <a:gd name="connsiteY0" fmla="*/ 0 h 1690750"/>
              <a:gd name="connsiteX1" fmla="*/ 3612966 w 6940367"/>
              <a:gd name="connsiteY1" fmla="*/ 0 h 1690750"/>
              <a:gd name="connsiteX2" fmla="*/ 4933858 w 6940367"/>
              <a:gd name="connsiteY2" fmla="*/ 0 h 1690750"/>
              <a:gd name="connsiteX3" fmla="*/ 6940367 w 6940367"/>
              <a:gd name="connsiteY3" fmla="*/ 0 h 1690750"/>
              <a:gd name="connsiteX4" fmla="*/ 6940367 w 6940367"/>
              <a:gd name="connsiteY4" fmla="*/ 873 h 1690750"/>
              <a:gd name="connsiteX5" fmla="*/ 6924896 w 6940367"/>
              <a:gd name="connsiteY5" fmla="*/ 694 h 1690750"/>
              <a:gd name="connsiteX6" fmla="*/ 6887931 w 6940367"/>
              <a:gd name="connsiteY6" fmla="*/ 1082 h 1690750"/>
              <a:gd name="connsiteX7" fmla="*/ 6095325 w 6940367"/>
              <a:gd name="connsiteY7" fmla="*/ 843650 h 1690750"/>
              <a:gd name="connsiteX8" fmla="*/ 6095325 w 6940367"/>
              <a:gd name="connsiteY8" fmla="*/ 1623494 h 1690750"/>
              <a:gd name="connsiteX9" fmla="*/ 6094650 w 6940367"/>
              <a:gd name="connsiteY9" fmla="*/ 1623494 h 1690750"/>
              <a:gd name="connsiteX10" fmla="*/ 6094650 w 6940367"/>
              <a:gd name="connsiteY10" fmla="*/ 1690750 h 1690750"/>
              <a:gd name="connsiteX11" fmla="*/ 0 w 6940367"/>
              <a:gd name="connsiteY11" fmla="*/ 1690750 h 1690750"/>
              <a:gd name="connsiteX12" fmla="*/ 0 w 6940367"/>
              <a:gd name="connsiteY12" fmla="*/ 0 h 1690750"/>
              <a:gd name="connsiteX0" fmla="*/ 0 w 6940367"/>
              <a:gd name="connsiteY0" fmla="*/ 0 h 1690750"/>
              <a:gd name="connsiteX1" fmla="*/ 4933858 w 6940367"/>
              <a:gd name="connsiteY1" fmla="*/ 0 h 1690750"/>
              <a:gd name="connsiteX2" fmla="*/ 6940367 w 6940367"/>
              <a:gd name="connsiteY2" fmla="*/ 0 h 1690750"/>
              <a:gd name="connsiteX3" fmla="*/ 6940367 w 6940367"/>
              <a:gd name="connsiteY3" fmla="*/ 873 h 1690750"/>
              <a:gd name="connsiteX4" fmla="*/ 6924896 w 6940367"/>
              <a:gd name="connsiteY4" fmla="*/ 694 h 1690750"/>
              <a:gd name="connsiteX5" fmla="*/ 6887931 w 6940367"/>
              <a:gd name="connsiteY5" fmla="*/ 1082 h 1690750"/>
              <a:gd name="connsiteX6" fmla="*/ 6095325 w 6940367"/>
              <a:gd name="connsiteY6" fmla="*/ 843650 h 1690750"/>
              <a:gd name="connsiteX7" fmla="*/ 6095325 w 6940367"/>
              <a:gd name="connsiteY7" fmla="*/ 1623494 h 1690750"/>
              <a:gd name="connsiteX8" fmla="*/ 6094650 w 6940367"/>
              <a:gd name="connsiteY8" fmla="*/ 1623494 h 1690750"/>
              <a:gd name="connsiteX9" fmla="*/ 6094650 w 6940367"/>
              <a:gd name="connsiteY9" fmla="*/ 1690750 h 1690750"/>
              <a:gd name="connsiteX10" fmla="*/ 0 w 6940367"/>
              <a:gd name="connsiteY10" fmla="*/ 1690750 h 1690750"/>
              <a:gd name="connsiteX11" fmla="*/ 0 w 6940367"/>
              <a:gd name="connsiteY11" fmla="*/ 0 h 1690750"/>
              <a:gd name="connsiteX0" fmla="*/ 0 w 6940367"/>
              <a:gd name="connsiteY0" fmla="*/ 0 h 1690750"/>
              <a:gd name="connsiteX1" fmla="*/ 6940367 w 6940367"/>
              <a:gd name="connsiteY1" fmla="*/ 0 h 1690750"/>
              <a:gd name="connsiteX2" fmla="*/ 6940367 w 6940367"/>
              <a:gd name="connsiteY2" fmla="*/ 873 h 1690750"/>
              <a:gd name="connsiteX3" fmla="*/ 6924896 w 6940367"/>
              <a:gd name="connsiteY3" fmla="*/ 694 h 1690750"/>
              <a:gd name="connsiteX4" fmla="*/ 6887931 w 6940367"/>
              <a:gd name="connsiteY4" fmla="*/ 1082 h 1690750"/>
              <a:gd name="connsiteX5" fmla="*/ 6095325 w 6940367"/>
              <a:gd name="connsiteY5" fmla="*/ 843650 h 1690750"/>
              <a:gd name="connsiteX6" fmla="*/ 6095325 w 6940367"/>
              <a:gd name="connsiteY6" fmla="*/ 1623494 h 1690750"/>
              <a:gd name="connsiteX7" fmla="*/ 6094650 w 6940367"/>
              <a:gd name="connsiteY7" fmla="*/ 1623494 h 1690750"/>
              <a:gd name="connsiteX8" fmla="*/ 6094650 w 6940367"/>
              <a:gd name="connsiteY8" fmla="*/ 1690750 h 1690750"/>
              <a:gd name="connsiteX9" fmla="*/ 0 w 6940367"/>
              <a:gd name="connsiteY9" fmla="*/ 1690750 h 1690750"/>
              <a:gd name="connsiteX10" fmla="*/ 0 w 6940367"/>
              <a:gd name="connsiteY10" fmla="*/ 0 h 16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0367" h="1690750">
                <a:moveTo>
                  <a:pt x="0" y="0"/>
                </a:moveTo>
                <a:lnTo>
                  <a:pt x="6940367" y="0"/>
                </a:lnTo>
                <a:lnTo>
                  <a:pt x="6940367" y="873"/>
                </a:lnTo>
                <a:lnTo>
                  <a:pt x="6924896" y="694"/>
                </a:lnTo>
                <a:lnTo>
                  <a:pt x="6887931" y="1082"/>
                </a:lnTo>
                <a:cubicBezTo>
                  <a:pt x="6537775" y="1082"/>
                  <a:pt x="6147434" y="136183"/>
                  <a:pt x="6095325" y="843650"/>
                </a:cubicBezTo>
                <a:lnTo>
                  <a:pt x="6095325" y="1623494"/>
                </a:lnTo>
                <a:lnTo>
                  <a:pt x="6094650" y="1623494"/>
                </a:lnTo>
                <a:lnTo>
                  <a:pt x="6094650" y="1690750"/>
                </a:lnTo>
                <a:lnTo>
                  <a:pt x="0" y="169075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123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52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527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0077599-73C2-4B77-944D-C34B64F408E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0" y="0"/>
            <a:ext cx="121920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473574-5E40-4F4B-82BD-ECFABA52E2E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CCAE21C-42ED-4CFD-A1E1-FE234323EC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0" y="5194300"/>
            <a:ext cx="12192000" cy="1663700"/>
          </a:xfrm>
          <a:gradFill>
            <a:gsLst>
              <a:gs pos="0">
                <a:schemeClr val="accent2">
                  <a:alpha val="70000"/>
                </a:schemeClr>
              </a:gs>
              <a:gs pos="80000">
                <a:schemeClr val="accent2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/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4F93D36E-62C6-4226-8C26-6355CC4BE0EB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10987201" y="6498000"/>
            <a:ext cx="995835" cy="147477"/>
          </a:xfrm>
          <a:custGeom>
            <a:avLst/>
            <a:gdLst>
              <a:gd name="connsiteX0" fmla="*/ 0 w 3190875"/>
              <a:gd name="connsiteY0" fmla="*/ 0 h 1514475"/>
              <a:gd name="connsiteX1" fmla="*/ 3190875 w 3190875"/>
              <a:gd name="connsiteY1" fmla="*/ 0 h 1514475"/>
              <a:gd name="connsiteX2" fmla="*/ 3190875 w 3190875"/>
              <a:gd name="connsiteY2" fmla="*/ 1514475 h 1514475"/>
              <a:gd name="connsiteX3" fmla="*/ 0 w 3190875"/>
              <a:gd name="connsiteY3" fmla="*/ 1514475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0875" h="1514475">
                <a:moveTo>
                  <a:pt x="0" y="0"/>
                </a:moveTo>
                <a:lnTo>
                  <a:pt x="3190875" y="0"/>
                </a:lnTo>
                <a:lnTo>
                  <a:pt x="3190875" y="1514475"/>
                </a:lnTo>
                <a:lnTo>
                  <a:pt x="0" y="1514475"/>
                </a:lnTo>
                <a:close/>
              </a:path>
            </a:pathLst>
          </a:cu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.c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F3E10-BFC0-4047-AB43-0FED9C5D57BC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115F54-9E78-4BE3-96BA-40FAE1922140}"/>
              </a:ext>
            </a:extLst>
          </p:cNvPr>
          <p:cNvSpPr>
            <a:spLocks noGrp="1"/>
          </p:cNvSpPr>
          <p:nvPr>
            <p:ph type="dt" sz="half" idx="26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84B9AA-175A-43B3-AEA8-743AD7F8E90C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2022 NTT DATA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9609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nly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480C3AB-5DF5-484A-9CB1-EAB292DACF5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gray">
          <a:xfrm>
            <a:off x="0" y="0"/>
            <a:ext cx="121920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CC7BF5E6-FE36-4ECF-AFCC-CAB2821E55E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0" y="5194300"/>
            <a:ext cx="12192000" cy="1663700"/>
          </a:xfrm>
          <a:gradFill>
            <a:gsLst>
              <a:gs pos="0">
                <a:schemeClr val="accent2">
                  <a:alpha val="70000"/>
                </a:schemeClr>
              </a:gs>
              <a:gs pos="80000">
                <a:schemeClr val="accent2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/>
            </a:lvl1pPr>
          </a:lstStyle>
          <a:p>
            <a:pPr lvl="0"/>
            <a:r>
              <a:rPr lang="en-US" dirty="0"/>
              <a:t>. </a:t>
            </a:r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5E550EC0-F106-4A7C-9B3C-31D84ED5DCC1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10987043" y="6496706"/>
            <a:ext cx="995835" cy="147477"/>
          </a:xfrm>
          <a:custGeom>
            <a:avLst/>
            <a:gdLst>
              <a:gd name="connsiteX0" fmla="*/ 0 w 3190875"/>
              <a:gd name="connsiteY0" fmla="*/ 0 h 1514475"/>
              <a:gd name="connsiteX1" fmla="*/ 3190875 w 3190875"/>
              <a:gd name="connsiteY1" fmla="*/ 0 h 1514475"/>
              <a:gd name="connsiteX2" fmla="*/ 3190875 w 3190875"/>
              <a:gd name="connsiteY2" fmla="*/ 1514475 h 1514475"/>
              <a:gd name="connsiteX3" fmla="*/ 0 w 3190875"/>
              <a:gd name="connsiteY3" fmla="*/ 1514475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0875" h="1514475">
                <a:moveTo>
                  <a:pt x="0" y="0"/>
                </a:moveTo>
                <a:lnTo>
                  <a:pt x="3190875" y="0"/>
                </a:lnTo>
                <a:lnTo>
                  <a:pt x="3190875" y="1514475"/>
                </a:lnTo>
                <a:lnTo>
                  <a:pt x="0" y="1514475"/>
                </a:lnTo>
                <a:close/>
              </a:path>
            </a:pathLst>
          </a:cu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EC3FE72-448B-4771-9D64-BCDEABB75A31}"/>
              </a:ext>
            </a:extLst>
          </p:cNvPr>
          <p:cNvSpPr>
            <a:spLocks noGrp="1"/>
          </p:cNvSpPr>
          <p:nvPr>
            <p:ph type="dt" sz="half" idx="2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829651E-9319-4262-8147-BE36D7A357C1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2022 NTT DATA Corporation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06100C8-D4DE-4A9C-89F2-7FDAC32ABD25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4360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tement Slide Huma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38609A-C234-4EAB-A85E-291BDB2CB2EB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554925B-28F9-419E-899A-5291E0738623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 bwMode="gray">
          <a:xfrm>
            <a:off x="1876425" y="0"/>
            <a:ext cx="10315575" cy="685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2A239-88B2-41F6-8B54-0F5A3DBA1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95324" y="4509858"/>
            <a:ext cx="6480000" cy="1224000"/>
          </a:xfrm>
        </p:spPr>
        <p:txBody>
          <a:bodyPr anchor="b"/>
          <a:lstStyle>
            <a:lvl1pPr>
              <a:lnSpc>
                <a:spcPct val="8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bold statement or number</a:t>
            </a:r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FA921A2C-03E0-4AD7-B8E9-1F48779F08D7}"/>
              </a:ext>
            </a:extLst>
          </p:cNvPr>
          <p:cNvSpPr>
            <a:spLocks noGrp="1" noChangeAspect="1"/>
          </p:cNvSpPr>
          <p:nvPr>
            <p:ph type="body" sz="quarter" idx="22" hasCustomPrompt="1"/>
          </p:nvPr>
        </p:nvSpPr>
        <p:spPr bwMode="gray">
          <a:xfrm>
            <a:off x="10987044" y="6496706"/>
            <a:ext cx="995835" cy="147477"/>
          </a:xfrm>
          <a:custGeom>
            <a:avLst/>
            <a:gdLst>
              <a:gd name="connsiteX0" fmla="*/ 0 w 3190875"/>
              <a:gd name="connsiteY0" fmla="*/ 0 h 1514475"/>
              <a:gd name="connsiteX1" fmla="*/ 3190875 w 3190875"/>
              <a:gd name="connsiteY1" fmla="*/ 0 h 1514475"/>
              <a:gd name="connsiteX2" fmla="*/ 3190875 w 3190875"/>
              <a:gd name="connsiteY2" fmla="*/ 1514475 h 1514475"/>
              <a:gd name="connsiteX3" fmla="*/ 0 w 3190875"/>
              <a:gd name="connsiteY3" fmla="*/ 1514475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0875" h="1514475">
                <a:moveTo>
                  <a:pt x="0" y="0"/>
                </a:moveTo>
                <a:lnTo>
                  <a:pt x="3190875" y="0"/>
                </a:lnTo>
                <a:lnTo>
                  <a:pt x="3190875" y="1514475"/>
                </a:lnTo>
                <a:lnTo>
                  <a:pt x="0" y="1514475"/>
                </a:lnTo>
                <a:close/>
              </a:path>
            </a:pathLst>
          </a:cu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9" name="Subtitle">
            <a:extLst>
              <a:ext uri="{FF2B5EF4-FFF2-40B4-BE49-F238E27FC236}">
                <a16:creationId xmlns:a16="http://schemas.microsoft.com/office/drawing/2014/main" id="{0AD47220-AC02-47BF-99D5-B7A7F4351EB8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9060000" y="5017522"/>
            <a:ext cx="3132000" cy="576000"/>
          </a:xfrm>
          <a:solidFill>
            <a:schemeClr val="accent2"/>
          </a:solidFill>
        </p:spPr>
        <p:txBody>
          <a:bodyPr wrap="square" lIns="180000" tIns="180000" rIns="216000" bIns="144000" anchor="ctr">
            <a:noAutofit/>
          </a:bodyPr>
          <a:lstStyle>
            <a:lvl1pPr marL="0" indent="0" algn="r">
              <a:lnSpc>
                <a:spcPct val="90000"/>
              </a:lnSpc>
              <a:buNone/>
              <a:defRPr sz="16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FC86683-A9CD-435B-BE06-620A3576433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0F912D-0827-4700-A12D-CCF89E655FB7}"/>
              </a:ext>
            </a:extLst>
          </p:cNvPr>
          <p:cNvSpPr>
            <a:spLocks noGrp="1"/>
          </p:cNvSpPr>
          <p:nvPr>
            <p:ph type="dt" sz="half" idx="26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E5EDA5-9BB5-400A-9163-D1571BB8E198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2022 NTT DATA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6602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tement Slide Smart 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38609A-C234-4EAB-A85E-291BDB2CB2EB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554925B-28F9-419E-899A-5291E0738623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 bwMode="gray">
          <a:xfrm>
            <a:off x="1876425" y="0"/>
            <a:ext cx="10315575" cy="685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2A239-88B2-41F6-8B54-0F5A3DBA1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95325" y="4510800"/>
            <a:ext cx="6480000" cy="1224000"/>
          </a:xfrm>
        </p:spPr>
        <p:txBody>
          <a:bodyPr anchor="b"/>
          <a:lstStyle>
            <a:lvl1pPr>
              <a:lnSpc>
                <a:spcPct val="8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bold statement or number</a:t>
            </a: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F6FFADCC-0818-4297-9630-33A946CEA131}"/>
              </a:ext>
            </a:extLst>
          </p:cNvPr>
          <p:cNvSpPr>
            <a:spLocks noGrp="1" noChangeAspect="1"/>
          </p:cNvSpPr>
          <p:nvPr>
            <p:ph type="body" sz="quarter" idx="22" hasCustomPrompt="1"/>
          </p:nvPr>
        </p:nvSpPr>
        <p:spPr bwMode="gray">
          <a:xfrm>
            <a:off x="10987044" y="6496706"/>
            <a:ext cx="995835" cy="147477"/>
          </a:xfrm>
          <a:custGeom>
            <a:avLst/>
            <a:gdLst>
              <a:gd name="connsiteX0" fmla="*/ 0 w 3190875"/>
              <a:gd name="connsiteY0" fmla="*/ 0 h 1514475"/>
              <a:gd name="connsiteX1" fmla="*/ 3190875 w 3190875"/>
              <a:gd name="connsiteY1" fmla="*/ 0 h 1514475"/>
              <a:gd name="connsiteX2" fmla="*/ 3190875 w 3190875"/>
              <a:gd name="connsiteY2" fmla="*/ 1514475 h 1514475"/>
              <a:gd name="connsiteX3" fmla="*/ 0 w 3190875"/>
              <a:gd name="connsiteY3" fmla="*/ 1514475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0875" h="1514475">
                <a:moveTo>
                  <a:pt x="0" y="0"/>
                </a:moveTo>
                <a:lnTo>
                  <a:pt x="3190875" y="0"/>
                </a:lnTo>
                <a:lnTo>
                  <a:pt x="3190875" y="1514475"/>
                </a:lnTo>
                <a:lnTo>
                  <a:pt x="0" y="1514475"/>
                </a:lnTo>
                <a:close/>
              </a:path>
            </a:pathLst>
          </a:cu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35744777-338E-4A8A-B6C6-44221B2CE797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9060000" y="5017522"/>
            <a:ext cx="3132000" cy="576000"/>
          </a:xfrm>
          <a:solidFill>
            <a:schemeClr val="accent1"/>
          </a:solidFill>
        </p:spPr>
        <p:txBody>
          <a:bodyPr wrap="square" lIns="180000" tIns="180000" rIns="216000" bIns="144000" anchor="ctr">
            <a:noAutofit/>
          </a:bodyPr>
          <a:lstStyle>
            <a:lvl1pPr marL="0" indent="0" algn="r">
              <a:lnSpc>
                <a:spcPct val="90000"/>
              </a:lnSpc>
              <a:buNone/>
              <a:defRPr sz="16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79A6A-E35F-4972-9135-5DB8C8D76634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0B57F4-92AE-40D4-848E-B72E5B4816BA}"/>
              </a:ext>
            </a:extLst>
          </p:cNvPr>
          <p:cNvSpPr>
            <a:spLocks noGrp="1"/>
          </p:cNvSpPr>
          <p:nvPr>
            <p:ph type="dt" sz="half" idx="26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7ECDB8-E936-49E8-8770-A3F9B9C12EB1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2022 NTT DATA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8204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umanBlue with Cu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37B0349-115C-431C-8A28-035EFA40ACD8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US" sz="2000" dirty="0" err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2B2B83-AA61-4B5E-9BCC-6FE29166601B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US" sz="2000" dirty="0" err="1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1830314-E660-4011-8544-BFFB542D29A5}"/>
              </a:ext>
            </a:extLst>
          </p:cNvPr>
          <p:cNvSpPr>
            <a:spLocks noGrp="1"/>
          </p:cNvSpPr>
          <p:nvPr>
            <p:ph type="dt" sz="half" idx="23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AB0E49A-A8A2-4232-B6A6-E89A31B963F0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2022 NTT DATA Corporation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E743165-4F35-4732-8318-234EBCAF34CF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0" name="Graphic 6">
            <a:extLst>
              <a:ext uri="{FF2B5EF4-FFF2-40B4-BE49-F238E27FC236}">
                <a16:creationId xmlns:a16="http://schemas.microsoft.com/office/drawing/2014/main" id="{CDA2E8F4-29A1-4B02-B3B5-DCEE8EADC759}"/>
              </a:ext>
            </a:extLst>
          </p:cNvPr>
          <p:cNvSpPr/>
          <p:nvPr/>
        </p:nvSpPr>
        <p:spPr bwMode="gray">
          <a:xfrm>
            <a:off x="3175" y="0"/>
            <a:ext cx="5142774" cy="6857153"/>
          </a:xfrm>
          <a:custGeom>
            <a:avLst/>
            <a:gdLst>
              <a:gd name="connsiteX0" fmla="*/ 3428516 w 5142774"/>
              <a:gd name="connsiteY0" fmla="*/ 3428637 h 6857153"/>
              <a:gd name="connsiteX1" fmla="*/ 5142774 w 5142774"/>
              <a:gd name="connsiteY1" fmla="*/ 6857153 h 6857153"/>
              <a:gd name="connsiteX2" fmla="*/ 1714258 w 5142774"/>
              <a:gd name="connsiteY2" fmla="*/ 6857153 h 6857153"/>
              <a:gd name="connsiteX3" fmla="*/ 0 w 5142774"/>
              <a:gd name="connsiteY3" fmla="*/ 3428637 h 6857153"/>
              <a:gd name="connsiteX4" fmla="*/ 0 w 5142774"/>
              <a:gd name="connsiteY4" fmla="*/ 0 h 6857153"/>
              <a:gd name="connsiteX5" fmla="*/ 3428516 w 5142774"/>
              <a:gd name="connsiteY5" fmla="*/ 3428637 h 6857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2774" h="6857153">
                <a:moveTo>
                  <a:pt x="3428516" y="3428637"/>
                </a:moveTo>
                <a:lnTo>
                  <a:pt x="5142774" y="6857153"/>
                </a:lnTo>
                <a:lnTo>
                  <a:pt x="1714258" y="6857153"/>
                </a:lnTo>
                <a:lnTo>
                  <a:pt x="0" y="3428637"/>
                </a:lnTo>
                <a:lnTo>
                  <a:pt x="0" y="0"/>
                </a:lnTo>
                <a:cubicBezTo>
                  <a:pt x="1999827" y="46446"/>
                  <a:pt x="2874312" y="2318899"/>
                  <a:pt x="3428516" y="3428637"/>
                </a:cubicBezTo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latin typeface="+mn-lt"/>
            </a:endParaRPr>
          </a:p>
        </p:txBody>
      </p:sp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EA1E6CC1-23BC-4DFE-B7F4-2D710A150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987042" y="6499086"/>
            <a:ext cx="993593" cy="14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101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Huma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EEED92-5808-49E5-A748-0A47E4463D4F}"/>
              </a:ext>
            </a:extLst>
          </p:cNvPr>
          <p:cNvSpPr/>
          <p:nvPr/>
        </p:nvSpPr>
        <p:spPr bwMode="gray">
          <a:xfrm>
            <a:off x="3174" y="0"/>
            <a:ext cx="121888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Graphic 6">
            <a:extLst>
              <a:ext uri="{FF2B5EF4-FFF2-40B4-BE49-F238E27FC236}">
                <a16:creationId xmlns:a16="http://schemas.microsoft.com/office/drawing/2014/main" id="{8806C6FA-EE3D-42A7-824A-0B2AA140207E}"/>
              </a:ext>
            </a:extLst>
          </p:cNvPr>
          <p:cNvSpPr/>
          <p:nvPr/>
        </p:nvSpPr>
        <p:spPr bwMode="gray">
          <a:xfrm>
            <a:off x="3175" y="0"/>
            <a:ext cx="5142774" cy="6857153"/>
          </a:xfrm>
          <a:custGeom>
            <a:avLst/>
            <a:gdLst>
              <a:gd name="connsiteX0" fmla="*/ 3428516 w 5142774"/>
              <a:gd name="connsiteY0" fmla="*/ 3428637 h 6857153"/>
              <a:gd name="connsiteX1" fmla="*/ 5142774 w 5142774"/>
              <a:gd name="connsiteY1" fmla="*/ 6857153 h 6857153"/>
              <a:gd name="connsiteX2" fmla="*/ 1714258 w 5142774"/>
              <a:gd name="connsiteY2" fmla="*/ 6857153 h 6857153"/>
              <a:gd name="connsiteX3" fmla="*/ 0 w 5142774"/>
              <a:gd name="connsiteY3" fmla="*/ 3428637 h 6857153"/>
              <a:gd name="connsiteX4" fmla="*/ 0 w 5142774"/>
              <a:gd name="connsiteY4" fmla="*/ 0 h 6857153"/>
              <a:gd name="connsiteX5" fmla="*/ 3428516 w 5142774"/>
              <a:gd name="connsiteY5" fmla="*/ 3428637 h 6857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2774" h="6857153">
                <a:moveTo>
                  <a:pt x="3428516" y="3428637"/>
                </a:moveTo>
                <a:lnTo>
                  <a:pt x="5142774" y="6857153"/>
                </a:lnTo>
                <a:lnTo>
                  <a:pt x="1714258" y="6857153"/>
                </a:lnTo>
                <a:lnTo>
                  <a:pt x="0" y="3428637"/>
                </a:lnTo>
                <a:lnTo>
                  <a:pt x="0" y="0"/>
                </a:lnTo>
                <a:cubicBezTo>
                  <a:pt x="1999827" y="46446"/>
                  <a:pt x="2874312" y="2318899"/>
                  <a:pt x="3428516" y="3428637"/>
                </a:cubicBezTo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381FC7-DDD4-4EC7-BAAF-6F72A410BA0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694800" y="3780000"/>
            <a:ext cx="9144000" cy="1997074"/>
          </a:xfrm>
          <a:noFill/>
        </p:spPr>
        <p:txBody>
          <a:bodyPr vert="horz" lIns="0" tIns="0" rIns="0" bIns="0" rtlCol="0" anchor="b">
            <a:noAutofit/>
          </a:bodyPr>
          <a:lstStyle>
            <a:lvl1pPr algn="l">
              <a:lnSpc>
                <a:spcPct val="85000"/>
              </a:lnSpc>
              <a:defRPr lang="en-US" sz="60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6F6C0-0391-4072-AC9D-3C7228E007E1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694800" y="5796000"/>
            <a:ext cx="9144000" cy="360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8" name="Date">
            <a:extLst>
              <a:ext uri="{FF2B5EF4-FFF2-40B4-BE49-F238E27FC236}">
                <a16:creationId xmlns:a16="http://schemas.microsoft.com/office/drawing/2014/main" id="{533C1921-A978-45CF-BA02-2DB90B259CB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94800" y="6530400"/>
            <a:ext cx="9144000" cy="203200"/>
          </a:xfrm>
        </p:spPr>
        <p:txBody>
          <a:bodyPr/>
          <a:lstStyle>
            <a:lvl1pPr>
              <a:lnSpc>
                <a:spcPct val="90000"/>
              </a:lnSpc>
              <a:defRPr sz="11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© 2021 NTT DATA</a:t>
            </a: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16A58E9F-4BAD-46B1-99F4-87CDA17E7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9273600" y="253134"/>
            <a:ext cx="2635200" cy="90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711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rt 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5FC8CF6-1B7F-4D82-A4DB-5A93004A189A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US" sz="2000" dirty="0" err="1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D5C91EB-EA77-400F-A63E-49654CD9EE87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D52D529-6956-4636-9387-3CD2CC634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2022 NTT DATA Corporation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810C073-FE90-4F60-AD80-D8D5B0B1A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37F1A9B3-05DD-4C7B-BAB6-1F45719DA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987042" y="6499086"/>
            <a:ext cx="993593" cy="14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2443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amchart Two Members 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42C3933-8258-4562-AE50-45A6D9E0DFBF}"/>
              </a:ext>
            </a:extLst>
          </p:cNvPr>
          <p:cNvSpPr/>
          <p:nvPr/>
        </p:nvSpPr>
        <p:spPr bwMode="gray">
          <a:xfrm>
            <a:off x="1588" y="0"/>
            <a:ext cx="121888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US" sz="2000" dirty="0" err="1"/>
          </a:p>
        </p:txBody>
      </p:sp>
      <p:sp>
        <p:nvSpPr>
          <p:cNvPr id="18" name="Graphic 6">
            <a:extLst>
              <a:ext uri="{FF2B5EF4-FFF2-40B4-BE49-F238E27FC236}">
                <a16:creationId xmlns:a16="http://schemas.microsoft.com/office/drawing/2014/main" id="{79C7B068-7646-43D9-9C2B-C99759B0B420}"/>
              </a:ext>
            </a:extLst>
          </p:cNvPr>
          <p:cNvSpPr/>
          <p:nvPr/>
        </p:nvSpPr>
        <p:spPr bwMode="gray">
          <a:xfrm>
            <a:off x="3175" y="0"/>
            <a:ext cx="5142774" cy="6857153"/>
          </a:xfrm>
          <a:custGeom>
            <a:avLst/>
            <a:gdLst>
              <a:gd name="connsiteX0" fmla="*/ 3428516 w 5142774"/>
              <a:gd name="connsiteY0" fmla="*/ 3428637 h 6857153"/>
              <a:gd name="connsiteX1" fmla="*/ 5142774 w 5142774"/>
              <a:gd name="connsiteY1" fmla="*/ 6857153 h 6857153"/>
              <a:gd name="connsiteX2" fmla="*/ 1714258 w 5142774"/>
              <a:gd name="connsiteY2" fmla="*/ 6857153 h 6857153"/>
              <a:gd name="connsiteX3" fmla="*/ 0 w 5142774"/>
              <a:gd name="connsiteY3" fmla="*/ 3428637 h 6857153"/>
              <a:gd name="connsiteX4" fmla="*/ 0 w 5142774"/>
              <a:gd name="connsiteY4" fmla="*/ 0 h 6857153"/>
              <a:gd name="connsiteX5" fmla="*/ 3428516 w 5142774"/>
              <a:gd name="connsiteY5" fmla="*/ 3428637 h 6857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2774" h="6857153">
                <a:moveTo>
                  <a:pt x="3428516" y="3428637"/>
                </a:moveTo>
                <a:lnTo>
                  <a:pt x="5142774" y="6857153"/>
                </a:lnTo>
                <a:lnTo>
                  <a:pt x="1714258" y="6857153"/>
                </a:lnTo>
                <a:lnTo>
                  <a:pt x="0" y="3428637"/>
                </a:lnTo>
                <a:lnTo>
                  <a:pt x="0" y="0"/>
                </a:lnTo>
                <a:cubicBezTo>
                  <a:pt x="1999827" y="46446"/>
                  <a:pt x="2874312" y="2318899"/>
                  <a:pt x="3428516" y="3428637"/>
                </a:cubicBezTo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latin typeface="+mn-lt"/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85219AAA-9D1A-43DD-8BDF-C12EF792430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2903585" y="1414562"/>
            <a:ext cx="3096000" cy="4499320"/>
          </a:xfr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2232000" rIns="144000" bIns="72000" rtlCol="0" anchor="t"/>
          <a:lstStyle>
            <a:lvl1pPr>
              <a:defRPr lang="en-US" sz="1400" b="1" smtClean="0">
                <a:solidFill>
                  <a:schemeClr val="tx1"/>
                </a:solidFill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mtClean="0">
                <a:solidFill>
                  <a:schemeClr val="lt1"/>
                </a:solidFill>
              </a:defRPr>
            </a:lvl3pPr>
            <a:lvl4pPr>
              <a:defRPr lang="en-US" smtClean="0">
                <a:solidFill>
                  <a:schemeClr val="lt1"/>
                </a:solidFill>
              </a:defRPr>
            </a:lvl4pPr>
            <a:lvl5pPr>
              <a:defRPr lang="en-US">
                <a:solidFill>
                  <a:schemeClr val="lt1"/>
                </a:solidFill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F257FB-C956-425E-BCCF-CC5443CFA5D0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606C0F-7DF5-496A-9E54-5AF9400EEA0C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D10D73-DE90-422D-97A2-45E46ABF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© 2022 NTT DATA Corporation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1C782-0585-4457-B882-01D9113B2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4AA976B-04D7-46C7-96F4-0A9B67DB324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3083585" y="1630564"/>
            <a:ext cx="2736000" cy="18000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DE12F43-E699-4632-861B-972C85D7178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903586" y="4059527"/>
            <a:ext cx="3108621" cy="1333498"/>
          </a:xfrm>
        </p:spPr>
        <p:txBody>
          <a:bodyPr lIns="180000" rIns="180000"/>
          <a:lstStyle>
            <a:lvl1pPr>
              <a:lnSpc>
                <a:spcPct val="90000"/>
              </a:lnSpc>
              <a:spcBef>
                <a:spcPts val="400"/>
              </a:spcBef>
              <a:defRPr sz="1400">
                <a:solidFill>
                  <a:schemeClr val="tx2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Mail</a:t>
            </a:r>
          </a:p>
          <a:p>
            <a:pPr lvl="0"/>
            <a:r>
              <a:rPr lang="en-US" dirty="0" err="1"/>
              <a:t>Fon</a:t>
            </a:r>
            <a:endParaRPr lang="en-US" dirty="0"/>
          </a:p>
        </p:txBody>
      </p:sp>
      <p:sp>
        <p:nvSpPr>
          <p:cNvPr id="34" name="Text Placeholder 25">
            <a:extLst>
              <a:ext uri="{FF2B5EF4-FFF2-40B4-BE49-F238E27FC236}">
                <a16:creationId xmlns:a16="http://schemas.microsoft.com/office/drawing/2014/main" id="{6B4C7944-0F45-4537-9EA9-736341CFF0F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179793" y="1414562"/>
            <a:ext cx="3096000" cy="4499320"/>
          </a:xfr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2232000" rIns="144000" bIns="72000" rtlCol="0" anchor="t">
            <a:noAutofit/>
          </a:bodyPr>
          <a:lstStyle>
            <a:lvl1pPr>
              <a:defRPr lang="en-US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mtClean="0">
                <a:solidFill>
                  <a:schemeClr val="lt1"/>
                </a:solidFill>
              </a:defRPr>
            </a:lvl3pPr>
            <a:lvl4pPr>
              <a:defRPr lang="en-US" smtClean="0">
                <a:solidFill>
                  <a:schemeClr val="lt1"/>
                </a:solidFill>
              </a:defRPr>
            </a:lvl4pPr>
            <a:lvl5pPr>
              <a:defRPr lang="en-US">
                <a:solidFill>
                  <a:schemeClr val="lt1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</a:pPr>
            <a:r>
              <a:rPr lang="en-US" dirty="0"/>
              <a:t>Name</a:t>
            </a:r>
          </a:p>
        </p:txBody>
      </p:sp>
      <p:sp>
        <p:nvSpPr>
          <p:cNvPr id="35" name="Picture Placeholder 11">
            <a:extLst>
              <a:ext uri="{FF2B5EF4-FFF2-40B4-BE49-F238E27FC236}">
                <a16:creationId xmlns:a16="http://schemas.microsoft.com/office/drawing/2014/main" id="{BCBB33AC-768C-4C14-8931-1C58E42DFA7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6359792" y="1630564"/>
            <a:ext cx="2736000" cy="18000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6586E784-D367-4FB7-B9DB-7B20BBF8487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179792" y="4059527"/>
            <a:ext cx="3108621" cy="1333498"/>
          </a:xfrm>
        </p:spPr>
        <p:txBody>
          <a:bodyPr lIns="180000" rIns="180000"/>
          <a:lstStyle>
            <a:lvl1pPr>
              <a:lnSpc>
                <a:spcPct val="90000"/>
              </a:lnSpc>
              <a:spcBef>
                <a:spcPts val="400"/>
              </a:spcBef>
              <a:defRPr sz="1400">
                <a:solidFill>
                  <a:schemeClr val="tx2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Mail</a:t>
            </a:r>
          </a:p>
          <a:p>
            <a:pPr lvl="0"/>
            <a:r>
              <a:rPr lang="en-US" dirty="0" err="1"/>
              <a:t>Fon</a:t>
            </a:r>
            <a:endParaRPr lang="en-US" dirty="0"/>
          </a:p>
        </p:txBody>
      </p:sp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DEDA6F8-124D-4CF2-AE3C-D07DDF4BF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987042" y="6499086"/>
            <a:ext cx="993593" cy="14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1652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amchart Three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42C3933-8258-4562-AE50-45A6D9E0DFBF}"/>
              </a:ext>
            </a:extLst>
          </p:cNvPr>
          <p:cNvSpPr/>
          <p:nvPr/>
        </p:nvSpPr>
        <p:spPr bwMode="gray">
          <a:xfrm>
            <a:off x="3175" y="0"/>
            <a:ext cx="121888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US" sz="2000" dirty="0" err="1"/>
          </a:p>
        </p:txBody>
      </p:sp>
      <p:sp>
        <p:nvSpPr>
          <p:cNvPr id="20" name="Graphic 6">
            <a:extLst>
              <a:ext uri="{FF2B5EF4-FFF2-40B4-BE49-F238E27FC236}">
                <a16:creationId xmlns:a16="http://schemas.microsoft.com/office/drawing/2014/main" id="{1FEB2780-0612-4423-B1ED-7EC03128115D}"/>
              </a:ext>
            </a:extLst>
          </p:cNvPr>
          <p:cNvSpPr/>
          <p:nvPr/>
        </p:nvSpPr>
        <p:spPr bwMode="gray">
          <a:xfrm>
            <a:off x="3175" y="0"/>
            <a:ext cx="5142774" cy="6857153"/>
          </a:xfrm>
          <a:custGeom>
            <a:avLst/>
            <a:gdLst>
              <a:gd name="connsiteX0" fmla="*/ 3428516 w 5142774"/>
              <a:gd name="connsiteY0" fmla="*/ 3428637 h 6857153"/>
              <a:gd name="connsiteX1" fmla="*/ 5142774 w 5142774"/>
              <a:gd name="connsiteY1" fmla="*/ 6857153 h 6857153"/>
              <a:gd name="connsiteX2" fmla="*/ 1714258 w 5142774"/>
              <a:gd name="connsiteY2" fmla="*/ 6857153 h 6857153"/>
              <a:gd name="connsiteX3" fmla="*/ 0 w 5142774"/>
              <a:gd name="connsiteY3" fmla="*/ 3428637 h 6857153"/>
              <a:gd name="connsiteX4" fmla="*/ 0 w 5142774"/>
              <a:gd name="connsiteY4" fmla="*/ 0 h 6857153"/>
              <a:gd name="connsiteX5" fmla="*/ 3428516 w 5142774"/>
              <a:gd name="connsiteY5" fmla="*/ 3428637 h 6857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2774" h="6857153">
                <a:moveTo>
                  <a:pt x="3428516" y="3428637"/>
                </a:moveTo>
                <a:lnTo>
                  <a:pt x="5142774" y="6857153"/>
                </a:lnTo>
                <a:lnTo>
                  <a:pt x="1714258" y="6857153"/>
                </a:lnTo>
                <a:lnTo>
                  <a:pt x="0" y="3428637"/>
                </a:lnTo>
                <a:lnTo>
                  <a:pt x="0" y="0"/>
                </a:lnTo>
                <a:cubicBezTo>
                  <a:pt x="1999827" y="46446"/>
                  <a:pt x="2874312" y="2318899"/>
                  <a:pt x="3428516" y="3428637"/>
                </a:cubicBezTo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latin typeface="+mn-lt"/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85219AAA-9D1A-43DD-8BDF-C12EF792430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1348726" y="1427261"/>
            <a:ext cx="3096000" cy="4500000"/>
          </a:xfr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2232000" rIns="144000" bIns="72000" rtlCol="0" anchor="t"/>
          <a:lstStyle>
            <a:lvl1pPr>
              <a:defRPr lang="en-US" sz="1400" b="1" smtClean="0">
                <a:solidFill>
                  <a:schemeClr val="tx1"/>
                </a:solidFill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mtClean="0">
                <a:solidFill>
                  <a:schemeClr val="lt1"/>
                </a:solidFill>
              </a:defRPr>
            </a:lvl3pPr>
            <a:lvl4pPr>
              <a:defRPr lang="en-US" smtClean="0">
                <a:solidFill>
                  <a:schemeClr val="lt1"/>
                </a:solidFill>
              </a:defRPr>
            </a:lvl4pPr>
            <a:lvl5pPr>
              <a:defRPr lang="en-US">
                <a:solidFill>
                  <a:schemeClr val="lt1"/>
                </a:solidFill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F257FB-C956-425E-BCCF-CC5443CFA5D0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606C0F-7DF5-496A-9E54-5AF9400EEA0C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D10D73-DE90-422D-97A2-45E46ABF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© 2022 NTT DATA Corporation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1C782-0585-4457-B882-01D9113B2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4AA976B-04D7-46C7-96F4-0A9B67DB324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1528726" y="1643264"/>
            <a:ext cx="2736000" cy="18000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DE12F43-E699-4632-861B-972C85D7178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348726" y="4072227"/>
            <a:ext cx="3096000" cy="1333498"/>
          </a:xfrm>
        </p:spPr>
        <p:txBody>
          <a:bodyPr lIns="180000" rIns="180000"/>
          <a:lstStyle>
            <a:lvl1pPr>
              <a:lnSpc>
                <a:spcPct val="90000"/>
              </a:lnSpc>
              <a:spcBef>
                <a:spcPts val="400"/>
              </a:spcBef>
              <a:defRPr sz="1400">
                <a:solidFill>
                  <a:schemeClr val="tx2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Mail</a:t>
            </a:r>
          </a:p>
          <a:p>
            <a:pPr lvl="0"/>
            <a:r>
              <a:rPr lang="en-US" dirty="0" err="1"/>
              <a:t>Fon</a:t>
            </a:r>
            <a:endParaRPr lang="en-US" dirty="0"/>
          </a:p>
        </p:txBody>
      </p:sp>
      <p:sp>
        <p:nvSpPr>
          <p:cNvPr id="34" name="Text Placeholder 25">
            <a:extLst>
              <a:ext uri="{FF2B5EF4-FFF2-40B4-BE49-F238E27FC236}">
                <a16:creationId xmlns:a16="http://schemas.microsoft.com/office/drawing/2014/main" id="{6B4C7944-0F45-4537-9EA9-736341CFF0F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4558682" y="1427262"/>
            <a:ext cx="3096000" cy="4500000"/>
          </a:xfr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2232000" rIns="144000" bIns="72000" rtlCol="0" anchor="t">
            <a:noAutofit/>
          </a:bodyPr>
          <a:lstStyle>
            <a:lvl1pPr>
              <a:defRPr lang="en-US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mtClean="0">
                <a:solidFill>
                  <a:schemeClr val="lt1"/>
                </a:solidFill>
              </a:defRPr>
            </a:lvl3pPr>
            <a:lvl4pPr>
              <a:defRPr lang="en-US" smtClean="0">
                <a:solidFill>
                  <a:schemeClr val="lt1"/>
                </a:solidFill>
              </a:defRPr>
            </a:lvl4pPr>
            <a:lvl5pPr>
              <a:defRPr lang="en-US">
                <a:solidFill>
                  <a:schemeClr val="lt1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</a:pPr>
            <a:r>
              <a:rPr lang="en-US" dirty="0"/>
              <a:t>Name</a:t>
            </a:r>
          </a:p>
        </p:txBody>
      </p:sp>
      <p:sp>
        <p:nvSpPr>
          <p:cNvPr id="35" name="Picture Placeholder 11">
            <a:extLst>
              <a:ext uri="{FF2B5EF4-FFF2-40B4-BE49-F238E27FC236}">
                <a16:creationId xmlns:a16="http://schemas.microsoft.com/office/drawing/2014/main" id="{BCBB33AC-768C-4C14-8931-1C58E42DFA7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4720150" y="1643264"/>
            <a:ext cx="2736000" cy="18000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6586E784-D367-4FB7-B9DB-7B20BBF8487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558682" y="4072227"/>
            <a:ext cx="3096000" cy="1333498"/>
          </a:xfrm>
        </p:spPr>
        <p:txBody>
          <a:bodyPr lIns="180000" rIns="180000"/>
          <a:lstStyle>
            <a:lvl1pPr>
              <a:lnSpc>
                <a:spcPct val="90000"/>
              </a:lnSpc>
              <a:spcBef>
                <a:spcPts val="400"/>
              </a:spcBef>
              <a:defRPr sz="1400">
                <a:solidFill>
                  <a:schemeClr val="tx2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Mail</a:t>
            </a:r>
          </a:p>
          <a:p>
            <a:pPr lvl="0"/>
            <a:r>
              <a:rPr lang="en-US" dirty="0" err="1"/>
              <a:t>Fon</a:t>
            </a:r>
            <a:endParaRPr lang="en-US" dirty="0"/>
          </a:p>
        </p:txBody>
      </p:sp>
      <p:sp>
        <p:nvSpPr>
          <p:cNvPr id="37" name="Text Placeholder 25">
            <a:extLst>
              <a:ext uri="{FF2B5EF4-FFF2-40B4-BE49-F238E27FC236}">
                <a16:creationId xmlns:a16="http://schemas.microsoft.com/office/drawing/2014/main" id="{BB1FA9D4-CE4E-46F0-9E6A-23312AC40A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7768575" y="1427262"/>
            <a:ext cx="3096000" cy="4500000"/>
          </a:xfr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2232000" rIns="144000" bIns="72000" rtlCol="0" anchor="t">
            <a:noAutofit/>
          </a:bodyPr>
          <a:lstStyle>
            <a:lvl1pPr>
              <a:defRPr lang="en-US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mtClean="0">
                <a:solidFill>
                  <a:schemeClr val="lt1"/>
                </a:solidFill>
              </a:defRPr>
            </a:lvl3pPr>
            <a:lvl4pPr>
              <a:defRPr lang="en-US" smtClean="0">
                <a:solidFill>
                  <a:schemeClr val="lt1"/>
                </a:solidFill>
              </a:defRPr>
            </a:lvl4pPr>
            <a:lvl5pPr>
              <a:defRPr lang="en-US">
                <a:solidFill>
                  <a:schemeClr val="lt1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</a:pPr>
            <a:r>
              <a:rPr lang="en-US" dirty="0"/>
              <a:t>Name</a:t>
            </a:r>
          </a:p>
        </p:txBody>
      </p:sp>
      <p:sp>
        <p:nvSpPr>
          <p:cNvPr id="38" name="Picture Placeholder 11">
            <a:extLst>
              <a:ext uri="{FF2B5EF4-FFF2-40B4-BE49-F238E27FC236}">
                <a16:creationId xmlns:a16="http://schemas.microsoft.com/office/drawing/2014/main" id="{F48A0E03-1358-4A07-A06D-0A7D4BEA739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 bwMode="gray">
          <a:xfrm>
            <a:off x="7948575" y="1643264"/>
            <a:ext cx="2736000" cy="18000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50320C4A-8329-41C5-92BA-5AC218E85F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7768575" y="4072227"/>
            <a:ext cx="3096000" cy="1333498"/>
          </a:xfrm>
        </p:spPr>
        <p:txBody>
          <a:bodyPr lIns="180000" rIns="180000"/>
          <a:lstStyle>
            <a:lvl1pPr>
              <a:lnSpc>
                <a:spcPct val="90000"/>
              </a:lnSpc>
              <a:spcBef>
                <a:spcPts val="400"/>
              </a:spcBef>
              <a:defRPr sz="1400">
                <a:solidFill>
                  <a:schemeClr val="tx2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Mail</a:t>
            </a:r>
          </a:p>
          <a:p>
            <a:pPr lvl="0"/>
            <a:r>
              <a:rPr lang="en-US" dirty="0" err="1"/>
              <a:t>Fon</a:t>
            </a:r>
            <a:endParaRPr lang="en-US" dirty="0"/>
          </a:p>
        </p:txBody>
      </p:sp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B2630319-A3DE-4E43-B7B7-FCAAC9AC5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987042" y="6499086"/>
            <a:ext cx="993593" cy="14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562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chart Three Members, Larg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877E25-CB85-4DF4-BB4F-A0960A1C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13CE6DAF-806F-404B-BC68-339BFCB57E5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80CFF14-D104-4320-AB1C-188F4B5704C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0" y="108000"/>
            <a:ext cx="4064000" cy="33210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DAAC6E35-E018-4467-AA69-60C62C303E0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8128000" y="108000"/>
            <a:ext cx="4064000" cy="33210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AE9D3831-220C-4535-B728-01E97A2465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gray">
          <a:xfrm>
            <a:off x="4064000" y="108000"/>
            <a:ext cx="4064000" cy="33210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5DFD232-727D-4B3B-A26A-C1F3FA56548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55776" y="4954098"/>
            <a:ext cx="2880000" cy="809625"/>
          </a:xfr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Mail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2278973-F449-4EDA-B798-341D6E685F8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755776" y="4569923"/>
            <a:ext cx="2880000" cy="314325"/>
          </a:xfrm>
        </p:spPr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0223C3C5-2A20-430B-98F0-80828A15956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695324" y="4954098"/>
            <a:ext cx="2880000" cy="809625"/>
          </a:xfr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Mail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DECEEE4F-074D-4511-BC8F-9EA00A11992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95324" y="4569923"/>
            <a:ext cx="2880000" cy="314325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A4363D4F-DD09-4338-BABD-81F180437AE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8816228" y="4954098"/>
            <a:ext cx="2680448" cy="809625"/>
          </a:xfr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Mail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8CA719A3-2B5B-48E4-8F72-EE378064A32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8816228" y="4569923"/>
            <a:ext cx="2680448" cy="314325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311FA4-AD1B-4B08-8931-F0ACE3F9B3C3}"/>
              </a:ext>
            </a:extLst>
          </p:cNvPr>
          <p:cNvSpPr/>
          <p:nvPr/>
        </p:nvSpPr>
        <p:spPr bwMode="gray">
          <a:xfrm>
            <a:off x="0" y="0"/>
            <a:ext cx="4064000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US" sz="2000" dirty="0" err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1A55FE-FAC1-4401-A8AD-B61202029609}"/>
              </a:ext>
            </a:extLst>
          </p:cNvPr>
          <p:cNvSpPr/>
          <p:nvPr/>
        </p:nvSpPr>
        <p:spPr bwMode="gray">
          <a:xfrm>
            <a:off x="4064000" y="0"/>
            <a:ext cx="4064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US" sz="2000" dirty="0" err="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B1FC19-CA5D-4F6C-AC3A-33ED38E80DAD}"/>
              </a:ext>
            </a:extLst>
          </p:cNvPr>
          <p:cNvSpPr/>
          <p:nvPr/>
        </p:nvSpPr>
        <p:spPr bwMode="gray">
          <a:xfrm>
            <a:off x="8128000" y="0"/>
            <a:ext cx="4064000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US" sz="2000" dirty="0" err="1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C369D6E-2390-416F-8364-FC5D9323E27C}"/>
              </a:ext>
            </a:extLst>
          </p:cNvPr>
          <p:cNvSpPr/>
          <p:nvPr/>
        </p:nvSpPr>
        <p:spPr bwMode="gray">
          <a:xfrm>
            <a:off x="0" y="6786000"/>
            <a:ext cx="406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US" sz="2000" dirty="0" err="1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7F1F49-D771-4AFA-A4BE-0D6E39F8C733}"/>
              </a:ext>
            </a:extLst>
          </p:cNvPr>
          <p:cNvSpPr/>
          <p:nvPr/>
        </p:nvSpPr>
        <p:spPr bwMode="gray">
          <a:xfrm>
            <a:off x="4064000" y="6786000"/>
            <a:ext cx="4064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US" sz="2000" dirty="0" err="1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249F194-74A9-4460-9150-88AAA523CE8B}"/>
              </a:ext>
            </a:extLst>
          </p:cNvPr>
          <p:cNvSpPr/>
          <p:nvPr/>
        </p:nvSpPr>
        <p:spPr bwMode="gray">
          <a:xfrm>
            <a:off x="8128000" y="6786000"/>
            <a:ext cx="406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US" sz="2000" dirty="0" err="1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3CB4AE-95C6-44C2-B1C2-AF888368448B}"/>
              </a:ext>
            </a:extLst>
          </p:cNvPr>
          <p:cNvSpPr>
            <a:spLocks noGrp="1"/>
          </p:cNvSpPr>
          <p:nvPr>
            <p:ph type="dt" sz="half" idx="2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1C7AFD-87A0-4BAE-B685-B2E381947AD1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 bwMode="gray"/>
        <p:txBody>
          <a:bodyPr/>
          <a:lstStyle/>
          <a:p>
            <a:r>
              <a:rPr lang="en-US"/>
              <a:t>© 2022 NTT DATA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6799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ume Employ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FC78DF0-53D7-4750-961A-5E737A55CA8F}"/>
              </a:ext>
            </a:extLst>
          </p:cNvPr>
          <p:cNvSpPr/>
          <p:nvPr/>
        </p:nvSpPr>
        <p:spPr bwMode="gray">
          <a:xfrm>
            <a:off x="4846526" y="0"/>
            <a:ext cx="3420000" cy="6858000"/>
          </a:xfrm>
          <a:custGeom>
            <a:avLst/>
            <a:gdLst>
              <a:gd name="connsiteX0" fmla="*/ 0 w 3420000"/>
              <a:gd name="connsiteY0" fmla="*/ 0 h 6858000"/>
              <a:gd name="connsiteX1" fmla="*/ 1461036 w 3420000"/>
              <a:gd name="connsiteY1" fmla="*/ 0 h 6858000"/>
              <a:gd name="connsiteX2" fmla="*/ 2186101 w 3420000"/>
              <a:gd name="connsiteY2" fmla="*/ 0 h 6858000"/>
              <a:gd name="connsiteX3" fmla="*/ 2644263 w 3420000"/>
              <a:gd name="connsiteY3" fmla="*/ 0 h 6858000"/>
              <a:gd name="connsiteX4" fmla="*/ 2644263 w 3420000"/>
              <a:gd name="connsiteY4" fmla="*/ 75 h 6858000"/>
              <a:gd name="connsiteX5" fmla="*/ 2650760 w 3420000"/>
              <a:gd name="connsiteY5" fmla="*/ 0 h 6858000"/>
              <a:gd name="connsiteX6" fmla="*/ 2685037 w 3420000"/>
              <a:gd name="connsiteY6" fmla="*/ 360 h 6858000"/>
              <a:gd name="connsiteX7" fmla="*/ 3407351 w 3420000"/>
              <a:gd name="connsiteY7" fmla="*/ 664793 h 6858000"/>
              <a:gd name="connsiteX8" fmla="*/ 3420000 w 3420000"/>
              <a:gd name="connsiteY8" fmla="*/ 781679 h 6858000"/>
              <a:gd name="connsiteX9" fmla="*/ 3420000 w 3420000"/>
              <a:gd name="connsiteY9" fmla="*/ 783559 h 6858000"/>
              <a:gd name="connsiteX10" fmla="*/ 3420000 w 3420000"/>
              <a:gd name="connsiteY10" fmla="*/ 783586 h 6858000"/>
              <a:gd name="connsiteX11" fmla="*/ 3420000 w 3420000"/>
              <a:gd name="connsiteY11" fmla="*/ 1158240 h 6858000"/>
              <a:gd name="connsiteX12" fmla="*/ 3420000 w 3420000"/>
              <a:gd name="connsiteY12" fmla="*/ 2291472 h 6858000"/>
              <a:gd name="connsiteX13" fmla="*/ 3420000 w 3420000"/>
              <a:gd name="connsiteY13" fmla="*/ 6858000 h 6858000"/>
              <a:gd name="connsiteX14" fmla="*/ 0 w 3420000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420000" h="6858000">
                <a:moveTo>
                  <a:pt x="0" y="0"/>
                </a:moveTo>
                <a:lnTo>
                  <a:pt x="1461036" y="0"/>
                </a:lnTo>
                <a:lnTo>
                  <a:pt x="2186101" y="0"/>
                </a:lnTo>
                <a:lnTo>
                  <a:pt x="2644263" y="0"/>
                </a:lnTo>
                <a:lnTo>
                  <a:pt x="2644263" y="75"/>
                </a:lnTo>
                <a:lnTo>
                  <a:pt x="2650760" y="0"/>
                </a:lnTo>
                <a:lnTo>
                  <a:pt x="2685037" y="360"/>
                </a:lnTo>
                <a:cubicBezTo>
                  <a:pt x="2989435" y="360"/>
                  <a:pt x="3326582" y="110465"/>
                  <a:pt x="3407351" y="664793"/>
                </a:cubicBezTo>
                <a:cubicBezTo>
                  <a:pt x="3411566" y="703755"/>
                  <a:pt x="3418375" y="724575"/>
                  <a:pt x="3420000" y="781679"/>
                </a:cubicBezTo>
                <a:lnTo>
                  <a:pt x="3420000" y="783559"/>
                </a:lnTo>
                <a:lnTo>
                  <a:pt x="3420000" y="783586"/>
                </a:lnTo>
                <a:lnTo>
                  <a:pt x="3420000" y="1158240"/>
                </a:lnTo>
                <a:lnTo>
                  <a:pt x="3420000" y="2291472"/>
                </a:lnTo>
                <a:lnTo>
                  <a:pt x="3420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72000" rIns="108000" bIns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US" sz="2000" dirty="0" err="1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361584-9FA6-418C-85B0-660001AD85CA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EA91E-9097-4BFD-BCF6-36D9F4B08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© 2022 NTT DATA Corporation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45B0B3-EA3E-4690-A61D-02B71D61C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13CE6DAF-806F-404B-BC68-339BFCB57E5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8A1DB5-ADA6-4054-9BAB-9E2CB818C8F1}"/>
              </a:ext>
            </a:extLst>
          </p:cNvPr>
          <p:cNvSpPr/>
          <p:nvPr/>
        </p:nvSpPr>
        <p:spPr bwMode="gray">
          <a:xfrm>
            <a:off x="1" y="-6182"/>
            <a:ext cx="4843062" cy="22914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US" sz="2000" dirty="0" err="1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D4BF740-1BF0-4D1E-B157-81BF81EAD6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95325" y="2482933"/>
            <a:ext cx="3967738" cy="946912"/>
          </a:xfrm>
        </p:spPr>
        <p:txBody>
          <a:bodyPr/>
          <a:lstStyle>
            <a:lvl1pPr defTabSz="1152000">
              <a:defRPr b="1"/>
            </a:lvl1pPr>
          </a:lstStyle>
          <a:p>
            <a:pPr lvl="0"/>
            <a:r>
              <a:rPr lang="en-US" dirty="0"/>
              <a:t>Education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566940BB-FD5E-48EE-A0B4-AA50D22EC18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95325" y="3869848"/>
            <a:ext cx="3967738" cy="2360268"/>
          </a:xfrm>
        </p:spPr>
        <p:txBody>
          <a:bodyPr/>
          <a:lstStyle>
            <a:lvl1pPr defTabSz="1152000">
              <a:defRPr b="1"/>
            </a:lvl1pPr>
          </a:lstStyle>
          <a:p>
            <a:pPr lvl="0"/>
            <a:r>
              <a:rPr lang="en-US" dirty="0"/>
              <a:t>Business / Professional Experience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5454B1A8-CA5D-4F89-BF1C-1A7CCB4D7C5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026526" y="917575"/>
            <a:ext cx="3063463" cy="251227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Industry Know-how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8C93A4B2-B9E0-443F-84BE-4B7998634C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5026526" y="3869848"/>
            <a:ext cx="3063463" cy="2360268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Main Focus / (Key) skills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008DDFFD-3E68-462A-BAB3-20EBCCC7830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8449989" y="917576"/>
            <a:ext cx="3046688" cy="531254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Projects &amp; Assignments (extract)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4CF54141-5305-4063-B23B-959DFE36796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95323" y="917575"/>
            <a:ext cx="2015701" cy="11049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Résumé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11064EB-E8CD-4D81-9E72-F743F696628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gray">
          <a:xfrm>
            <a:off x="2887562" y="-6182"/>
            <a:ext cx="1958964" cy="2291472"/>
          </a:xfrm>
          <a:custGeom>
            <a:avLst/>
            <a:gdLst>
              <a:gd name="connsiteX0" fmla="*/ 769240 w 1958964"/>
              <a:gd name="connsiteY0" fmla="*/ 0 h 2291472"/>
              <a:gd name="connsiteX1" fmla="*/ 775737 w 1958964"/>
              <a:gd name="connsiteY1" fmla="*/ 75 h 2291472"/>
              <a:gd name="connsiteX2" fmla="*/ 775737 w 1958964"/>
              <a:gd name="connsiteY2" fmla="*/ 0 h 2291472"/>
              <a:gd name="connsiteX3" fmla="*/ 1958964 w 1958964"/>
              <a:gd name="connsiteY3" fmla="*/ 0 h 2291472"/>
              <a:gd name="connsiteX4" fmla="*/ 1958964 w 1958964"/>
              <a:gd name="connsiteY4" fmla="*/ 2291472 h 2291472"/>
              <a:gd name="connsiteX5" fmla="*/ 0 w 1958964"/>
              <a:gd name="connsiteY5" fmla="*/ 2291472 h 2291472"/>
              <a:gd name="connsiteX6" fmla="*/ 0 w 1958964"/>
              <a:gd name="connsiteY6" fmla="*/ 783586 h 2291472"/>
              <a:gd name="connsiteX7" fmla="*/ 0 w 1958964"/>
              <a:gd name="connsiteY7" fmla="*/ 783559 h 2291472"/>
              <a:gd name="connsiteX8" fmla="*/ 0 w 1958964"/>
              <a:gd name="connsiteY8" fmla="*/ 781679 h 2291472"/>
              <a:gd name="connsiteX9" fmla="*/ 12649 w 1958964"/>
              <a:gd name="connsiteY9" fmla="*/ 664793 h 2291472"/>
              <a:gd name="connsiteX10" fmla="*/ 734963 w 1958964"/>
              <a:gd name="connsiteY10" fmla="*/ 360 h 2291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58964" h="2291472">
                <a:moveTo>
                  <a:pt x="769240" y="0"/>
                </a:moveTo>
                <a:lnTo>
                  <a:pt x="775737" y="75"/>
                </a:lnTo>
                <a:lnTo>
                  <a:pt x="775737" y="0"/>
                </a:lnTo>
                <a:lnTo>
                  <a:pt x="1958964" y="0"/>
                </a:lnTo>
                <a:lnTo>
                  <a:pt x="1958964" y="2291472"/>
                </a:lnTo>
                <a:lnTo>
                  <a:pt x="0" y="2291472"/>
                </a:lnTo>
                <a:lnTo>
                  <a:pt x="0" y="783586"/>
                </a:lnTo>
                <a:lnTo>
                  <a:pt x="0" y="783559"/>
                </a:lnTo>
                <a:lnTo>
                  <a:pt x="0" y="781679"/>
                </a:lnTo>
                <a:cubicBezTo>
                  <a:pt x="1625" y="724575"/>
                  <a:pt x="8434" y="703755"/>
                  <a:pt x="12649" y="664793"/>
                </a:cubicBezTo>
                <a:cubicBezTo>
                  <a:pt x="93418" y="110465"/>
                  <a:pt x="430565" y="360"/>
                  <a:pt x="734963" y="36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/>
          <a:p>
            <a:r>
              <a:rPr lang="de-DE"/>
              <a:t>Bild durch Klicken auf Symbol hinzufügen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4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2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 Huma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87ED33-6A4E-4B88-9978-60E9E0EBFC9F}"/>
              </a:ext>
            </a:extLst>
          </p:cNvPr>
          <p:cNvSpPr/>
          <p:nvPr/>
        </p:nvSpPr>
        <p:spPr bwMode="gray">
          <a:xfrm>
            <a:off x="3174" y="0"/>
            <a:ext cx="121888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3E04EAA1-0725-4C00-8D09-3498314DB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989775" y="2580423"/>
            <a:ext cx="4212450" cy="1443154"/>
          </a:xfrm>
          <a:prstGeom prst="rect">
            <a:avLst/>
          </a:prstGeom>
        </p:spPr>
      </p:pic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6591C0C0-D73D-4316-A2D0-676D1A1E693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"/>
          <a:stretch/>
        </p:blipFill>
        <p:spPr bwMode="gray">
          <a:xfrm>
            <a:off x="0" y="2580422"/>
            <a:ext cx="2367329" cy="427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1969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DB08ECD0-C6A5-493F-AF1B-5CF8BC6CC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798969" y="6590826"/>
            <a:ext cx="1019265" cy="15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8708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65A2D-6BC9-4B1F-A5CB-D057834C28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7346AD8-F7C9-48DB-9983-0E964BCAA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AB084A-A865-42B1-8C63-198A4D773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963BA4-100C-430A-BF73-DFE239883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2022 NTT DATA Corporation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D0A15F-F7CA-4DBE-8914-765380010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21D1E-1EC1-47BE-BF68-7D12B43548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233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Huma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CBD8B0D-9215-4AD2-B2B7-01CAD2FFA1A1}"/>
              </a:ext>
            </a:extLst>
          </p:cNvPr>
          <p:cNvSpPr/>
          <p:nvPr/>
        </p:nvSpPr>
        <p:spPr bwMode="gray">
          <a:xfrm>
            <a:off x="1586" y="0"/>
            <a:ext cx="121904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Graphic 6">
            <a:extLst>
              <a:ext uri="{FF2B5EF4-FFF2-40B4-BE49-F238E27FC236}">
                <a16:creationId xmlns:a16="http://schemas.microsoft.com/office/drawing/2014/main" id="{F95DF917-F7FD-43A9-B17A-0AE305712919}"/>
              </a:ext>
            </a:extLst>
          </p:cNvPr>
          <p:cNvSpPr/>
          <p:nvPr/>
        </p:nvSpPr>
        <p:spPr bwMode="gray">
          <a:xfrm>
            <a:off x="3175" y="0"/>
            <a:ext cx="5142774" cy="6857153"/>
          </a:xfrm>
          <a:custGeom>
            <a:avLst/>
            <a:gdLst>
              <a:gd name="connsiteX0" fmla="*/ 3428516 w 5142774"/>
              <a:gd name="connsiteY0" fmla="*/ 3428637 h 6857153"/>
              <a:gd name="connsiteX1" fmla="*/ 5142774 w 5142774"/>
              <a:gd name="connsiteY1" fmla="*/ 6857153 h 6857153"/>
              <a:gd name="connsiteX2" fmla="*/ 1714258 w 5142774"/>
              <a:gd name="connsiteY2" fmla="*/ 6857153 h 6857153"/>
              <a:gd name="connsiteX3" fmla="*/ 0 w 5142774"/>
              <a:gd name="connsiteY3" fmla="*/ 3428637 h 6857153"/>
              <a:gd name="connsiteX4" fmla="*/ 0 w 5142774"/>
              <a:gd name="connsiteY4" fmla="*/ 0 h 6857153"/>
              <a:gd name="connsiteX5" fmla="*/ 3428516 w 5142774"/>
              <a:gd name="connsiteY5" fmla="*/ 3428637 h 6857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2774" h="6857153">
                <a:moveTo>
                  <a:pt x="3428516" y="3428637"/>
                </a:moveTo>
                <a:lnTo>
                  <a:pt x="5142774" y="6857153"/>
                </a:lnTo>
                <a:lnTo>
                  <a:pt x="1714258" y="6857153"/>
                </a:lnTo>
                <a:lnTo>
                  <a:pt x="0" y="3428637"/>
                </a:lnTo>
                <a:lnTo>
                  <a:pt x="0" y="0"/>
                </a:lnTo>
                <a:cubicBezTo>
                  <a:pt x="1999827" y="46446"/>
                  <a:pt x="2874312" y="2318899"/>
                  <a:pt x="3428516" y="3428637"/>
                </a:cubicBezTo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CEC639-56B9-4754-A667-D9009FACDE88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95325" y="2376000"/>
            <a:ext cx="8568000" cy="1997074"/>
          </a:xfrm>
        </p:spPr>
        <p:txBody>
          <a:bodyPr anchor="b"/>
          <a:lstStyle>
            <a:lvl1pPr>
              <a:lnSpc>
                <a:spcPct val="8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5818E352-220E-425C-95B8-2454677FF04E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695325" y="4543742"/>
            <a:ext cx="8568000" cy="5760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793234C-9B73-4AF8-AF58-BABF13A98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987042" y="6496705"/>
            <a:ext cx="993600" cy="147477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42C9ED-2158-42E7-8B3C-ADF9813880B5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B6A9AC-C042-47AC-ADA4-31D136048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2022 NTT DATA Corporation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3A0F1AC-74EC-47C9-BF14-78FD3C81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749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Smart 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CBD8B0D-9215-4AD2-B2B7-01CAD2FFA1A1}"/>
              </a:ext>
            </a:extLst>
          </p:cNvPr>
          <p:cNvSpPr/>
          <p:nvPr/>
        </p:nvSpPr>
        <p:spPr bwMode="gray">
          <a:xfrm>
            <a:off x="3174" y="0"/>
            <a:ext cx="1218882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Graphic 6">
            <a:extLst>
              <a:ext uri="{FF2B5EF4-FFF2-40B4-BE49-F238E27FC236}">
                <a16:creationId xmlns:a16="http://schemas.microsoft.com/office/drawing/2014/main" id="{3E18AAC8-2071-4530-AF26-BECDCA15D11C}"/>
              </a:ext>
            </a:extLst>
          </p:cNvPr>
          <p:cNvSpPr/>
          <p:nvPr/>
        </p:nvSpPr>
        <p:spPr bwMode="gray">
          <a:xfrm>
            <a:off x="3175" y="0"/>
            <a:ext cx="5142774" cy="6857153"/>
          </a:xfrm>
          <a:custGeom>
            <a:avLst/>
            <a:gdLst>
              <a:gd name="connsiteX0" fmla="*/ 3428516 w 5142774"/>
              <a:gd name="connsiteY0" fmla="*/ 3428637 h 6857153"/>
              <a:gd name="connsiteX1" fmla="*/ 5142774 w 5142774"/>
              <a:gd name="connsiteY1" fmla="*/ 6857153 h 6857153"/>
              <a:gd name="connsiteX2" fmla="*/ 1714258 w 5142774"/>
              <a:gd name="connsiteY2" fmla="*/ 6857153 h 6857153"/>
              <a:gd name="connsiteX3" fmla="*/ 0 w 5142774"/>
              <a:gd name="connsiteY3" fmla="*/ 3428637 h 6857153"/>
              <a:gd name="connsiteX4" fmla="*/ 0 w 5142774"/>
              <a:gd name="connsiteY4" fmla="*/ 0 h 6857153"/>
              <a:gd name="connsiteX5" fmla="*/ 3428516 w 5142774"/>
              <a:gd name="connsiteY5" fmla="*/ 3428637 h 6857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2774" h="6857153">
                <a:moveTo>
                  <a:pt x="3428516" y="3428637"/>
                </a:moveTo>
                <a:lnTo>
                  <a:pt x="5142774" y="6857153"/>
                </a:lnTo>
                <a:lnTo>
                  <a:pt x="1714258" y="6857153"/>
                </a:lnTo>
                <a:lnTo>
                  <a:pt x="0" y="3428637"/>
                </a:lnTo>
                <a:lnTo>
                  <a:pt x="0" y="0"/>
                </a:lnTo>
                <a:cubicBezTo>
                  <a:pt x="1999827" y="46446"/>
                  <a:pt x="2874312" y="2318899"/>
                  <a:pt x="3428516" y="3428637"/>
                </a:cubicBezTo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CEC639-56B9-4754-A667-D9009FACDE88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95325" y="2376000"/>
            <a:ext cx="8568000" cy="1997074"/>
          </a:xfrm>
        </p:spPr>
        <p:txBody>
          <a:bodyPr anchor="b"/>
          <a:lstStyle>
            <a:lvl1pPr>
              <a:lnSpc>
                <a:spcPct val="8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5818E352-220E-425C-95B8-2454677FF04E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695325" y="4543200"/>
            <a:ext cx="8568000" cy="5760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1F15DAA0-16B1-42AA-941B-C570EAD75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987042" y="6496705"/>
            <a:ext cx="993600" cy="147477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BDDD4BC-CE8F-4502-822F-935606059262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573FE87-7E0C-497A-8B0D-3F2E42683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2022 NTT DATA Corporation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E05AA7-2EDF-4404-8C24-6FEABBFC4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960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BCCD994-028B-4DAC-BFC7-BE495F5572C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0" y="0"/>
            <a:ext cx="12192000" cy="6858000"/>
          </a:xfrm>
          <a:noFill/>
        </p:spPr>
        <p:txBody>
          <a:bodyPr vert="horz" lIns="1800000" tIns="0" rIns="1800000" bIns="1332000" rtlCol="0" anchor="t">
            <a:noAutofit/>
          </a:bodyPr>
          <a:lstStyle>
            <a:lvl1pPr algn="ctr">
              <a:defRPr lang="en-US" sz="2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B79543A-8052-4D29-8546-B1590A066D1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0" y="0"/>
            <a:ext cx="5142774" cy="6857153"/>
          </a:xfrm>
          <a:custGeom>
            <a:avLst/>
            <a:gdLst>
              <a:gd name="connsiteX0" fmla="*/ 0 w 5142774"/>
              <a:gd name="connsiteY0" fmla="*/ 0 h 6857153"/>
              <a:gd name="connsiteX1" fmla="*/ 3428516 w 5142774"/>
              <a:gd name="connsiteY1" fmla="*/ 3428637 h 6857153"/>
              <a:gd name="connsiteX2" fmla="*/ 5142774 w 5142774"/>
              <a:gd name="connsiteY2" fmla="*/ 6857153 h 6857153"/>
              <a:gd name="connsiteX3" fmla="*/ 1714258 w 5142774"/>
              <a:gd name="connsiteY3" fmla="*/ 6857153 h 6857153"/>
              <a:gd name="connsiteX4" fmla="*/ 0 w 5142774"/>
              <a:gd name="connsiteY4" fmla="*/ 3428637 h 6857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42774" h="6857153">
                <a:moveTo>
                  <a:pt x="0" y="0"/>
                </a:moveTo>
                <a:cubicBezTo>
                  <a:pt x="1999827" y="46446"/>
                  <a:pt x="2874312" y="2318899"/>
                  <a:pt x="3428516" y="3428637"/>
                </a:cubicBezTo>
                <a:lnTo>
                  <a:pt x="5142774" y="6857153"/>
                </a:lnTo>
                <a:lnTo>
                  <a:pt x="1714258" y="6857153"/>
                </a:lnTo>
                <a:lnTo>
                  <a:pt x="0" y="342863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CEC639-56B9-4754-A667-D9009FACDE88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175" y="3514724"/>
            <a:ext cx="12192000" cy="3343276"/>
          </a:xfrm>
          <a:gradFill flip="none" rotWithShape="1">
            <a:gsLst>
              <a:gs pos="0">
                <a:schemeClr val="accent2">
                  <a:alpha val="70000"/>
                </a:schemeClr>
              </a:gs>
              <a:gs pos="80000">
                <a:schemeClr val="accent2">
                  <a:alpha val="0"/>
                </a:schemeClr>
              </a:gs>
            </a:gsLst>
            <a:lin ang="16200000" scaled="1"/>
            <a:tileRect/>
          </a:gradFill>
        </p:spPr>
        <p:txBody>
          <a:bodyPr vert="horz" lIns="694800" tIns="828000" rIns="4896000" bIns="1080000" rtlCol="0" anchor="b">
            <a:noAutofit/>
          </a:bodyPr>
          <a:lstStyle>
            <a:lvl1pPr>
              <a:lnSpc>
                <a:spcPct val="85000"/>
              </a:lnSpc>
              <a:defRPr lang="en-US" sz="60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5818E352-220E-425C-95B8-2454677FF04E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9060000" y="5017522"/>
            <a:ext cx="3132000" cy="576000"/>
          </a:xfrm>
          <a:solidFill>
            <a:schemeClr val="accent1"/>
          </a:solidFill>
        </p:spPr>
        <p:txBody>
          <a:bodyPr wrap="square" lIns="180000" tIns="180000" rIns="216000" bIns="144000" anchor="ctr">
            <a:noAutofit/>
          </a:bodyPr>
          <a:lstStyle>
            <a:lvl1pPr marL="0" indent="0" algn="r">
              <a:lnSpc>
                <a:spcPct val="90000"/>
              </a:lnSpc>
              <a:buNone/>
              <a:defRPr sz="16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ED6212A-6E61-41E4-A1AC-C1E11BF61391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10987042" y="6496705"/>
            <a:ext cx="995835" cy="147477"/>
          </a:xfrm>
          <a:custGeom>
            <a:avLst/>
            <a:gdLst>
              <a:gd name="connsiteX0" fmla="*/ 0 w 3190875"/>
              <a:gd name="connsiteY0" fmla="*/ 0 h 1514475"/>
              <a:gd name="connsiteX1" fmla="*/ 3190875 w 3190875"/>
              <a:gd name="connsiteY1" fmla="*/ 0 h 1514475"/>
              <a:gd name="connsiteX2" fmla="*/ 3190875 w 3190875"/>
              <a:gd name="connsiteY2" fmla="*/ 1514475 h 1514475"/>
              <a:gd name="connsiteX3" fmla="*/ 0 w 3190875"/>
              <a:gd name="connsiteY3" fmla="*/ 1514475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0875" h="1514475">
                <a:moveTo>
                  <a:pt x="0" y="0"/>
                </a:moveTo>
                <a:lnTo>
                  <a:pt x="3190875" y="0"/>
                </a:lnTo>
                <a:lnTo>
                  <a:pt x="3190875" y="1514475"/>
                </a:lnTo>
                <a:lnTo>
                  <a:pt x="0" y="1514475"/>
                </a:lnTo>
                <a:close/>
              </a:path>
            </a:pathLst>
          </a:cu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FE8FA3-5E1C-4359-830A-7C2A2041669B}"/>
              </a:ext>
            </a:extLst>
          </p:cNvPr>
          <p:cNvSpPr>
            <a:spLocks noGrp="1"/>
          </p:cNvSpPr>
          <p:nvPr>
            <p:ph type="dt" sz="half" idx="27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975C00C-F252-4993-B52E-687653A64794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2022 NTT DATA Corporation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EA0920B-D59C-454F-8EFA-FD71A7886144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214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55BA-9D9E-490E-B438-6BCC818F8EF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2B3CA-EBF0-4324-BDE2-B14D144F1B71}"/>
              </a:ext>
            </a:extLst>
          </p:cNvPr>
          <p:cNvSpPr>
            <a:spLocks noGrp="1"/>
          </p:cNvSpPr>
          <p:nvPr>
            <p:ph idx="1"/>
          </p:nvPr>
        </p:nvSpPr>
        <p:spPr bwMode="gray"/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F408E-A08F-46D8-9708-8D36D758BABF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5912E-E838-4325-B3E2-B839F3389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© 2022 NTT DATA Corporation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039B3-6A5B-45D7-A132-A1862113A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13CE6DAF-806F-404B-BC68-339BFCB57E5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06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55BA-9D9E-490E-B438-6BCC818F8EF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2B3CA-EBF0-4324-BDE2-B14D144F1B71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695325" y="1412875"/>
            <a:ext cx="5184000" cy="48244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F408E-A08F-46D8-9708-8D36D758BABF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5912E-E838-4325-B3E2-B839F3389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© 2022 NTT DATA Corporation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039B3-6A5B-45D7-A132-A1862113A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13CE6DAF-806F-404B-BC68-339BFCB57E5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9A13345-D8EA-438A-8BA9-E88672B7CBE9}"/>
              </a:ext>
            </a:extLst>
          </p:cNvPr>
          <p:cNvSpPr>
            <a:spLocks noGrp="1"/>
          </p:cNvSpPr>
          <p:nvPr>
            <p:ph idx="13"/>
          </p:nvPr>
        </p:nvSpPr>
        <p:spPr bwMode="gray">
          <a:xfrm>
            <a:off x="6311325" y="1412875"/>
            <a:ext cx="5184000" cy="48244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D4BBE3-A891-40CD-B768-EDC2FC71C6FA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469FC3-455C-464A-85D3-22AABA0A7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>
                <a:solidFill>
                  <a:schemeClr val="tx2"/>
                </a:solidFill>
              </a:rPr>
              <a:t>© 2022 NTT DATA Corporation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18B0DC-2ADD-41A0-801D-C1829B8B7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13CE6DAF-806F-404B-BC68-339BFCB57E5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0C3BB7C-B4A7-41A4-8C5A-903570B6070B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229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74404F-43CD-40C8-B408-4B36050B4048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95325" y="344552"/>
            <a:ext cx="10800000" cy="79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4632A-2918-4D07-821E-9CC4B7A378DA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695325" y="1412875"/>
            <a:ext cx="10800000" cy="48244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3D6D1-30BB-4470-8DAD-75D85B427804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5236210" y="6563358"/>
            <a:ext cx="64389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B7396-CF44-41A3-ABC7-B95299F0C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695325" y="6563358"/>
            <a:ext cx="446405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/>
              <a:t>© 2022 NTT DATA Corporation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03A65-CACD-4E1E-A1C2-FC8F9891C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64045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7" name="図 1">
            <a:extLst>
              <a:ext uri="{FF2B5EF4-FFF2-40B4-BE49-F238E27FC236}">
                <a16:creationId xmlns:a16="http://schemas.microsoft.com/office/drawing/2014/main" id="{A0FE7693-D895-4D00-AEFC-CA97134C7953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913087" y="6426860"/>
            <a:ext cx="1137600" cy="28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697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6" r:id="rId3"/>
    <p:sldLayoutId id="2147483661" r:id="rId4"/>
    <p:sldLayoutId id="2147483662" r:id="rId5"/>
    <p:sldLayoutId id="2147483655" r:id="rId6"/>
    <p:sldLayoutId id="2147483650" r:id="rId7"/>
    <p:sldLayoutId id="2147483698" r:id="rId8"/>
    <p:sldLayoutId id="2147483687" r:id="rId9"/>
    <p:sldLayoutId id="2147483713" r:id="rId10"/>
    <p:sldLayoutId id="2147483681" r:id="rId11"/>
    <p:sldLayoutId id="2147483700" r:id="rId12"/>
    <p:sldLayoutId id="2147483682" r:id="rId13"/>
    <p:sldLayoutId id="2147483676" r:id="rId14"/>
    <p:sldLayoutId id="2147483706" r:id="rId15"/>
    <p:sldLayoutId id="2147483707" r:id="rId16"/>
    <p:sldLayoutId id="2147483708" r:id="rId17"/>
    <p:sldLayoutId id="2147483697" r:id="rId18"/>
    <p:sldLayoutId id="2147483701" r:id="rId19"/>
    <p:sldLayoutId id="2147483709" r:id="rId20"/>
    <p:sldLayoutId id="2147483691" r:id="rId21"/>
    <p:sldLayoutId id="2147483674" r:id="rId22"/>
    <p:sldLayoutId id="2147483711" r:id="rId23"/>
    <p:sldLayoutId id="2147483712" r:id="rId24"/>
    <p:sldLayoutId id="2147483678" r:id="rId25"/>
    <p:sldLayoutId id="2147483694" r:id="rId26"/>
    <p:sldLayoutId id="2147483666" r:id="rId27"/>
    <p:sldLayoutId id="2147483667" r:id="rId28"/>
    <p:sldLayoutId id="2147483672" r:id="rId29"/>
    <p:sldLayoutId id="2147483705" r:id="rId30"/>
    <p:sldLayoutId id="2147483690" r:id="rId31"/>
    <p:sldLayoutId id="2147483689" r:id="rId32"/>
    <p:sldLayoutId id="2147483710" r:id="rId33"/>
    <p:sldLayoutId id="2147483715" r:id="rId34"/>
    <p:sldLayoutId id="2147483679" r:id="rId35"/>
    <p:sldLayoutId id="2147483686" r:id="rId36"/>
    <p:sldLayoutId id="2147483716" r:id="rId3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1pPr>
      <a:lvl2pPr marL="216000" indent="-2160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432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648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14400" rtl="0" eaLnBrk="1" latinLnBrk="0" hangingPunct="1">
        <a:lnSpc>
          <a:spcPct val="110000"/>
        </a:lnSpc>
        <a:spcBef>
          <a:spcPts val="6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6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216000" indent="-2160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432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648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0" userDrawn="1">
          <p15:clr>
            <a:srgbClr val="F26B43"/>
          </p15:clr>
        </p15:guide>
        <p15:guide id="2" pos="7242" userDrawn="1">
          <p15:clr>
            <a:srgbClr val="F26B43"/>
          </p15:clr>
        </p15:guide>
        <p15:guide id="3" orient="horz" pos="890" userDrawn="1">
          <p15:clr>
            <a:srgbClr val="F26B43"/>
          </p15:clr>
        </p15:guide>
        <p15:guide id="4" orient="horz" pos="3929" userDrawn="1">
          <p15:clr>
            <a:srgbClr val="F26B43"/>
          </p15:clr>
        </p15:guide>
        <p15:guide id="5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lutter.dev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youtube.com/playlist?list=PLOU2XLYxmsIJ7dsVN4iRuA7BT8XHzGtCr" TargetMode="External"/><Relationship Id="rId5" Type="http://schemas.openxmlformats.org/officeDocument/2006/relationships/hyperlink" Target="https://dart.dev/guides/language" TargetMode="External"/><Relationship Id="rId4" Type="http://schemas.openxmlformats.org/officeDocument/2006/relationships/hyperlink" Target="https://flutter.dev/doc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ocs.flutter.dev/resources/faq#where-is-flutters-markup-language-why-doesnt-flutter-have-a-markup-syntax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flutter.dev/docs/development/ui/widgets" TargetMode="External"/><Relationship Id="rId2" Type="http://schemas.openxmlformats.org/officeDocument/2006/relationships/hyperlink" Target="https://flutter.dev/docs/cookbook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quarkus.io/guides/rest-json" TargetMode="External"/><Relationship Id="rId2" Type="http://schemas.openxmlformats.org/officeDocument/2006/relationships/hyperlink" Target="https://quarkus.io/guides/getting-started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quarkus.io/guides/hibernate-orm" TargetMode="External"/><Relationship Id="rId5" Type="http://schemas.openxmlformats.org/officeDocument/2006/relationships/hyperlink" Target="https://quarkus.io/guides/cdi" TargetMode="External"/><Relationship Id="rId4" Type="http://schemas.openxmlformats.org/officeDocument/2006/relationships/hyperlink" Target="https://quarkus.io/guides/rest-clien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angular.io/guide/property-binding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picture containing sky, outdoor, colorful&#10;&#10;Description automatically generated">
            <a:extLst>
              <a:ext uri="{FF2B5EF4-FFF2-40B4-BE49-F238E27FC236}">
                <a16:creationId xmlns:a16="http://schemas.microsoft.com/office/drawing/2014/main" id="{18B9AC36-8E6B-485A-BAD0-5DE01CDFAB5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71" b="377"/>
          <a:stretch/>
        </p:blipFill>
        <p:spPr>
          <a:xfrm>
            <a:off x="0" y="0"/>
            <a:ext cx="12192000" cy="685800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87A6D-FAF0-46AF-A130-2B42397FF87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altLang="ja-JP" dirty="0"/>
              <a:t> </a:t>
            </a:r>
            <a:endParaRPr lang="de-DE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8D1188E-A7CB-4E03-86D2-F498CE65D3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Developer for a Day</a:t>
            </a:r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C8EA3D-ECC1-4176-B1D8-1A3A3479C5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3F00932-4DA8-43B2-BAC1-FB70798B22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de-DE" dirty="0"/>
              <a:t>© 2022 NTT DATA Corporation</a:t>
            </a:r>
          </a:p>
        </p:txBody>
      </p:sp>
    </p:spTree>
    <p:extLst>
      <p:ext uri="{BB962C8B-B14F-4D97-AF65-F5344CB8AC3E}">
        <p14:creationId xmlns:p14="http://schemas.microsoft.com/office/powerpoint/2010/main" val="2448852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A290E9-C3EC-4947-9C55-D982EE9DC0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920707"/>
            <a:ext cx="6600956" cy="310834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Classes with @Injectable often get called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 inject a Service use the constructor of the 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Service can be used without instantiating it by hand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43A036F0-8B27-4BE1-B622-A7F48F79BBC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With Dependency Injection, Angular handles the instantiation of the class for you. You just have to declare a class with </a:t>
            </a:r>
            <a:r>
              <a:rPr lang="en-US" b="1" dirty="0"/>
              <a:t>@Injectable </a:t>
            </a:r>
            <a:r>
              <a:rPr lang="en-US" dirty="0"/>
              <a:t>and the class can be injected into your component.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B7AD0D3-8F7F-40BB-8C8B-8B4EF15DD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0978DBF-07FE-4B3C-8929-E126C6AECC9E}"/>
              </a:ext>
            </a:extLst>
          </p:cNvPr>
          <p:cNvSpPr txBox="1"/>
          <p:nvPr/>
        </p:nvSpPr>
        <p:spPr>
          <a:xfrm>
            <a:off x="8165043" y="344552"/>
            <a:ext cx="4110277" cy="3391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@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Injectable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providedIn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: '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root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export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WeatherStationService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constructor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(private http: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HttpClient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) {}</a:t>
            </a:r>
          </a:p>
          <a:p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getStations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this.http.get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('/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api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station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');</a:t>
            </a:r>
          </a:p>
          <a:p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1050D23-4108-4732-B053-14490599229F}"/>
              </a:ext>
            </a:extLst>
          </p:cNvPr>
          <p:cNvSpPr txBox="1"/>
          <p:nvPr/>
        </p:nvSpPr>
        <p:spPr>
          <a:xfrm>
            <a:off x="958543" y="3906457"/>
            <a:ext cx="6337738" cy="2126596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export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HelloWorldDependencyInjectionComponent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  {</a:t>
            </a:r>
          </a:p>
          <a:p>
            <a:b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constructor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(private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stations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WeatherStationService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) { }</a:t>
            </a:r>
          </a:p>
          <a:p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getWeather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this.stations.getStations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().subscribe();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Observable Subscription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  }</a:t>
            </a:r>
            <a:endParaRPr lang="de-DE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/>
              <a:t>© 2022 NTT DATA Corporation</a:t>
            </a:r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573AF554-0004-43EC-B590-0EAF0BDFE67F}"/>
              </a:ext>
            </a:extLst>
          </p:cNvPr>
          <p:cNvSpPr txBox="1">
            <a:spLocks/>
          </p:cNvSpPr>
          <p:nvPr/>
        </p:nvSpPr>
        <p:spPr bwMode="gray">
          <a:xfrm>
            <a:off x="716228" y="6053138"/>
            <a:ext cx="7200901" cy="1905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https://angular.io/guide/what-is-angular#dependency-injection</a:t>
            </a:r>
          </a:p>
        </p:txBody>
      </p:sp>
    </p:spTree>
    <p:extLst>
      <p:ext uri="{BB962C8B-B14F-4D97-AF65-F5344CB8AC3E}">
        <p14:creationId xmlns:p14="http://schemas.microsoft.com/office/powerpoint/2010/main" val="2754927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 NTT DATA Corporation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D3F2FFE-53AE-425C-85BC-18E4D40FB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27" y="344552"/>
            <a:ext cx="7199552" cy="792000"/>
          </a:xfrm>
        </p:spPr>
        <p:txBody>
          <a:bodyPr anchor="t">
            <a:normAutofit/>
          </a:bodyPr>
          <a:lstStyle/>
          <a:p>
            <a:r>
              <a:rPr lang="en-US" dirty="0" err="1"/>
              <a:t>RxJS</a:t>
            </a:r>
            <a:r>
              <a:rPr lang="en-US" dirty="0"/>
              <a:t> – Reactive Programming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07295F13-E72F-14B1-791F-170EA2344EF8}"/>
              </a:ext>
            </a:extLst>
          </p:cNvPr>
          <p:cNvSpPr txBox="1">
            <a:spLocks/>
          </p:cNvSpPr>
          <p:nvPr/>
        </p:nvSpPr>
        <p:spPr>
          <a:xfrm>
            <a:off x="626143" y="5983789"/>
            <a:ext cx="7200901" cy="1905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https://angular.io/guide/rx-library</a:t>
            </a:r>
          </a:p>
        </p:txBody>
      </p:sp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D5A290E9-C3EC-4947-9C55-D982EE9DC0D8}"/>
              </a:ext>
            </a:extLst>
          </p:cNvPr>
          <p:cNvSpPr txBox="1">
            <a:spLocks/>
          </p:cNvSpPr>
          <p:nvPr/>
        </p:nvSpPr>
        <p:spPr>
          <a:xfrm>
            <a:off x="7197946" y="740552"/>
            <a:ext cx="4824251" cy="310834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Asynchronous data is handled with a stream which reacts to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Every instance that subscribes to an Observable gets notified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D5A290E9-C3EC-4947-9C55-D982EE9DC0D8}"/>
              </a:ext>
            </a:extLst>
          </p:cNvPr>
          <p:cNvSpPr txBox="1">
            <a:spLocks/>
          </p:cNvSpPr>
          <p:nvPr/>
        </p:nvSpPr>
        <p:spPr>
          <a:xfrm>
            <a:off x="626143" y="966800"/>
            <a:ext cx="6571803" cy="481777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95325" y="909258"/>
            <a:ext cx="6096000" cy="472437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getStations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(): Observable&lt;string[]&gt; {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 return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this.http.get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('/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api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/station');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endParaRPr lang="de-DE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//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React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to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changes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inside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subscribe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 block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this.getStations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subscribe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next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response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) { console.log(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response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); },</a:t>
            </a:r>
          </a:p>
          <a:p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error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err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) {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console.error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('Error: ' +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err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); },</a:t>
            </a:r>
          </a:p>
          <a:p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complete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() { console.log('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Completed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'); }</a:t>
            </a:r>
          </a:p>
          <a:p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});</a:t>
            </a:r>
          </a:p>
          <a:p>
            <a:endParaRPr lang="de-DE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//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React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to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changes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with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operators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 like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tap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map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, …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this.getStations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pipe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tap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((x)=&gt; console.log(x))</a:t>
            </a:r>
          </a:p>
          <a:p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21208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F2FFE-53AE-425C-85BC-18E4D40FB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Flutter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D1E01-5AFA-42B9-B48D-6A0F24455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Open-Source Cross </a:t>
            </a:r>
            <a:r>
              <a:rPr lang="de-DE" sz="1800" dirty="0" err="1"/>
              <a:t>Platform</a:t>
            </a:r>
            <a:r>
              <a:rPr lang="de-DE" sz="1800" dirty="0"/>
              <a:t>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err="1"/>
              <a:t>Maintainer</a:t>
            </a:r>
            <a:r>
              <a:rPr lang="de-DE" sz="1800" dirty="0"/>
              <a:t>: Google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Release: 04. Dezember 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err="1"/>
              <a:t>Programming</a:t>
            </a:r>
            <a:r>
              <a:rPr lang="de-DE" sz="1800" dirty="0"/>
              <a:t> </a:t>
            </a:r>
            <a:r>
              <a:rPr lang="de-DE" sz="1800" dirty="0" err="1"/>
              <a:t>language</a:t>
            </a:r>
            <a:r>
              <a:rPr lang="de-DE" sz="1800" dirty="0"/>
              <a:t>: Dart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err="1"/>
              <a:t>Supported</a:t>
            </a:r>
            <a:r>
              <a:rPr lang="de-DE" sz="1800" dirty="0"/>
              <a:t> </a:t>
            </a:r>
            <a:r>
              <a:rPr lang="de-DE" sz="1800" dirty="0" err="1"/>
              <a:t>platforms</a:t>
            </a:r>
            <a:r>
              <a:rPr lang="de-DE" sz="1800" dirty="0"/>
              <a:t>: </a:t>
            </a:r>
          </a:p>
          <a:p>
            <a:r>
              <a:rPr lang="de-DE" sz="1800" dirty="0"/>
              <a:t>     Android, iOS, Web, Windows, </a:t>
            </a:r>
            <a:r>
              <a:rPr lang="de-DE" sz="1800" dirty="0" err="1"/>
              <a:t>MacOs</a:t>
            </a:r>
            <a:r>
              <a:rPr lang="de-DE" sz="1800" dirty="0"/>
              <a:t>, Linux</a:t>
            </a:r>
          </a:p>
          <a:p>
            <a:endParaRPr lang="de-DE" sz="1800" dirty="0"/>
          </a:p>
          <a:p>
            <a:r>
              <a:rPr lang="de-DE" sz="1800" dirty="0"/>
              <a:t>Special Features:</a:t>
            </a:r>
          </a:p>
          <a:p>
            <a:pPr marL="717750" lvl="2" indent="-285750">
              <a:buFont typeface="Arial" panose="020B0604020202020204" pitchFamily="34" charset="0"/>
              <a:buChar char="•"/>
            </a:pPr>
            <a:r>
              <a:rPr lang="de-DE" sz="1800" dirty="0"/>
              <a:t>Hot-</a:t>
            </a:r>
            <a:r>
              <a:rPr lang="de-DE" sz="1800" dirty="0" err="1"/>
              <a:t>Reload</a:t>
            </a:r>
            <a:endParaRPr lang="de-DE" sz="1800" dirty="0"/>
          </a:p>
          <a:p>
            <a:pPr marL="717750" lvl="2" indent="-285750">
              <a:buFont typeface="Arial" panose="020B0604020202020204" pitchFamily="34" charset="0"/>
              <a:buChar char="•"/>
            </a:pPr>
            <a:r>
              <a:rPr lang="de-DE" sz="1800" dirty="0"/>
              <a:t>Single </a:t>
            </a:r>
            <a:r>
              <a:rPr lang="de-DE" sz="1800" dirty="0" err="1"/>
              <a:t>Codebase</a:t>
            </a:r>
            <a:endParaRPr lang="de-DE" sz="1800" dirty="0"/>
          </a:p>
          <a:p>
            <a:pPr marL="717750" lvl="2" indent="-285750">
              <a:buFont typeface="Arial" panose="020B0604020202020204" pitchFamily="34" charset="0"/>
              <a:buChar char="•"/>
            </a:pPr>
            <a:r>
              <a:rPr lang="de-DE" sz="1800" dirty="0"/>
              <a:t>Dart </a:t>
            </a:r>
            <a:r>
              <a:rPr lang="de-DE" sz="1800" dirty="0" err="1"/>
              <a:t>based</a:t>
            </a:r>
            <a:r>
              <a:rPr lang="de-DE" sz="1800" dirty="0"/>
              <a:t> on ECMA</a:t>
            </a:r>
          </a:p>
          <a:p>
            <a:pPr marL="717750" lvl="2" indent="-285750">
              <a:buFont typeface="Arial" panose="020B0604020202020204" pitchFamily="34" charset="0"/>
              <a:buChar char="•"/>
            </a:pPr>
            <a:r>
              <a:rPr lang="de-DE" sz="1800" dirty="0"/>
              <a:t>Many Plugins and Libraries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4234AE-CC7D-48B3-A065-1FF9C1D71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NTT DATA Corporation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92D6F-E437-46D9-AC3B-5C07AEAB4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6DAF-806F-404B-BC68-339BFCB57E5C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4" descr="Bildergebnis für flutter">
            <a:extLst>
              <a:ext uri="{FF2B5EF4-FFF2-40B4-BE49-F238E27FC236}">
                <a16:creationId xmlns:a16="http://schemas.microsoft.com/office/drawing/2014/main" id="{3638B470-30BD-1476-E4B6-137C0F339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017" y="845678"/>
            <a:ext cx="4678807" cy="233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02D9CAF6-9041-A87C-8F5F-1D2D272215A5}"/>
              </a:ext>
            </a:extLst>
          </p:cNvPr>
          <p:cNvSpPr txBox="1"/>
          <p:nvPr/>
        </p:nvSpPr>
        <p:spPr>
          <a:xfrm>
            <a:off x="6474018" y="4211829"/>
            <a:ext cx="5021308" cy="1800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/>
              <a:t>Usefull</a:t>
            </a:r>
            <a:r>
              <a:rPr lang="de-DE" dirty="0"/>
              <a:t> Links:</a:t>
            </a:r>
          </a:p>
          <a:p>
            <a:pPr marL="717750" lvl="2" indent="-285750">
              <a:buFont typeface="Arial" panose="020B0604020202020204" pitchFamily="34" charset="0"/>
              <a:buChar char="•"/>
            </a:pPr>
            <a:r>
              <a:rPr lang="de-DE" dirty="0"/>
              <a:t>Flutter </a:t>
            </a:r>
            <a:r>
              <a:rPr lang="de-DE" dirty="0" err="1"/>
              <a:t>homepage</a:t>
            </a:r>
            <a:r>
              <a:rPr lang="de-DE" dirty="0"/>
              <a:t> </a:t>
            </a:r>
            <a:r>
              <a:rPr lang="de-DE" dirty="0">
                <a:hlinkClick r:id="rId3"/>
              </a:rPr>
              <a:t>https://flutter.dev/</a:t>
            </a:r>
            <a:endParaRPr lang="de-DE" dirty="0"/>
          </a:p>
          <a:p>
            <a:pPr marL="717750" lvl="2" indent="-285750">
              <a:buFont typeface="Arial" panose="020B0604020202020204" pitchFamily="34" charset="0"/>
              <a:buChar char="•"/>
            </a:pPr>
            <a:r>
              <a:rPr lang="de-DE" dirty="0"/>
              <a:t>Flutter </a:t>
            </a:r>
            <a:r>
              <a:rPr lang="de-DE" dirty="0" err="1"/>
              <a:t>documentation</a:t>
            </a:r>
            <a:r>
              <a:rPr lang="de-DE" dirty="0"/>
              <a:t> </a:t>
            </a:r>
            <a:r>
              <a:rPr lang="de-DE" dirty="0">
                <a:hlinkClick r:id="rId4"/>
              </a:rPr>
              <a:t>https://flutter.dev/docs</a:t>
            </a:r>
            <a:endParaRPr lang="de-DE" dirty="0"/>
          </a:p>
          <a:p>
            <a:pPr marL="717750" lvl="2" indent="-285750">
              <a:buFont typeface="Arial" panose="020B0604020202020204" pitchFamily="34" charset="0"/>
              <a:buChar char="•"/>
            </a:pPr>
            <a:r>
              <a:rPr lang="de-DE" dirty="0"/>
              <a:t>Dart </a:t>
            </a:r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>
                <a:hlinkClick r:id="rId5"/>
              </a:rPr>
              <a:t>https://dart.dev/guides/language</a:t>
            </a:r>
            <a:endParaRPr lang="de-DE" dirty="0"/>
          </a:p>
          <a:p>
            <a:pPr marL="717750" lvl="2" indent="-285750">
              <a:buFont typeface="Arial" panose="020B0604020202020204" pitchFamily="34" charset="0"/>
              <a:buChar char="•"/>
            </a:pPr>
            <a:r>
              <a:rPr lang="de-DE" dirty="0"/>
              <a:t>YouTube Playlist </a:t>
            </a:r>
            <a:r>
              <a:rPr lang="de-DE" dirty="0">
                <a:hlinkClick r:id="rId6"/>
              </a:rPr>
              <a:t>https://www.youtube.com/playlist?list=PLOU2XLYxmsIJ7dsVN4iRuA7BT8XHzGtCr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7438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0DF29B-4C15-A7C4-8085-5573244CF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structure Declarative vs Imperative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282ED9-F7ED-9A6A-B205-E5A189F2F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Flutter </a:t>
            </a:r>
            <a:r>
              <a:rPr lang="en-US" b="1" dirty="0"/>
              <a:t>does not </a:t>
            </a:r>
            <a:r>
              <a:rPr lang="en-US" dirty="0"/>
              <a:t>use an extra declarative markup language to build the UI like HTML, or XML. Dart is being used to define </a:t>
            </a:r>
            <a:r>
              <a:rPr lang="en-US" b="1" dirty="0"/>
              <a:t>business logic </a:t>
            </a:r>
            <a:r>
              <a:rPr lang="en-US" dirty="0"/>
              <a:t>and the </a:t>
            </a:r>
            <a:r>
              <a:rPr lang="en-US" b="1" dirty="0"/>
              <a:t>UI</a:t>
            </a:r>
            <a:r>
              <a:rPr lang="en-US" dirty="0"/>
              <a:t> in your Flutter application. </a:t>
            </a:r>
            <a:r>
              <a:rPr lang="en-US" b="1" dirty="0"/>
              <a:t>No other languages are needed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sz="1800" b="1" dirty="0"/>
              <a:t>Declarative (UI)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050" dirty="0">
                <a:hlinkClick r:id="rId2"/>
              </a:rPr>
              <a:t>https://docs.flutter.dev/resources/faq#where-is-flutters-markup-language-why-doesnt-flutter-have-a-markup-syntax</a:t>
            </a:r>
            <a:endParaRPr lang="en-US" sz="1050" dirty="0"/>
          </a:p>
          <a:p>
            <a:endParaRPr lang="en-US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E17F9F3-920A-2822-1F89-D057B36CE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NTT DATA Corporation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DEC6679-90A5-1A3E-F637-B5FF5AF35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6DAF-806F-404B-BC68-339BFCB57E5C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214A6E7-9617-F01A-B25E-B890B1FCE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" y="2701696"/>
            <a:ext cx="5195218" cy="2246769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@override</a:t>
            </a:r>
            <a:b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Widget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build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  <a:t>(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BuildContext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context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  <a:t>)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JetBrains Mono"/>
              </a:rPr>
              <a:t>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JetBrains Mono"/>
              </a:rPr>
              <a:t> 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return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Row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  <a:t>(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children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: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  <a:t>[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Column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JetBrains Mono"/>
              </a:rPr>
              <a:t>(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children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: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JetBrains Mono"/>
              </a:rPr>
              <a:t>[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JetBrains Mono"/>
              </a:rPr>
              <a:t>  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Icon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JetBrains Mono"/>
              </a:rPr>
              <a:t>(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Icons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phone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JetBrains Mono"/>
              </a:rPr>
              <a:t>)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Text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JetBrains Mono"/>
              </a:rPr>
              <a:t>(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'Call'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JetBrains Mono"/>
              </a:rPr>
              <a:t>)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JetBrains Mono"/>
              </a:rPr>
              <a:t>]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JetBrains Mono"/>
              </a:rPr>
              <a:t>)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5C6370"/>
                </a:solidFill>
                <a:effectLst/>
                <a:latin typeface="JetBrains Mono"/>
              </a:rPr>
              <a:t>// More Widgets ...</a:t>
            </a:r>
            <a:b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5C6370"/>
                </a:solidFill>
                <a:effectLst/>
                <a:latin typeface="JetBrains Mono"/>
              </a:rPr>
            </a:b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5C6370"/>
                </a:solidFill>
                <a:effectLst/>
                <a:latin typeface="JetBrains Mono"/>
              </a:rPr>
              <a:t>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  <a:t>]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  <a:t>)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JetBrains Mono"/>
              </a:rPr>
              <a:t>}</a:t>
            </a:r>
            <a:endParaRPr kumimoji="0" lang="de-DE" altLang="de-DE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5404A25-99C0-8BDB-C32A-68CAA2B1F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8547" y="2701696"/>
            <a:ext cx="2665559" cy="253761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6A400CCC-28EF-8B79-3DB5-969E51B800A3}"/>
              </a:ext>
            </a:extLst>
          </p:cNvPr>
          <p:cNvSpPr txBox="1"/>
          <p:nvPr/>
        </p:nvSpPr>
        <p:spPr>
          <a:xfrm>
            <a:off x="6988547" y="2236090"/>
            <a:ext cx="6096000" cy="378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Imperative (Business Logic)</a:t>
            </a:r>
          </a:p>
        </p:txBody>
      </p:sp>
    </p:spTree>
    <p:extLst>
      <p:ext uri="{BB962C8B-B14F-4D97-AF65-F5344CB8AC3E}">
        <p14:creationId xmlns:p14="http://schemas.microsoft.com/office/powerpoint/2010/main" val="3648412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387E2E-3BE9-154E-A7E7-05C3C16F0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 err="1"/>
              <a:t>Everything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a </a:t>
            </a:r>
            <a:r>
              <a:rPr lang="de-DE" sz="2400" dirty="0" err="1"/>
              <a:t>widget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47AD49-E3B0-D670-2CBF-C9F1CC643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412875"/>
            <a:ext cx="5418888" cy="482441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UI </a:t>
            </a:r>
            <a:r>
              <a:rPr lang="de-DE" sz="1800" dirty="0" err="1"/>
              <a:t>is</a:t>
            </a:r>
            <a:r>
              <a:rPr lang="de-DE" sz="1800" dirty="0"/>
              <a:t> </a:t>
            </a:r>
            <a:r>
              <a:rPr lang="de-DE" sz="1800" b="1" dirty="0" err="1"/>
              <a:t>only</a:t>
            </a:r>
            <a:r>
              <a:rPr lang="de-DE" sz="1800" dirty="0"/>
              <a:t> </a:t>
            </a:r>
            <a:r>
              <a:rPr lang="de-DE" sz="1800" dirty="0" err="1"/>
              <a:t>described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widgets</a:t>
            </a:r>
            <a:r>
              <a:rPr lang="de-DE" sz="1800" dirty="0"/>
              <a:t>  	        (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whole</a:t>
            </a:r>
            <a:r>
              <a:rPr lang="de-DE" sz="1800" dirty="0"/>
              <a:t> App </a:t>
            </a:r>
            <a:r>
              <a:rPr lang="de-DE" sz="1800" dirty="0" err="1"/>
              <a:t>is</a:t>
            </a:r>
            <a:r>
              <a:rPr lang="de-DE" sz="1800" dirty="0"/>
              <a:t> a Widget)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err="1"/>
              <a:t>For</a:t>
            </a:r>
            <a:r>
              <a:rPr lang="de-DE" sz="1800" dirty="0"/>
              <a:t> </a:t>
            </a:r>
            <a:r>
              <a:rPr lang="de-DE" sz="1800" dirty="0" err="1"/>
              <a:t>every</a:t>
            </a:r>
            <a:r>
              <a:rPr lang="de-DE" sz="1800" dirty="0"/>
              <a:t> </a:t>
            </a:r>
            <a:r>
              <a:rPr lang="de-DE" sz="1800" dirty="0" err="1"/>
              <a:t>use</a:t>
            </a:r>
            <a:r>
              <a:rPr lang="de-DE" sz="1800" dirty="0"/>
              <a:t> </a:t>
            </a:r>
            <a:r>
              <a:rPr lang="de-DE" sz="1800" dirty="0" err="1"/>
              <a:t>case</a:t>
            </a:r>
            <a:r>
              <a:rPr lang="de-DE" sz="1800" dirty="0"/>
              <a:t> </a:t>
            </a:r>
            <a:r>
              <a:rPr lang="de-DE" sz="1800" dirty="0" err="1"/>
              <a:t>exists</a:t>
            </a:r>
            <a:r>
              <a:rPr lang="de-DE" sz="1800" dirty="0"/>
              <a:t> </a:t>
            </a:r>
            <a:r>
              <a:rPr lang="de-DE" sz="1800" dirty="0" err="1"/>
              <a:t>widgets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specific</a:t>
            </a:r>
            <a:r>
              <a:rPr lang="de-DE" sz="1800" dirty="0"/>
              <a:t> </a:t>
            </a:r>
            <a:r>
              <a:rPr lang="de-DE" sz="1800" dirty="0" err="1"/>
              <a:t>methods</a:t>
            </a:r>
            <a:r>
              <a:rPr lang="de-DE" sz="1800" dirty="0"/>
              <a:t> and </a:t>
            </a:r>
            <a:r>
              <a:rPr lang="de-DE" sz="1800" dirty="0" err="1"/>
              <a:t>inputs</a:t>
            </a: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Layout </a:t>
            </a:r>
            <a:r>
              <a:rPr lang="de-DE" sz="1800" dirty="0" err="1"/>
              <a:t>is</a:t>
            </a:r>
            <a:r>
              <a:rPr lang="de-DE" sz="1800" dirty="0"/>
              <a:t> </a:t>
            </a:r>
            <a:r>
              <a:rPr lang="de-DE" sz="1800" dirty="0" err="1"/>
              <a:t>organized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widgets</a:t>
            </a:r>
            <a:r>
              <a:rPr lang="de-DE" sz="1800" dirty="0"/>
              <a:t> like </a:t>
            </a:r>
            <a:r>
              <a:rPr lang="de-DE" sz="1800" b="1" dirty="0" err="1"/>
              <a:t>containers</a:t>
            </a:r>
            <a:r>
              <a:rPr lang="de-DE" sz="1800" dirty="0"/>
              <a:t>, </a:t>
            </a:r>
            <a:r>
              <a:rPr lang="de-DE" sz="1800" b="1" dirty="0" err="1"/>
              <a:t>rows</a:t>
            </a:r>
            <a:r>
              <a:rPr lang="de-DE" sz="1800" dirty="0"/>
              <a:t> and </a:t>
            </a:r>
            <a:r>
              <a:rPr lang="de-DE" sz="1800" b="1" dirty="0" err="1"/>
              <a:t>columns</a:t>
            </a:r>
            <a:endParaRPr lang="de-DE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Flutter </a:t>
            </a:r>
            <a:r>
              <a:rPr lang="de-DE" sz="1800" dirty="0" err="1"/>
              <a:t>offers</a:t>
            </a:r>
            <a:r>
              <a:rPr lang="de-DE" sz="1800" dirty="0"/>
              <a:t> also </a:t>
            </a:r>
            <a:r>
              <a:rPr lang="de-DE" sz="1800" dirty="0" err="1"/>
              <a:t>Gesture</a:t>
            </a:r>
            <a:r>
              <a:rPr lang="de-DE" sz="1800" dirty="0"/>
              <a:t> and Animation Widgets</a:t>
            </a:r>
            <a:endParaRPr lang="de-DE" sz="1400" dirty="0"/>
          </a:p>
          <a:p>
            <a:endParaRPr lang="de-DE" dirty="0"/>
          </a:p>
          <a:p>
            <a:endParaRPr lang="de-DE" sz="1400" dirty="0"/>
          </a:p>
          <a:p>
            <a:endParaRPr lang="de-DE" sz="1400" dirty="0"/>
          </a:p>
          <a:p>
            <a:r>
              <a:rPr lang="de-DE" sz="1400" dirty="0"/>
              <a:t>Flutter </a:t>
            </a:r>
            <a:r>
              <a:rPr lang="de-DE" sz="1400" dirty="0" err="1"/>
              <a:t>coobook</a:t>
            </a:r>
            <a:r>
              <a:rPr lang="de-DE" sz="1400" dirty="0"/>
              <a:t>:</a:t>
            </a:r>
          </a:p>
          <a:p>
            <a:r>
              <a:rPr lang="de-DE" sz="1400" dirty="0">
                <a:hlinkClick r:id="rId2"/>
              </a:rPr>
              <a:t>https://flutter.dev/docs/cookbook</a:t>
            </a:r>
            <a:endParaRPr lang="de-DE" sz="1400" dirty="0"/>
          </a:p>
          <a:p>
            <a:r>
              <a:rPr lang="de-DE" sz="1400" dirty="0"/>
              <a:t>Widgets </a:t>
            </a:r>
            <a:r>
              <a:rPr lang="de-DE" sz="1400" dirty="0" err="1"/>
              <a:t>overview</a:t>
            </a:r>
            <a:r>
              <a:rPr lang="de-DE" sz="1400" dirty="0"/>
              <a:t>:</a:t>
            </a:r>
          </a:p>
          <a:p>
            <a:r>
              <a:rPr lang="de-DE" sz="1400" dirty="0">
                <a:hlinkClick r:id="rId3"/>
              </a:rPr>
              <a:t>https://flutter.dev/docs/development/ui/widget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CDFA5C-8A05-D516-6AAB-E2F72CFAE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NTT DATA Corporation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298517-DE9A-26A0-0227-182D59F98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6DAF-806F-404B-BC68-339BFCB57E5C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2" descr="The layout tutorial app">
            <a:extLst>
              <a:ext uri="{FF2B5EF4-FFF2-40B4-BE49-F238E27FC236}">
                <a16:creationId xmlns:a16="http://schemas.microsoft.com/office/drawing/2014/main" id="{D5E96F7C-69E8-BCBD-2AC2-C7E20F9D2C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95" b="37501"/>
          <a:stretch/>
        </p:blipFill>
        <p:spPr bwMode="auto">
          <a:xfrm>
            <a:off x="7785911" y="1412875"/>
            <a:ext cx="403945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B86A3147-E010-D87A-6974-583A7D7CE8D8}"/>
              </a:ext>
            </a:extLst>
          </p:cNvPr>
          <p:cNvSpPr/>
          <p:nvPr/>
        </p:nvSpPr>
        <p:spPr>
          <a:xfrm>
            <a:off x="7785910" y="1412875"/>
            <a:ext cx="4039453" cy="8889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E6A8147-A57E-4DFD-45A7-379A18EC0FC4}"/>
              </a:ext>
            </a:extLst>
          </p:cNvPr>
          <p:cNvSpPr/>
          <p:nvPr/>
        </p:nvSpPr>
        <p:spPr>
          <a:xfrm>
            <a:off x="8368106" y="1552067"/>
            <a:ext cx="621793" cy="64922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2C1969F-F9A4-7C3E-20FF-9D76FFE850E4}"/>
              </a:ext>
            </a:extLst>
          </p:cNvPr>
          <p:cNvSpPr/>
          <p:nvPr/>
        </p:nvSpPr>
        <p:spPr>
          <a:xfrm>
            <a:off x="9474941" y="1552067"/>
            <a:ext cx="621793" cy="64922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1E24021-A85C-D254-7EB6-328A59EAF0BA}"/>
              </a:ext>
            </a:extLst>
          </p:cNvPr>
          <p:cNvSpPr/>
          <p:nvPr/>
        </p:nvSpPr>
        <p:spPr>
          <a:xfrm>
            <a:off x="10581776" y="1552067"/>
            <a:ext cx="621793" cy="64922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600" dirty="0" err="1">
              <a:solidFill>
                <a:schemeClr val="tx1"/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741000CB-69D5-B942-944E-BC9C99D65FAA}"/>
              </a:ext>
            </a:extLst>
          </p:cNvPr>
          <p:cNvCxnSpPr>
            <a:stCxn id="14" idx="0"/>
            <a:endCxn id="8" idx="2"/>
          </p:cNvCxnSpPr>
          <p:nvPr/>
        </p:nvCxnSpPr>
        <p:spPr>
          <a:xfrm flipH="1" flipV="1">
            <a:off x="8679003" y="2201291"/>
            <a:ext cx="1106834" cy="70433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2233ED45-E652-80D4-FE89-7A07D40B775A}"/>
              </a:ext>
            </a:extLst>
          </p:cNvPr>
          <p:cNvCxnSpPr>
            <a:stCxn id="14" idx="0"/>
            <a:endCxn id="9" idx="2"/>
          </p:cNvCxnSpPr>
          <p:nvPr/>
        </p:nvCxnSpPr>
        <p:spPr>
          <a:xfrm flipV="1">
            <a:off x="9785837" y="2201291"/>
            <a:ext cx="1" cy="70433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CE0BDB51-D52A-0B4F-2DC0-DF5B9D540650}"/>
              </a:ext>
            </a:extLst>
          </p:cNvPr>
          <p:cNvCxnSpPr>
            <a:stCxn id="14" idx="0"/>
            <a:endCxn id="10" idx="2"/>
          </p:cNvCxnSpPr>
          <p:nvPr/>
        </p:nvCxnSpPr>
        <p:spPr>
          <a:xfrm flipV="1">
            <a:off x="9785837" y="2201291"/>
            <a:ext cx="1106836" cy="70433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40D70B3F-B946-CF7E-CDB7-FE376B2C9EBC}"/>
              </a:ext>
            </a:extLst>
          </p:cNvPr>
          <p:cNvSpPr/>
          <p:nvPr/>
        </p:nvSpPr>
        <p:spPr>
          <a:xfrm>
            <a:off x="9154895" y="2905624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>
                <a:solidFill>
                  <a:srgbClr val="00B050"/>
                </a:solidFill>
              </a:rPr>
              <a:t>Column</a:t>
            </a:r>
            <a:r>
              <a:rPr lang="de-DE" dirty="0">
                <a:solidFill>
                  <a:srgbClr val="00B050"/>
                </a:solidFill>
              </a:rPr>
              <a:t> ( )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90654B8-6BC7-EC18-E643-39BD6405158E}"/>
              </a:ext>
            </a:extLst>
          </p:cNvPr>
          <p:cNvSpPr/>
          <p:nvPr/>
        </p:nvSpPr>
        <p:spPr>
          <a:xfrm>
            <a:off x="6541529" y="1679821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</a:rPr>
              <a:t>Row</a:t>
            </a:r>
            <a:r>
              <a:rPr lang="de-DE" dirty="0">
                <a:solidFill>
                  <a:srgbClr val="FF0000"/>
                </a:solidFill>
              </a:rPr>
              <a:t> ( )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76F8605D-AE6F-D6EE-6F8C-4B47D8F662A8}"/>
              </a:ext>
            </a:extLst>
          </p:cNvPr>
          <p:cNvCxnSpPr>
            <a:stCxn id="15" idx="3"/>
            <a:endCxn id="7" idx="1"/>
          </p:cNvCxnSpPr>
          <p:nvPr/>
        </p:nvCxnSpPr>
        <p:spPr>
          <a:xfrm flipV="1">
            <a:off x="7469988" y="1857375"/>
            <a:ext cx="315922" cy="71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CB9DADB3-8E1E-4943-6123-56B74D3A78E9}"/>
              </a:ext>
            </a:extLst>
          </p:cNvPr>
          <p:cNvSpPr/>
          <p:nvPr/>
        </p:nvSpPr>
        <p:spPr>
          <a:xfrm>
            <a:off x="7493051" y="2663692"/>
            <a:ext cx="954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Text ( ) 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E1A1946-E4FF-B750-3AF6-296B66E0B9C3}"/>
              </a:ext>
            </a:extLst>
          </p:cNvPr>
          <p:cNvSpPr/>
          <p:nvPr/>
        </p:nvSpPr>
        <p:spPr>
          <a:xfrm>
            <a:off x="8276173" y="3382728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Icon ( )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AE4F83C6-BD6D-239B-EFD7-2CAF41803DBA}"/>
              </a:ext>
            </a:extLst>
          </p:cNvPr>
          <p:cNvCxnSpPr>
            <a:stCxn id="17" idx="0"/>
          </p:cNvCxnSpPr>
          <p:nvPr/>
        </p:nvCxnSpPr>
        <p:spPr>
          <a:xfrm flipV="1">
            <a:off x="7970137" y="2049153"/>
            <a:ext cx="558109" cy="6145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CEAC9B6D-6977-FD6F-D071-FADB0147E2E0}"/>
              </a:ext>
            </a:extLst>
          </p:cNvPr>
          <p:cNvCxnSpPr>
            <a:stCxn id="18" idx="0"/>
          </p:cNvCxnSpPr>
          <p:nvPr/>
        </p:nvCxnSpPr>
        <p:spPr>
          <a:xfrm flipH="1" flipV="1">
            <a:off x="8714369" y="1753248"/>
            <a:ext cx="13210" cy="16294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">
            <a:extLst>
              <a:ext uri="{FF2B5EF4-FFF2-40B4-BE49-F238E27FC236}">
                <a16:creationId xmlns:a16="http://schemas.microsoft.com/office/drawing/2014/main" id="{C103875B-E85D-F22F-46A3-972B566F4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0146" y="3732432"/>
            <a:ext cx="5195218" cy="2246769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@override</a:t>
            </a:r>
            <a:b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Widget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build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  <a:t>(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BuildContext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context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  <a:t>)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JetBrains Mono"/>
              </a:rPr>
              <a:t>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JetBrains Mono"/>
              </a:rPr>
              <a:t> 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return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Row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  <a:t>(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children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: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  <a:t>[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Column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JetBrains Mono"/>
              </a:rPr>
              <a:t>(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children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: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JetBrains Mono"/>
              </a:rPr>
              <a:t>[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JetBrains Mono"/>
              </a:rPr>
              <a:t>  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Icon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JetBrains Mono"/>
              </a:rPr>
              <a:t>(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Icons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phone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JetBrains Mono"/>
              </a:rPr>
              <a:t>)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Text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JetBrains Mono"/>
              </a:rPr>
              <a:t>(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'Call'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JetBrains Mono"/>
              </a:rPr>
              <a:t>)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JetBrains Mono"/>
              </a:rPr>
              <a:t>]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JetBrains Mono"/>
              </a:rPr>
              <a:t>)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5C6370"/>
                </a:solidFill>
                <a:effectLst/>
                <a:latin typeface="JetBrains Mono"/>
              </a:rPr>
              <a:t>// More Widgets ...</a:t>
            </a:r>
            <a:b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5C6370"/>
                </a:solidFill>
                <a:effectLst/>
                <a:latin typeface="JetBrains Mono"/>
              </a:rPr>
            </a:b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5C6370"/>
                </a:solidFill>
                <a:effectLst/>
                <a:latin typeface="JetBrains Mono"/>
              </a:rPr>
              <a:t>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  <a:t>]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  <a:t>)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JetBrains Mono"/>
              </a:rPr>
              <a:t>}</a:t>
            </a:r>
            <a:endParaRPr kumimoji="0" lang="de-DE" altLang="de-DE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89441F6-0C10-1C33-7C0B-4B37AE030804}"/>
              </a:ext>
            </a:extLst>
          </p:cNvPr>
          <p:cNvSpPr txBox="1"/>
          <p:nvPr/>
        </p:nvSpPr>
        <p:spPr>
          <a:xfrm>
            <a:off x="6509045" y="1013088"/>
            <a:ext cx="6097554" cy="31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Bottom Navigation Bar (simplified)</a:t>
            </a:r>
          </a:p>
        </p:txBody>
      </p:sp>
    </p:spTree>
    <p:extLst>
      <p:ext uri="{BB962C8B-B14F-4D97-AF65-F5344CB8AC3E}">
        <p14:creationId xmlns:p14="http://schemas.microsoft.com/office/powerpoint/2010/main" val="1811311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D0AB58-BAC9-4D6C-D7C8-351319EA8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 err="1"/>
              <a:t>Everything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a </a:t>
            </a:r>
            <a:r>
              <a:rPr lang="de-DE" sz="2400" dirty="0" err="1"/>
              <a:t>widget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395D77-1B7F-6FE2-217D-2F43BB024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NTT DATA Corporation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BFDC736-6271-BC7E-CC9D-22327D1BF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6DAF-806F-404B-BC68-339BFCB57E5C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A96D856-5E4E-6E49-9D6F-2AA6452BB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28" y="1438087"/>
            <a:ext cx="2418779" cy="106381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4AC7C90D-7429-6FA9-A6E8-D3C25FC389BB}"/>
              </a:ext>
            </a:extLst>
          </p:cNvPr>
          <p:cNvSpPr txBox="1"/>
          <p:nvPr/>
        </p:nvSpPr>
        <p:spPr bwMode="gray">
          <a:xfrm>
            <a:off x="695325" y="1015907"/>
            <a:ext cx="1780857" cy="422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>
              <a:buClr>
                <a:schemeClr val="tx2"/>
              </a:buClr>
            </a:pPr>
            <a:r>
              <a:rPr lang="de-DE" sz="1800" b="1" dirty="0" err="1">
                <a:solidFill>
                  <a:schemeClr val="tx1"/>
                </a:solidFill>
              </a:rPr>
              <a:t>Stateful</a:t>
            </a:r>
            <a:r>
              <a:rPr lang="de-DE" sz="1800" b="1" dirty="0">
                <a:solidFill>
                  <a:schemeClr val="tx1"/>
                </a:solidFill>
              </a:rPr>
              <a:t> Widget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489CFBE-23F8-26E4-3E52-EE5F62E6B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851" y="1335599"/>
            <a:ext cx="2665559" cy="2537612"/>
          </a:xfrm>
          <a:prstGeom prst="rect">
            <a:avLst/>
          </a:prstGeom>
        </p:spPr>
      </p:pic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CD1BADDE-E028-0770-C44A-390DED3207DF}"/>
              </a:ext>
            </a:extLst>
          </p:cNvPr>
          <p:cNvSpPr txBox="1">
            <a:spLocks/>
          </p:cNvSpPr>
          <p:nvPr/>
        </p:nvSpPr>
        <p:spPr bwMode="gray">
          <a:xfrm>
            <a:off x="778788" y="4007983"/>
            <a:ext cx="5219622" cy="1810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State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widget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saved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b="1" dirty="0" err="1"/>
              <a:t>state</a:t>
            </a:r>
            <a:r>
              <a:rPr lang="de-DE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b="1" dirty="0" err="1"/>
              <a:t>setState</a:t>
            </a:r>
            <a:r>
              <a:rPr lang="de-DE" b="1" dirty="0"/>
              <a:t>( )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signilize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changed</a:t>
            </a:r>
            <a:r>
              <a:rPr lang="de-DE" dirty="0"/>
              <a:t> and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rebuild</a:t>
            </a:r>
            <a:r>
              <a:rPr lang="de-DE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widgets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marked</a:t>
            </a:r>
            <a:r>
              <a:rPr lang="de-DE" dirty="0"/>
              <a:t> </a:t>
            </a:r>
            <a:r>
              <a:rPr lang="de-DE" b="1" dirty="0" err="1"/>
              <a:t>dirty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rebuilded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also </a:t>
            </a:r>
            <a:r>
              <a:rPr lang="de-DE" dirty="0" err="1"/>
              <a:t>libraries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management</a:t>
            </a:r>
            <a:r>
              <a:rPr lang="de-DE" dirty="0"/>
              <a:t> (Provider, </a:t>
            </a:r>
            <a:r>
              <a:rPr lang="de-DE" dirty="0" err="1"/>
              <a:t>Riverpod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F3BDA70-84A1-57F1-2003-FB8228D1AE2C}"/>
              </a:ext>
            </a:extLst>
          </p:cNvPr>
          <p:cNvSpPr txBox="1"/>
          <p:nvPr/>
        </p:nvSpPr>
        <p:spPr bwMode="gray">
          <a:xfrm>
            <a:off x="6998685" y="1124509"/>
            <a:ext cx="1780857" cy="422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>
              <a:buClr>
                <a:schemeClr val="tx2"/>
              </a:buClr>
            </a:pPr>
            <a:r>
              <a:rPr lang="de-DE" sz="1800" b="1" dirty="0" err="1">
                <a:solidFill>
                  <a:schemeClr val="tx1"/>
                </a:solidFill>
              </a:rPr>
              <a:t>Stateless</a:t>
            </a:r>
            <a:r>
              <a:rPr lang="de-DE" sz="1800" b="1" dirty="0">
                <a:solidFill>
                  <a:schemeClr val="tx1"/>
                </a:solidFill>
              </a:rPr>
              <a:t> Widget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115627E0-82B7-9D23-3DE1-8942F562D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8685" y="1644261"/>
            <a:ext cx="2848373" cy="685896"/>
          </a:xfrm>
          <a:prstGeom prst="rect">
            <a:avLst/>
          </a:prstGeom>
        </p:spPr>
      </p:pic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5E718CD7-1B76-CB5B-5ABD-0ADEF70EE378}"/>
              </a:ext>
            </a:extLst>
          </p:cNvPr>
          <p:cNvSpPr txBox="1">
            <a:spLocks/>
          </p:cNvSpPr>
          <p:nvPr/>
        </p:nvSpPr>
        <p:spPr bwMode="gray">
          <a:xfrm>
            <a:off x="6998685" y="4077219"/>
            <a:ext cx="4705635" cy="1810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widgets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b="1" dirty="0" err="1"/>
              <a:t>never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b="1" dirty="0" err="1"/>
              <a:t>stateless</a:t>
            </a:r>
            <a:r>
              <a:rPr lang="de-DE" dirty="0"/>
              <a:t> </a:t>
            </a:r>
            <a:r>
              <a:rPr lang="de-DE" dirty="0" err="1"/>
              <a:t>widgets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Stateless</a:t>
            </a:r>
            <a:r>
              <a:rPr lang="de-DE" dirty="0"/>
              <a:t> Widgets </a:t>
            </a:r>
            <a:r>
              <a:rPr lang="de-DE" b="1" dirty="0" err="1"/>
              <a:t>only</a:t>
            </a:r>
            <a:r>
              <a:rPr lang="de-DE" b="1" dirty="0"/>
              <a:t> </a:t>
            </a:r>
            <a:r>
              <a:rPr lang="de-DE" b="1" dirty="0" err="1"/>
              <a:t>rebuild</a:t>
            </a:r>
            <a:r>
              <a:rPr lang="de-DE" b="1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b="1" dirty="0" err="1"/>
              <a:t>input</a:t>
            </a:r>
            <a:r>
              <a:rPr lang="de-DE" b="1" dirty="0"/>
              <a:t> </a:t>
            </a:r>
            <a:r>
              <a:rPr lang="de-DE" b="1" dirty="0" err="1"/>
              <a:t>parameters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gets</a:t>
            </a:r>
            <a:r>
              <a:rPr lang="de-DE" dirty="0"/>
              <a:t> </a:t>
            </a:r>
            <a:r>
              <a:rPr lang="de-DE" dirty="0" err="1"/>
              <a:t>called</a:t>
            </a:r>
            <a:endParaRPr lang="de-DE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B4E453A-3FFB-C047-1F76-29ED7F9DD63C}"/>
              </a:ext>
            </a:extLst>
          </p:cNvPr>
          <p:cNvSpPr txBox="1"/>
          <p:nvPr/>
        </p:nvSpPr>
        <p:spPr>
          <a:xfrm>
            <a:off x="6998685" y="2513196"/>
            <a:ext cx="3048000" cy="31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/>
              <a:t>Displays Text and </a:t>
            </a:r>
            <a:r>
              <a:rPr lang="de-DE" sz="1400" dirty="0" err="1"/>
              <a:t>does</a:t>
            </a:r>
            <a:r>
              <a:rPr lang="de-DE" sz="1400" dirty="0"/>
              <a:t> not </a:t>
            </a:r>
            <a:r>
              <a:rPr lang="de-DE" sz="1400" dirty="0" err="1"/>
              <a:t>change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674359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picture containing sky, outdoor, colorful&#10;&#10;Description automatically generated">
            <a:extLst>
              <a:ext uri="{FF2B5EF4-FFF2-40B4-BE49-F238E27FC236}">
                <a16:creationId xmlns:a16="http://schemas.microsoft.com/office/drawing/2014/main" id="{18B9AC36-8E6B-485A-BAD0-5DE01CDFAB5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71" b="377"/>
          <a:stretch/>
        </p:blipFill>
        <p:spPr>
          <a:xfrm>
            <a:off x="0" y="0"/>
            <a:ext cx="12192000" cy="685800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87A6D-FAF0-46AF-A130-2B42397FF87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altLang="ja-JP"/>
              <a:t> </a:t>
            </a:r>
            <a:endParaRPr lang="de-DE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8D1188E-A7CB-4E03-86D2-F498CE65D3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Quarkus</a:t>
            </a:r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C8EA3D-ECC1-4176-B1D8-1A3A3479C5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3F00932-4DA8-43B2-BAC1-FB70798B22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de-DE" dirty="0"/>
              <a:t>© 2022 NTT DATA Corporation</a:t>
            </a:r>
          </a:p>
        </p:txBody>
      </p:sp>
    </p:spTree>
    <p:extLst>
      <p:ext uri="{BB962C8B-B14F-4D97-AF65-F5344CB8AC3E}">
        <p14:creationId xmlns:p14="http://schemas.microsoft.com/office/powerpoint/2010/main" val="489847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Quarkus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992502" y="1825130"/>
            <a:ext cx="664835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>
                <a:solidFill>
                  <a:srgbClr val="222222"/>
                </a:solidFill>
              </a:rPr>
              <a:t>Low memory usage</a:t>
            </a:r>
          </a:p>
          <a:p>
            <a:pPr lvl="1"/>
            <a:endParaRPr lang="en-US" sz="2000" dirty="0">
              <a:solidFill>
                <a:srgbClr val="222222"/>
              </a:solidFill>
            </a:endParaRPr>
          </a:p>
          <a:p>
            <a:pPr lvl="1"/>
            <a:r>
              <a:rPr lang="en-US" sz="2000" dirty="0">
                <a:solidFill>
                  <a:srgbClr val="222222"/>
                </a:solidFill>
              </a:rPr>
              <a:t>Fast boot and first response</a:t>
            </a:r>
          </a:p>
          <a:p>
            <a:pPr lvl="1"/>
            <a:endParaRPr lang="en-US" sz="2000" dirty="0">
              <a:solidFill>
                <a:srgbClr val="222222"/>
              </a:solidFill>
            </a:endParaRPr>
          </a:p>
          <a:p>
            <a:pPr lvl="1"/>
            <a:r>
              <a:rPr lang="en-US" sz="2000" dirty="0">
                <a:solidFill>
                  <a:srgbClr val="222222"/>
                </a:solidFill>
              </a:rPr>
              <a:t>Integration of established open-source Java libraries and standards</a:t>
            </a:r>
          </a:p>
          <a:p>
            <a:pPr lvl="1"/>
            <a:endParaRPr lang="en-US" sz="2000" dirty="0">
              <a:solidFill>
                <a:srgbClr val="222222"/>
              </a:solidFill>
            </a:endParaRPr>
          </a:p>
          <a:p>
            <a:pPr lvl="1"/>
            <a:r>
              <a:rPr lang="en-US" sz="2000" dirty="0">
                <a:solidFill>
                  <a:srgbClr val="222222"/>
                </a:solidFill>
              </a:rPr>
              <a:t>Cloud-native stack tailored to Kubernetes</a:t>
            </a:r>
          </a:p>
          <a:p>
            <a:pPr lvl="1"/>
            <a:endParaRPr lang="fr-FR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rgbClr val="22222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129" y="1884005"/>
            <a:ext cx="3497883" cy="3421677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2"/>
                </a:solidFill>
              </a:rPr>
              <a:t>© 2022 NTT DATA Corporation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151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Quarkus</a:t>
            </a:r>
            <a:r>
              <a:rPr lang="en-US" dirty="0"/>
              <a:t> Profiles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843913" y="1484895"/>
            <a:ext cx="10502823" cy="4567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de-DE" sz="2000" b="1" dirty="0" err="1"/>
              <a:t>mvn</a:t>
            </a:r>
            <a:r>
              <a:rPr lang="de-DE" sz="2000" b="1" dirty="0"/>
              <a:t> </a:t>
            </a:r>
            <a:r>
              <a:rPr lang="de-DE" sz="2000" b="1" dirty="0" err="1"/>
              <a:t>quarkus:dev</a:t>
            </a:r>
            <a:endParaRPr lang="de-DE" sz="2000" b="1" dirty="0"/>
          </a:p>
          <a:p>
            <a:pPr lvl="2"/>
            <a:r>
              <a:rPr lang="de-DE" sz="1600" dirty="0" err="1"/>
              <a:t>used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local</a:t>
            </a:r>
            <a:r>
              <a:rPr lang="de-DE" sz="1600" dirty="0"/>
              <a:t> </a:t>
            </a:r>
            <a:r>
              <a:rPr lang="de-DE" sz="1600" dirty="0" err="1"/>
              <a:t>development</a:t>
            </a:r>
            <a:endParaRPr lang="de-DE" sz="1600" dirty="0"/>
          </a:p>
          <a:p>
            <a:pPr lvl="2"/>
            <a:r>
              <a:rPr lang="de-DE" sz="1600" dirty="0"/>
              <a:t>DEV </a:t>
            </a:r>
            <a:r>
              <a:rPr lang="de-DE" sz="1600" dirty="0" err="1"/>
              <a:t>services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</a:t>
            </a:r>
            <a:r>
              <a:rPr lang="de-DE" sz="1600" dirty="0" err="1"/>
              <a:t>automatically</a:t>
            </a:r>
            <a:r>
              <a:rPr lang="de-DE" sz="1600" dirty="0"/>
              <a:t> </a:t>
            </a:r>
            <a:r>
              <a:rPr lang="de-DE" sz="1600" dirty="0" err="1"/>
              <a:t>started</a:t>
            </a:r>
            <a:r>
              <a:rPr lang="de-DE" sz="1600" dirty="0"/>
              <a:t> </a:t>
            </a:r>
            <a:r>
              <a:rPr lang="de-DE" sz="1600" dirty="0" err="1"/>
              <a:t>as</a:t>
            </a:r>
            <a:r>
              <a:rPr lang="de-DE" sz="1600" dirty="0"/>
              <a:t> Docker </a:t>
            </a:r>
            <a:r>
              <a:rPr lang="de-DE" sz="1600" dirty="0" err="1"/>
              <a:t>containers</a:t>
            </a:r>
            <a:endParaRPr lang="de-DE" sz="1600" dirty="0"/>
          </a:p>
          <a:p>
            <a:pPr lvl="2"/>
            <a:r>
              <a:rPr lang="de-DE" sz="1600" dirty="0" err="1"/>
              <a:t>provides</a:t>
            </a:r>
            <a:r>
              <a:rPr lang="de-DE" sz="1600" dirty="0"/>
              <a:t> DEV UI, </a:t>
            </a:r>
            <a:r>
              <a:rPr lang="de-DE" sz="1600" dirty="0" err="1"/>
              <a:t>Health</a:t>
            </a:r>
            <a:r>
              <a:rPr lang="de-DE" sz="1600" dirty="0"/>
              <a:t> UI, </a:t>
            </a:r>
            <a:r>
              <a:rPr lang="de-DE" sz="1600" dirty="0" err="1"/>
              <a:t>Swagger</a:t>
            </a:r>
            <a:r>
              <a:rPr lang="de-DE" sz="1600" dirty="0"/>
              <a:t> UI …</a:t>
            </a:r>
            <a:br>
              <a:rPr lang="de-DE" sz="1600" b="1" dirty="0"/>
            </a:br>
            <a:endParaRPr lang="en-US" sz="2000" b="1" dirty="0">
              <a:solidFill>
                <a:srgbClr val="222222"/>
              </a:solidFill>
            </a:endParaRPr>
          </a:p>
          <a:p>
            <a:pPr lvl="1"/>
            <a:r>
              <a:rPr lang="en-US" sz="2000" b="1" dirty="0" err="1">
                <a:solidFill>
                  <a:srgbClr val="222222"/>
                </a:solidFill>
              </a:rPr>
              <a:t>mvn</a:t>
            </a:r>
            <a:r>
              <a:rPr lang="en-US" sz="2000" b="1" dirty="0">
                <a:solidFill>
                  <a:srgbClr val="222222"/>
                </a:solidFill>
              </a:rPr>
              <a:t> package</a:t>
            </a:r>
          </a:p>
          <a:p>
            <a:pPr lvl="2"/>
            <a:r>
              <a:rPr lang="en-US" sz="1600" dirty="0">
                <a:solidFill>
                  <a:srgbClr val="222222"/>
                </a:solidFill>
              </a:rPr>
              <a:t>used for deployment on all stages</a:t>
            </a:r>
          </a:p>
          <a:p>
            <a:pPr lvl="2"/>
            <a:r>
              <a:rPr lang="de-DE" sz="1600" dirty="0" err="1"/>
              <a:t>application</a:t>
            </a:r>
            <a:r>
              <a:rPr lang="de-DE" sz="1600" dirty="0"/>
              <a:t> </a:t>
            </a:r>
            <a:r>
              <a:rPr lang="de-DE" sz="1600" dirty="0" err="1"/>
              <a:t>can</a:t>
            </a:r>
            <a:r>
              <a:rPr lang="de-DE" sz="1600" dirty="0"/>
              <a:t>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executed</a:t>
            </a:r>
            <a:r>
              <a:rPr lang="de-DE" sz="1600" dirty="0"/>
              <a:t> </a:t>
            </a:r>
            <a:r>
              <a:rPr lang="de-DE" sz="1600" dirty="0" err="1"/>
              <a:t>locally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b="1" dirty="0" err="1"/>
              <a:t>java</a:t>
            </a:r>
            <a:r>
              <a:rPr lang="de-DE" sz="1600" b="1" dirty="0"/>
              <a:t> -</a:t>
            </a:r>
            <a:r>
              <a:rPr lang="de-DE" sz="1600" b="1" dirty="0" err="1"/>
              <a:t>jar</a:t>
            </a:r>
            <a:r>
              <a:rPr lang="de-DE" sz="1600" b="1" dirty="0"/>
              <a:t> </a:t>
            </a:r>
            <a:r>
              <a:rPr lang="de-DE" sz="1600" b="1" dirty="0" err="1"/>
              <a:t>target</a:t>
            </a:r>
            <a:r>
              <a:rPr lang="de-DE" sz="1600" b="1" dirty="0"/>
              <a:t>/</a:t>
            </a:r>
            <a:r>
              <a:rPr lang="de-DE" sz="1600" b="1" dirty="0" err="1"/>
              <a:t>quarkus-app</a:t>
            </a:r>
            <a:r>
              <a:rPr lang="de-DE" sz="1600" b="1" dirty="0"/>
              <a:t>/quarkus-run.jar</a:t>
            </a:r>
          </a:p>
          <a:p>
            <a:pPr lvl="2"/>
            <a:endParaRPr lang="en-US" sz="1600" b="1" dirty="0"/>
          </a:p>
          <a:p>
            <a:pPr lvl="1"/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mvn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test</a:t>
            </a:r>
          </a:p>
          <a:p>
            <a:pPr lvl="2"/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executes all unit and integration tests</a:t>
            </a:r>
            <a:endParaRPr lang="de-DE" sz="1600" b="1" dirty="0"/>
          </a:p>
          <a:p>
            <a:pPr marL="0" lvl="1" indent="0">
              <a:buNone/>
            </a:pPr>
            <a:endParaRPr lang="en-US" sz="2000" dirty="0">
              <a:solidFill>
                <a:srgbClr val="222222"/>
              </a:solidFill>
            </a:endParaRPr>
          </a:p>
          <a:p>
            <a:pPr marL="0" lvl="1" indent="0">
              <a:buNone/>
            </a:pPr>
            <a:endParaRPr lang="fr-FR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rgbClr val="222222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2"/>
                </a:solidFill>
              </a:rPr>
              <a:t>© 2022 NTT DATA Corporation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544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Quarkus</a:t>
            </a:r>
            <a:r>
              <a:rPr lang="en-US" dirty="0"/>
              <a:t> Configuration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992502" y="1136552"/>
            <a:ext cx="10502823" cy="4958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de-DE" sz="2000" dirty="0"/>
              <a:t>Settings in </a:t>
            </a:r>
            <a:r>
              <a:rPr lang="de-DE" sz="2000" dirty="0" err="1"/>
              <a:t>application.properties</a:t>
            </a:r>
            <a:r>
              <a:rPr lang="de-DE" sz="2000" dirty="0"/>
              <a:t> </a:t>
            </a:r>
            <a:r>
              <a:rPr lang="de-DE" sz="2000" dirty="0" err="1"/>
              <a:t>under</a:t>
            </a:r>
            <a:r>
              <a:rPr lang="de-DE" sz="2000" dirty="0"/>
              <a:t> </a:t>
            </a:r>
            <a:r>
              <a:rPr lang="de-DE" sz="2000" dirty="0" err="1"/>
              <a:t>src</a:t>
            </a:r>
            <a:r>
              <a:rPr lang="de-DE" sz="2000" dirty="0"/>
              <a:t>/</a:t>
            </a:r>
            <a:r>
              <a:rPr lang="de-DE" sz="2000" dirty="0" err="1"/>
              <a:t>main</a:t>
            </a:r>
            <a:r>
              <a:rPr lang="de-DE" sz="2000" dirty="0"/>
              <a:t>/</a:t>
            </a:r>
            <a:r>
              <a:rPr lang="de-DE" sz="2000" dirty="0" err="1"/>
              <a:t>resources</a:t>
            </a:r>
            <a:endParaRPr lang="de-DE" sz="2000" dirty="0"/>
          </a:p>
          <a:p>
            <a:pPr lvl="1"/>
            <a:endParaRPr lang="de-DE" sz="2000" b="1" dirty="0"/>
          </a:p>
          <a:p>
            <a:pPr lvl="1"/>
            <a:r>
              <a:rPr lang="de-DE" sz="2000" dirty="0"/>
              <a:t>Guides </a:t>
            </a:r>
            <a:r>
              <a:rPr lang="de-DE" sz="2000" dirty="0" err="1"/>
              <a:t>and</a:t>
            </a:r>
            <a:r>
              <a:rPr lang="de-DE" sz="2000" dirty="0"/>
              <a:t> </a:t>
            </a:r>
            <a:r>
              <a:rPr lang="de-DE" sz="2000" dirty="0" err="1"/>
              <a:t>references</a:t>
            </a:r>
            <a:endParaRPr lang="de-DE" sz="2000" dirty="0"/>
          </a:p>
          <a:p>
            <a:pPr lvl="1"/>
            <a:endParaRPr lang="de-DE" sz="1600" b="1" dirty="0"/>
          </a:p>
          <a:p>
            <a:pPr lvl="2"/>
            <a:r>
              <a:rPr lang="en-US" sz="1600" dirty="0"/>
              <a:t>Getting Started</a:t>
            </a:r>
          </a:p>
          <a:p>
            <a:pPr marL="216000" lvl="2" indent="0">
              <a:buNone/>
            </a:pPr>
            <a:r>
              <a:rPr lang="en-US" sz="1600" dirty="0">
                <a:hlinkClick r:id="rId2" tooltip="https://quarkus.io/guides/getting-started"/>
              </a:rPr>
              <a:t>https://quarkus.io/guides/getting-started</a:t>
            </a:r>
            <a:endParaRPr lang="en-US" sz="1600" dirty="0"/>
          </a:p>
          <a:p>
            <a:pPr marL="216000" lvl="2" indent="0">
              <a:buNone/>
            </a:pPr>
            <a:endParaRPr lang="en-US" sz="1600" dirty="0"/>
          </a:p>
          <a:p>
            <a:pPr lvl="2"/>
            <a:r>
              <a:rPr lang="en-US" sz="1600" dirty="0"/>
              <a:t>REST (JAX-RS)</a:t>
            </a:r>
          </a:p>
          <a:p>
            <a:pPr marL="216000" lvl="2" indent="0">
              <a:buNone/>
            </a:pPr>
            <a:r>
              <a:rPr lang="en-US" sz="1600" dirty="0">
                <a:hlinkClick r:id="rId3"/>
              </a:rPr>
              <a:t>https://quarkus.io/guides/rest-json</a:t>
            </a:r>
            <a:endParaRPr lang="en-US" sz="1600" dirty="0"/>
          </a:p>
          <a:p>
            <a:pPr marL="216000" lvl="2" indent="0">
              <a:buNone/>
            </a:pPr>
            <a:r>
              <a:rPr lang="en-US" sz="1600" dirty="0">
                <a:hlinkClick r:id="rId4"/>
              </a:rPr>
              <a:t>https://quarkus.io/guides/rest-client</a:t>
            </a:r>
            <a:endParaRPr lang="en-US" sz="1600" dirty="0"/>
          </a:p>
          <a:p>
            <a:pPr marL="216000" lvl="2" indent="0">
              <a:buNone/>
            </a:pPr>
            <a:endParaRPr lang="en-US" sz="1600" dirty="0"/>
          </a:p>
          <a:p>
            <a:pPr lvl="2"/>
            <a:r>
              <a:rPr lang="en-US" sz="1600" dirty="0"/>
              <a:t>Context and Dependency Injection (CDI)</a:t>
            </a:r>
          </a:p>
          <a:p>
            <a:pPr marL="216000" lvl="2" indent="0">
              <a:buNone/>
            </a:pPr>
            <a:r>
              <a:rPr lang="en-US" sz="1600" dirty="0">
                <a:hlinkClick r:id="rId5" tooltip="https://quarkus.io/guides/cdi"/>
              </a:rPr>
              <a:t>https://quarkus.io/guides/cdi</a:t>
            </a:r>
            <a:endParaRPr lang="en-US" sz="1600" dirty="0"/>
          </a:p>
          <a:p>
            <a:pPr lvl="2"/>
            <a:endParaRPr lang="en-US" sz="1600" dirty="0"/>
          </a:p>
          <a:p>
            <a:pPr lvl="2"/>
            <a:r>
              <a:rPr lang="en-US" sz="1600" dirty="0"/>
              <a:t>Hibernate ORM with Panache (JPA)</a:t>
            </a:r>
            <a:endParaRPr lang="de-DE" sz="1600" cap="all" dirty="0"/>
          </a:p>
          <a:p>
            <a:pPr marL="216000" lvl="2" indent="0">
              <a:buNone/>
            </a:pPr>
            <a:r>
              <a:rPr lang="en-US" sz="1600" dirty="0">
                <a:hlinkClick r:id="rId6" tooltip="https://quarkus.io/guides/hibernate-orm"/>
              </a:rPr>
              <a:t>https://quarkus.io/guides/hibernate-orm</a:t>
            </a:r>
            <a:endParaRPr lang="en-US" sz="16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2"/>
                </a:solidFill>
              </a:rPr>
              <a:t>© 2022 NTT DATA Corporation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83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8176635"/>
              </p:ext>
            </p:extLst>
          </p:nvPr>
        </p:nvGraphicFramePr>
        <p:xfrm>
          <a:off x="550863" y="908050"/>
          <a:ext cx="11090275" cy="337413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42317">
                  <a:extLst>
                    <a:ext uri="{9D8B030D-6E8A-4147-A177-3AD203B41FA5}">
                      <a16:colId xmlns:a16="http://schemas.microsoft.com/office/drawing/2014/main" val="421587186"/>
                    </a:ext>
                  </a:extLst>
                </a:gridCol>
                <a:gridCol w="6239108">
                  <a:extLst>
                    <a:ext uri="{9D8B030D-6E8A-4147-A177-3AD203B41FA5}">
                      <a16:colId xmlns:a16="http://schemas.microsoft.com/office/drawing/2014/main" val="3325501076"/>
                    </a:ext>
                  </a:extLst>
                </a:gridCol>
                <a:gridCol w="1193180">
                  <a:extLst>
                    <a:ext uri="{9D8B030D-6E8A-4147-A177-3AD203B41FA5}">
                      <a16:colId xmlns:a16="http://schemas.microsoft.com/office/drawing/2014/main" val="2842735975"/>
                    </a:ext>
                  </a:extLst>
                </a:gridCol>
                <a:gridCol w="1031488">
                  <a:extLst>
                    <a:ext uri="{9D8B030D-6E8A-4147-A177-3AD203B41FA5}">
                      <a16:colId xmlns:a16="http://schemas.microsoft.com/office/drawing/2014/main" val="4094571518"/>
                    </a:ext>
                  </a:extLst>
                </a:gridCol>
                <a:gridCol w="1984182">
                  <a:extLst>
                    <a:ext uri="{9D8B030D-6E8A-4147-A177-3AD203B41FA5}">
                      <a16:colId xmlns:a16="http://schemas.microsoft.com/office/drawing/2014/main" val="970394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From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To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246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 u="none" strike="noStrike" dirty="0">
                          <a:effectLst/>
                          <a:latin typeface="+mj-lt"/>
                        </a:rPr>
                        <a:t>Welcome,</a:t>
                      </a:r>
                      <a:r>
                        <a:rPr lang="de-DE" sz="1400" u="none" strike="noStrike" baseline="0" dirty="0">
                          <a:effectLst/>
                          <a:latin typeface="+mj-lt"/>
                        </a:rPr>
                        <a:t> </a:t>
                      </a:r>
                      <a:r>
                        <a:rPr lang="de-DE" sz="1400" u="none" strike="noStrike" baseline="0" dirty="0" err="1">
                          <a:effectLst/>
                          <a:latin typeface="+mj-lt"/>
                        </a:rPr>
                        <a:t>I</a:t>
                      </a:r>
                      <a:r>
                        <a:rPr lang="de-DE" sz="1400" u="none" strike="noStrike" dirty="0" err="1">
                          <a:effectLst/>
                          <a:latin typeface="+mj-lt"/>
                        </a:rPr>
                        <a:t>ntroduction</a:t>
                      </a:r>
                      <a:r>
                        <a:rPr lang="de-DE" sz="14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de-DE" sz="1400" u="none" strike="noStrike" baseline="0" dirty="0">
                          <a:effectLst/>
                          <a:latin typeface="+mj-lt"/>
                        </a:rPr>
                        <a:t>&amp; Project Briefing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>
                          <a:effectLst/>
                          <a:latin typeface="+mj-lt"/>
                        </a:rPr>
                        <a:t>10:00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>
                          <a:effectLst/>
                          <a:latin typeface="+mj-lt"/>
                        </a:rPr>
                        <a:t>10:45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>
                          <a:effectLst/>
                          <a:latin typeface="+mj-lt"/>
                        </a:rPr>
                        <a:t>0:45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extLst>
                  <a:ext uri="{0D108BD9-81ED-4DB2-BD59-A6C34878D82A}">
                    <a16:rowId xmlns:a16="http://schemas.microsoft.com/office/drawing/2014/main" val="448048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 u="none" strike="noStrike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Coffee Break</a:t>
                      </a:r>
                      <a:endParaRPr lang="de-DE" sz="1400" b="0" i="0" u="none" strike="noStrike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10:45</a:t>
                      </a:r>
                      <a:endParaRPr lang="de-DE" sz="1400" b="0" i="0" u="none" strike="noStrike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11:00</a:t>
                      </a:r>
                      <a:endParaRPr lang="de-DE" sz="1400" b="0" i="0" u="none" strike="noStrike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0:15</a:t>
                      </a:r>
                      <a:endParaRPr lang="de-DE" sz="1400" b="0" i="0" u="none" strike="noStrike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extLst>
                  <a:ext uri="{0D108BD9-81ED-4DB2-BD59-A6C34878D82A}">
                    <a16:rowId xmlns:a16="http://schemas.microsoft.com/office/drawing/2014/main" val="306213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 u="none" strike="noStrike" dirty="0">
                          <a:effectLst/>
                          <a:latin typeface="+mj-lt"/>
                        </a:rPr>
                        <a:t>Sprint I: </a:t>
                      </a:r>
                      <a:r>
                        <a:rPr lang="de-DE" sz="1400" u="none" strike="noStrike" dirty="0" err="1">
                          <a:effectLst/>
                          <a:latin typeface="+mj-lt"/>
                        </a:rPr>
                        <a:t>Planning</a:t>
                      </a:r>
                      <a:r>
                        <a:rPr lang="de-DE" sz="1400" u="none" strike="noStrike" dirty="0">
                          <a:effectLst/>
                          <a:latin typeface="+mj-lt"/>
                        </a:rPr>
                        <a:t>, Implementation, Daily</a:t>
                      </a:r>
                      <a:endParaRPr lang="de-DE" sz="1400" b="0" i="0" u="none" strike="noStrike" dirty="0">
                        <a:solidFill>
                          <a:srgbClr val="538DD5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>
                          <a:effectLst/>
                          <a:latin typeface="+mj-lt"/>
                        </a:rPr>
                        <a:t>11:00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>
                          <a:effectLst/>
                          <a:latin typeface="+mj-lt"/>
                        </a:rPr>
                        <a:t>13:00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>
                          <a:effectLst/>
                          <a:latin typeface="+mj-lt"/>
                        </a:rPr>
                        <a:t>2:00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extLst>
                  <a:ext uri="{0D108BD9-81ED-4DB2-BD59-A6C34878D82A}">
                    <a16:rowId xmlns:a16="http://schemas.microsoft.com/office/drawing/2014/main" val="2624441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 u="none" strike="noStrike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Lunch Break</a:t>
                      </a:r>
                      <a:endParaRPr lang="de-DE" sz="1400" b="0" i="0" u="none" strike="noStrike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13:00</a:t>
                      </a:r>
                      <a:endParaRPr lang="de-DE" sz="1400" b="0" i="0" u="none" strike="noStrike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14:00</a:t>
                      </a:r>
                      <a:endParaRPr lang="de-DE" sz="1400" b="0" i="0" u="none" strike="noStrike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1:00</a:t>
                      </a:r>
                      <a:endParaRPr lang="de-DE" sz="1400" b="0" i="0" u="none" strike="noStrike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extLst>
                  <a:ext uri="{0D108BD9-81ED-4DB2-BD59-A6C34878D82A}">
                    <a16:rowId xmlns:a16="http://schemas.microsoft.com/office/drawing/2014/main" val="3385276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 u="none" strike="noStrike" dirty="0">
                          <a:effectLst/>
                          <a:latin typeface="+mj-lt"/>
                        </a:rPr>
                        <a:t>Sprint II: </a:t>
                      </a:r>
                      <a:r>
                        <a:rPr lang="de-DE" sz="1400" u="none" strike="noStrike" dirty="0" err="1">
                          <a:effectLst/>
                          <a:latin typeface="+mj-lt"/>
                        </a:rPr>
                        <a:t>Planning</a:t>
                      </a:r>
                      <a:r>
                        <a:rPr lang="de-DE" sz="1400" u="none" strike="noStrike" dirty="0">
                          <a:effectLst/>
                          <a:latin typeface="+mj-lt"/>
                        </a:rPr>
                        <a:t>, Implementation, Daily</a:t>
                      </a:r>
                      <a:endParaRPr lang="de-DE" sz="1400" b="0" i="0" u="none" strike="noStrike" dirty="0">
                        <a:solidFill>
                          <a:srgbClr val="538DD5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>
                          <a:effectLst/>
                          <a:latin typeface="+mj-lt"/>
                        </a:rPr>
                        <a:t>14:00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>
                          <a:effectLst/>
                          <a:latin typeface="+mj-lt"/>
                        </a:rPr>
                        <a:t>16:00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>
                          <a:effectLst/>
                          <a:latin typeface="+mj-lt"/>
                        </a:rPr>
                        <a:t>2:00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extLst>
                  <a:ext uri="{0D108BD9-81ED-4DB2-BD59-A6C34878D82A}">
                    <a16:rowId xmlns:a16="http://schemas.microsoft.com/office/drawing/2014/main" val="4193048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 u="none" strike="noStrike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Coffee Break</a:t>
                      </a:r>
                      <a:endParaRPr lang="de-DE" sz="1400" b="0" i="0" u="none" strike="noStrike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16:00</a:t>
                      </a:r>
                      <a:endParaRPr lang="de-DE" sz="1400" b="0" i="0" u="none" strike="noStrike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16:15</a:t>
                      </a:r>
                      <a:endParaRPr lang="de-DE" sz="1400" b="0" i="0" u="none" strike="noStrike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0:15</a:t>
                      </a:r>
                      <a:endParaRPr lang="de-DE" sz="1400" b="0" i="0" u="none" strike="noStrike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extLst>
                  <a:ext uri="{0D108BD9-81ED-4DB2-BD59-A6C34878D82A}">
                    <a16:rowId xmlns:a16="http://schemas.microsoft.com/office/drawing/2014/main" val="1512949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 u="none" strike="noStrike" dirty="0">
                          <a:effectLst/>
                          <a:latin typeface="+mj-lt"/>
                        </a:rPr>
                        <a:t>Review &amp; </a:t>
                      </a:r>
                      <a:r>
                        <a:rPr lang="de-DE" sz="1400" u="none" strike="noStrike" dirty="0" err="1">
                          <a:effectLst/>
                          <a:latin typeface="+mj-lt"/>
                        </a:rPr>
                        <a:t>Retrospective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>
                          <a:effectLst/>
                          <a:latin typeface="+mj-lt"/>
                        </a:rPr>
                        <a:t>16:15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>
                          <a:effectLst/>
                          <a:latin typeface="+mj-lt"/>
                        </a:rPr>
                        <a:t>16:45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>
                          <a:effectLst/>
                          <a:latin typeface="+mj-lt"/>
                        </a:rPr>
                        <a:t>0:30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extLst>
                  <a:ext uri="{0D108BD9-81ED-4DB2-BD59-A6C34878D82A}">
                    <a16:rowId xmlns:a16="http://schemas.microsoft.com/office/drawing/2014/main" val="382716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Feedback Session</a:t>
                      </a: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16:45</a:t>
                      </a: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17:00</a:t>
                      </a: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0:15</a:t>
                      </a:r>
                    </a:p>
                  </a:txBody>
                  <a:tcPr marL="7712" marR="7712" marT="7712" marB="0" anchor="ctr"/>
                </a:tc>
                <a:extLst>
                  <a:ext uri="{0D108BD9-81ED-4DB2-BD59-A6C34878D82A}">
                    <a16:rowId xmlns:a16="http://schemas.microsoft.com/office/drawing/2014/main" val="2045656431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 NTT DATA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961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picture containing sky, outdoor, colorful&#10;&#10;Description automatically generated">
            <a:extLst>
              <a:ext uri="{FF2B5EF4-FFF2-40B4-BE49-F238E27FC236}">
                <a16:creationId xmlns:a16="http://schemas.microsoft.com/office/drawing/2014/main" id="{18B9AC36-8E6B-485A-BAD0-5DE01CDFAB5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71" b="377"/>
          <a:stretch/>
        </p:blipFill>
        <p:spPr>
          <a:xfrm>
            <a:off x="0" y="0"/>
            <a:ext cx="12192000" cy="685800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87A6D-FAF0-46AF-A130-2B42397FF87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altLang="ja-JP"/>
              <a:t> </a:t>
            </a:r>
            <a:endParaRPr lang="de-DE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8D1188E-A7CB-4E03-86D2-F498CE65D3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Deep Dive</a:t>
            </a:r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C8EA3D-ECC1-4176-B1D8-1A3A3479C5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3F00932-4DA8-43B2-BAC1-FB70798B22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de-DE" dirty="0"/>
              <a:t>© 2022 NTT DATA Corporation</a:t>
            </a:r>
          </a:p>
        </p:txBody>
      </p:sp>
    </p:spTree>
    <p:extLst>
      <p:ext uri="{BB962C8B-B14F-4D97-AF65-F5344CB8AC3E}">
        <p14:creationId xmlns:p14="http://schemas.microsoft.com/office/powerpoint/2010/main" val="541404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  <a:endParaRPr lang="de-D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2"/>
                </a:solidFill>
              </a:rPr>
              <a:t>© 2022 NTT DATA Corporation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2" descr="Angular – Wikipedia">
            <a:extLst>
              <a:ext uri="{FF2B5EF4-FFF2-40B4-BE49-F238E27FC236}">
                <a16:creationId xmlns:a16="http://schemas.microsoft.com/office/drawing/2014/main" id="{CFF1205F-2D57-47CB-BAD2-FE690A9A2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30920" y="2676149"/>
            <a:ext cx="902873" cy="902873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964" y="2745818"/>
            <a:ext cx="808860" cy="791238"/>
          </a:xfrm>
          <a:prstGeom prst="rect">
            <a:avLst/>
          </a:prstGeom>
        </p:spPr>
      </p:pic>
      <p:pic>
        <p:nvPicPr>
          <p:cNvPr id="10" name="Picture 9" descr="Us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63" y="2740030"/>
            <a:ext cx="797026" cy="797026"/>
          </a:xfrm>
          <a:prstGeom prst="rect">
            <a:avLst/>
          </a:prstGeom>
        </p:spPr>
      </p:pic>
      <p:cxnSp>
        <p:nvCxnSpPr>
          <p:cNvPr id="11" name="Straight Connector 10"/>
          <p:cNvCxnSpPr>
            <a:stCxn id="10" idx="3"/>
            <a:endCxn id="5" idx="1"/>
          </p:cNvCxnSpPr>
          <p:nvPr/>
        </p:nvCxnSpPr>
        <p:spPr>
          <a:xfrm flipV="1">
            <a:off x="1291789" y="3127586"/>
            <a:ext cx="1339131" cy="10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3"/>
          </p:cNvCxnSpPr>
          <p:nvPr/>
        </p:nvCxnSpPr>
        <p:spPr>
          <a:xfrm>
            <a:off x="8607824" y="3141437"/>
            <a:ext cx="1798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37"/>
          <p:cNvSpPr txBox="1">
            <a:spLocks noChangeArrowheads="1"/>
          </p:cNvSpPr>
          <p:nvPr/>
        </p:nvSpPr>
        <p:spPr bwMode="auto">
          <a:xfrm>
            <a:off x="7365768" y="3625317"/>
            <a:ext cx="1635493" cy="36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ea typeface="Verdana" pitchFamily="34" charset="0"/>
                <a:cs typeface="Helvetica Neue"/>
              </a:rPr>
              <a:t>weather-station</a:t>
            </a:r>
          </a:p>
        </p:txBody>
      </p:sp>
      <p:sp>
        <p:nvSpPr>
          <p:cNvPr id="24" name="TextBox 37"/>
          <p:cNvSpPr txBox="1">
            <a:spLocks noChangeArrowheads="1"/>
          </p:cNvSpPr>
          <p:nvPr/>
        </p:nvSpPr>
        <p:spPr bwMode="auto">
          <a:xfrm>
            <a:off x="2274661" y="3626240"/>
            <a:ext cx="1555750" cy="34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ea typeface="Verdana" pitchFamily="34" charset="0"/>
                <a:cs typeface="Helvetica Neue"/>
              </a:rPr>
              <a:t>weather-</a:t>
            </a:r>
            <a:r>
              <a:rPr lang="en-US" sz="1600" dirty="0" err="1">
                <a:ea typeface="Verdana" pitchFamily="34" charset="0"/>
                <a:cs typeface="Helvetica Neue"/>
              </a:rPr>
              <a:t>ui</a:t>
            </a:r>
            <a:endParaRPr lang="en-US" sz="1600" dirty="0">
              <a:ea typeface="Verdana" pitchFamily="34" charset="0"/>
              <a:cs typeface="Helvetica Neue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086" y="4559206"/>
            <a:ext cx="808860" cy="791238"/>
          </a:xfrm>
          <a:prstGeom prst="rect">
            <a:avLst/>
          </a:prstGeom>
        </p:spPr>
      </p:pic>
      <p:sp>
        <p:nvSpPr>
          <p:cNvPr id="26" name="TextBox 37"/>
          <p:cNvSpPr txBox="1">
            <a:spLocks noChangeArrowheads="1"/>
          </p:cNvSpPr>
          <p:nvPr/>
        </p:nvSpPr>
        <p:spPr bwMode="auto">
          <a:xfrm>
            <a:off x="7365769" y="5368560"/>
            <a:ext cx="1635493" cy="34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ea typeface="Verdana" pitchFamily="34" charset="0"/>
                <a:cs typeface="Helvetica Neue"/>
              </a:rPr>
              <a:t>weather-map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748" y="2673792"/>
            <a:ext cx="875317" cy="902873"/>
          </a:xfrm>
          <a:prstGeom prst="rect">
            <a:avLst/>
          </a:prstGeom>
        </p:spPr>
      </p:pic>
      <p:sp>
        <p:nvSpPr>
          <p:cNvPr id="29" name="TextBox 37"/>
          <p:cNvSpPr txBox="1">
            <a:spLocks noChangeArrowheads="1"/>
          </p:cNvSpPr>
          <p:nvPr/>
        </p:nvSpPr>
        <p:spPr bwMode="auto">
          <a:xfrm>
            <a:off x="10126659" y="3625522"/>
            <a:ext cx="1635493" cy="34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>
                <a:ea typeface="Verdana" pitchFamily="34" charset="0"/>
                <a:cs typeface="Helvetica Neue"/>
              </a:rPr>
              <a:t>postrgeSQL</a:t>
            </a:r>
            <a:endParaRPr lang="en-US" sz="1600" dirty="0">
              <a:ea typeface="Verdana" pitchFamily="34" charset="0"/>
              <a:cs typeface="Helvetica Neue"/>
            </a:endParaRPr>
          </a:p>
        </p:txBody>
      </p:sp>
      <p:sp>
        <p:nvSpPr>
          <p:cNvPr id="27" name="Freihandform 26">
            <a:extLst>
              <a:ext uri="{FF2B5EF4-FFF2-40B4-BE49-F238E27FC236}">
                <a16:creationId xmlns:a16="http://schemas.microsoft.com/office/drawing/2014/main" id="{4F79D5C1-6B06-4491-AAB1-02C2FBB68B48}"/>
              </a:ext>
            </a:extLst>
          </p:cNvPr>
          <p:cNvSpPr txBox="1">
            <a:spLocks/>
          </p:cNvSpPr>
          <p:nvPr/>
        </p:nvSpPr>
        <p:spPr bwMode="gray">
          <a:xfrm>
            <a:off x="695324" y="1142793"/>
            <a:ext cx="7229475" cy="31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1"/>
                </a:solidFill>
              </a:rPr>
              <a:t>Starting point</a:t>
            </a:r>
            <a:endParaRPr lang="de-DE" sz="2000" dirty="0">
              <a:solidFill>
                <a:schemeClr val="accent1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3830396" y="3146627"/>
            <a:ext cx="3792917" cy="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843456" y="3572498"/>
            <a:ext cx="3779857" cy="18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618982" y="3256116"/>
            <a:ext cx="3144207" cy="314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ea typeface="Verdana" pitchFamily="34" charset="0"/>
                <a:cs typeface="Helvetica Neue"/>
              </a:rPr>
              <a:t>GET /</a:t>
            </a:r>
            <a:r>
              <a:rPr lang="en-US" sz="1400" dirty="0" err="1">
                <a:ea typeface="Verdana" pitchFamily="34" charset="0"/>
                <a:cs typeface="Helvetica Neue"/>
              </a:rPr>
              <a:t>api</a:t>
            </a:r>
            <a:r>
              <a:rPr lang="en-US" sz="1400" dirty="0">
                <a:ea typeface="Verdana" pitchFamily="34" charset="0"/>
                <a:cs typeface="Helvetica Neue"/>
              </a:rPr>
              <a:t>/weather/{</a:t>
            </a:r>
            <a:r>
              <a:rPr lang="en-US" sz="1400" dirty="0" err="1">
                <a:ea typeface="Verdana" pitchFamily="34" charset="0"/>
                <a:cs typeface="Helvetica Neue"/>
              </a:rPr>
              <a:t>stationName</a:t>
            </a:r>
            <a:r>
              <a:rPr lang="en-US" sz="1400" dirty="0">
                <a:ea typeface="Verdana" pitchFamily="34" charset="0"/>
                <a:cs typeface="Helvetica Neue"/>
              </a:rPr>
              <a:t>}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3763389" y="2810270"/>
            <a:ext cx="1555750" cy="314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ea typeface="Verdana" pitchFamily="34" charset="0"/>
                <a:cs typeface="Helvetica Neue"/>
              </a:rPr>
              <a:t>GET /</a:t>
            </a:r>
            <a:r>
              <a:rPr lang="en-US" sz="1400" dirty="0" err="1">
                <a:ea typeface="Verdana" pitchFamily="34" charset="0"/>
                <a:cs typeface="Helvetica Neue"/>
              </a:rPr>
              <a:t>api</a:t>
            </a:r>
            <a:r>
              <a:rPr lang="en-US" sz="1400" dirty="0">
                <a:ea typeface="Verdana" pitchFamily="34" charset="0"/>
                <a:cs typeface="Helvetica Neue"/>
              </a:rPr>
              <a:t>/station</a:t>
            </a:r>
          </a:p>
        </p:txBody>
      </p:sp>
    </p:spTree>
    <p:extLst>
      <p:ext uri="{BB962C8B-B14F-4D97-AF65-F5344CB8AC3E}">
        <p14:creationId xmlns:p14="http://schemas.microsoft.com/office/powerpoint/2010/main" val="1448477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  <a:endParaRPr lang="de-D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2"/>
                </a:solidFill>
              </a:rPr>
              <a:t>© 2022 NTT DATA Corporation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2" descr="Angular – Wikipedia">
            <a:extLst>
              <a:ext uri="{FF2B5EF4-FFF2-40B4-BE49-F238E27FC236}">
                <a16:creationId xmlns:a16="http://schemas.microsoft.com/office/drawing/2014/main" id="{CFF1205F-2D57-47CB-BAD2-FE690A9A2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30920" y="2676149"/>
            <a:ext cx="902873" cy="902873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964" y="2745818"/>
            <a:ext cx="808860" cy="791238"/>
          </a:xfrm>
          <a:prstGeom prst="rect">
            <a:avLst/>
          </a:prstGeom>
        </p:spPr>
      </p:pic>
      <p:pic>
        <p:nvPicPr>
          <p:cNvPr id="10" name="Picture 9" descr="Us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63" y="2740030"/>
            <a:ext cx="797026" cy="797026"/>
          </a:xfrm>
          <a:prstGeom prst="rect">
            <a:avLst/>
          </a:prstGeom>
        </p:spPr>
      </p:pic>
      <p:cxnSp>
        <p:nvCxnSpPr>
          <p:cNvPr id="11" name="Straight Connector 10"/>
          <p:cNvCxnSpPr>
            <a:stCxn id="10" idx="3"/>
            <a:endCxn id="5" idx="1"/>
          </p:cNvCxnSpPr>
          <p:nvPr/>
        </p:nvCxnSpPr>
        <p:spPr>
          <a:xfrm flipV="1">
            <a:off x="1291789" y="3127586"/>
            <a:ext cx="1339131" cy="10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3"/>
          </p:cNvCxnSpPr>
          <p:nvPr/>
        </p:nvCxnSpPr>
        <p:spPr>
          <a:xfrm>
            <a:off x="8607824" y="3141437"/>
            <a:ext cx="1798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37"/>
          <p:cNvSpPr txBox="1">
            <a:spLocks noChangeArrowheads="1"/>
          </p:cNvSpPr>
          <p:nvPr/>
        </p:nvSpPr>
        <p:spPr bwMode="auto">
          <a:xfrm>
            <a:off x="7365768" y="3625317"/>
            <a:ext cx="1635493" cy="36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ea typeface="Verdana" pitchFamily="34" charset="0"/>
                <a:cs typeface="Helvetica Neue"/>
              </a:rPr>
              <a:t>weather-station</a:t>
            </a:r>
          </a:p>
        </p:txBody>
      </p:sp>
      <p:sp>
        <p:nvSpPr>
          <p:cNvPr id="24" name="TextBox 37"/>
          <p:cNvSpPr txBox="1">
            <a:spLocks noChangeArrowheads="1"/>
          </p:cNvSpPr>
          <p:nvPr/>
        </p:nvSpPr>
        <p:spPr bwMode="auto">
          <a:xfrm>
            <a:off x="2274661" y="3626240"/>
            <a:ext cx="1555750" cy="34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ea typeface="Verdana" pitchFamily="34" charset="0"/>
                <a:cs typeface="Helvetica Neue"/>
              </a:rPr>
              <a:t>weather-</a:t>
            </a:r>
            <a:r>
              <a:rPr lang="en-US" sz="1600" dirty="0" err="1">
                <a:ea typeface="Verdana" pitchFamily="34" charset="0"/>
                <a:cs typeface="Helvetica Neue"/>
              </a:rPr>
              <a:t>ui</a:t>
            </a:r>
            <a:endParaRPr lang="en-US" sz="1600" dirty="0">
              <a:ea typeface="Verdana" pitchFamily="34" charset="0"/>
              <a:cs typeface="Helvetica Neue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086" y="4559206"/>
            <a:ext cx="808860" cy="791238"/>
          </a:xfrm>
          <a:prstGeom prst="rect">
            <a:avLst/>
          </a:prstGeom>
        </p:spPr>
      </p:pic>
      <p:sp>
        <p:nvSpPr>
          <p:cNvPr id="26" name="TextBox 37"/>
          <p:cNvSpPr txBox="1">
            <a:spLocks noChangeArrowheads="1"/>
          </p:cNvSpPr>
          <p:nvPr/>
        </p:nvSpPr>
        <p:spPr bwMode="auto">
          <a:xfrm>
            <a:off x="7365769" y="5368560"/>
            <a:ext cx="1635493" cy="34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ea typeface="Verdana" pitchFamily="34" charset="0"/>
                <a:cs typeface="Helvetica Neue"/>
              </a:rPr>
              <a:t>weather-map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748" y="2673792"/>
            <a:ext cx="875317" cy="902873"/>
          </a:xfrm>
          <a:prstGeom prst="rect">
            <a:avLst/>
          </a:prstGeom>
        </p:spPr>
      </p:pic>
      <p:sp>
        <p:nvSpPr>
          <p:cNvPr id="29" name="TextBox 37"/>
          <p:cNvSpPr txBox="1">
            <a:spLocks noChangeArrowheads="1"/>
          </p:cNvSpPr>
          <p:nvPr/>
        </p:nvSpPr>
        <p:spPr bwMode="auto">
          <a:xfrm>
            <a:off x="10126659" y="3625522"/>
            <a:ext cx="1635493" cy="34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>
                <a:ea typeface="Verdana" pitchFamily="34" charset="0"/>
                <a:cs typeface="Helvetica Neue"/>
              </a:rPr>
              <a:t>postrgeSQL</a:t>
            </a:r>
            <a:endParaRPr lang="en-US" sz="1600" dirty="0">
              <a:ea typeface="Verdana" pitchFamily="34" charset="0"/>
              <a:cs typeface="Helvetica Neue"/>
            </a:endParaRPr>
          </a:p>
        </p:txBody>
      </p:sp>
      <p:sp>
        <p:nvSpPr>
          <p:cNvPr id="27" name="Freihandform 26">
            <a:extLst>
              <a:ext uri="{FF2B5EF4-FFF2-40B4-BE49-F238E27FC236}">
                <a16:creationId xmlns:a16="http://schemas.microsoft.com/office/drawing/2014/main" id="{4F79D5C1-6B06-4491-AAB1-02C2FBB68B48}"/>
              </a:ext>
            </a:extLst>
          </p:cNvPr>
          <p:cNvSpPr txBox="1">
            <a:spLocks/>
          </p:cNvSpPr>
          <p:nvPr/>
        </p:nvSpPr>
        <p:spPr bwMode="gray">
          <a:xfrm>
            <a:off x="695324" y="1142793"/>
            <a:ext cx="7229475" cy="31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1"/>
                </a:solidFill>
              </a:rPr>
              <a:t>With all CRUD operations</a:t>
            </a:r>
            <a:endParaRPr lang="de-DE" sz="2000" dirty="0">
              <a:solidFill>
                <a:schemeClr val="accent1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3850289" y="2507569"/>
            <a:ext cx="3763085" cy="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3601910" y="1323762"/>
            <a:ext cx="3165679" cy="32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ea typeface="Verdana" pitchFamily="34" charset="0"/>
                <a:cs typeface="Helvetica Neue"/>
              </a:rPr>
              <a:t>POST /</a:t>
            </a:r>
            <a:r>
              <a:rPr lang="en-US" sz="1400" dirty="0" err="1">
                <a:ea typeface="Verdana" pitchFamily="34" charset="0"/>
                <a:cs typeface="Helvetica Neue"/>
              </a:rPr>
              <a:t>api</a:t>
            </a:r>
            <a:r>
              <a:rPr lang="en-US" sz="1400" dirty="0">
                <a:ea typeface="Verdana" pitchFamily="34" charset="0"/>
                <a:cs typeface="Helvetica Neue"/>
              </a:rPr>
              <a:t>/station/{</a:t>
            </a:r>
            <a:r>
              <a:rPr lang="en-US" sz="1400" dirty="0" err="1">
                <a:ea typeface="Verdana" pitchFamily="34" charset="0"/>
                <a:cs typeface="Helvetica Neue"/>
              </a:rPr>
              <a:t>stationName</a:t>
            </a:r>
            <a:r>
              <a:rPr lang="en-US" sz="1400" dirty="0">
                <a:ea typeface="Verdana" pitchFamily="34" charset="0"/>
                <a:cs typeface="Helvetica Neue"/>
              </a:rPr>
              <a:t>}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3830396" y="3146627"/>
            <a:ext cx="3792917" cy="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439780" y="1772870"/>
            <a:ext cx="3666371" cy="32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ea typeface="Verdana" pitchFamily="34" charset="0"/>
                <a:cs typeface="Helvetica Neue"/>
              </a:rPr>
              <a:t>DELETE /</a:t>
            </a:r>
            <a:r>
              <a:rPr lang="en-US" sz="1400" dirty="0" err="1">
                <a:ea typeface="Verdana" pitchFamily="34" charset="0"/>
                <a:cs typeface="Helvetica Neue"/>
              </a:rPr>
              <a:t>api</a:t>
            </a:r>
            <a:r>
              <a:rPr lang="en-US" sz="1400" dirty="0">
                <a:ea typeface="Verdana" pitchFamily="34" charset="0"/>
                <a:cs typeface="Helvetica Neue"/>
              </a:rPr>
              <a:t>/station/{</a:t>
            </a:r>
            <a:r>
              <a:rPr lang="en-US" sz="1400" dirty="0" err="1">
                <a:ea typeface="Verdana" pitchFamily="34" charset="0"/>
                <a:cs typeface="Helvetica Neue"/>
              </a:rPr>
              <a:t>stationName</a:t>
            </a:r>
            <a:r>
              <a:rPr lang="en-US" sz="1400" dirty="0">
                <a:ea typeface="Verdana" pitchFamily="34" charset="0"/>
                <a:cs typeface="Helvetica Neue"/>
              </a:rPr>
              <a:t>}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3574032" y="2170451"/>
            <a:ext cx="2190799" cy="314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ea typeface="Verdana" pitchFamily="34" charset="0"/>
                <a:cs typeface="Helvetica Neue"/>
              </a:rPr>
              <a:t>DELETE /</a:t>
            </a:r>
            <a:r>
              <a:rPr lang="en-US" sz="1400" dirty="0" err="1">
                <a:ea typeface="Verdana" pitchFamily="34" charset="0"/>
                <a:cs typeface="Helvetica Neue"/>
              </a:rPr>
              <a:t>api</a:t>
            </a:r>
            <a:r>
              <a:rPr lang="en-US" sz="1400" dirty="0">
                <a:ea typeface="Verdana" pitchFamily="34" charset="0"/>
                <a:cs typeface="Helvetica Neue"/>
              </a:rPr>
              <a:t>/station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3843456" y="3572498"/>
            <a:ext cx="3779857" cy="18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618982" y="3256116"/>
            <a:ext cx="3144207" cy="314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ea typeface="Verdana" pitchFamily="34" charset="0"/>
                <a:cs typeface="Helvetica Neue"/>
              </a:rPr>
              <a:t>GET /</a:t>
            </a:r>
            <a:r>
              <a:rPr lang="en-US" sz="1400" dirty="0" err="1">
                <a:ea typeface="Verdana" pitchFamily="34" charset="0"/>
                <a:cs typeface="Helvetica Neue"/>
              </a:rPr>
              <a:t>api</a:t>
            </a:r>
            <a:r>
              <a:rPr lang="en-US" sz="1400" dirty="0">
                <a:ea typeface="Verdana" pitchFamily="34" charset="0"/>
                <a:cs typeface="Helvetica Neue"/>
              </a:rPr>
              <a:t>/weather/{</a:t>
            </a:r>
            <a:r>
              <a:rPr lang="en-US" sz="1400" dirty="0" err="1">
                <a:ea typeface="Verdana" pitchFamily="34" charset="0"/>
                <a:cs typeface="Helvetica Neue"/>
              </a:rPr>
              <a:t>stationName</a:t>
            </a:r>
            <a:r>
              <a:rPr lang="en-US" sz="1400" dirty="0">
                <a:ea typeface="Verdana" pitchFamily="34" charset="0"/>
                <a:cs typeface="Helvetica Neue"/>
              </a:rPr>
              <a:t>}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3763389" y="2810270"/>
            <a:ext cx="1555750" cy="314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ea typeface="Verdana" pitchFamily="34" charset="0"/>
                <a:cs typeface="Helvetica Neue"/>
              </a:rPr>
              <a:t>GET /</a:t>
            </a:r>
            <a:r>
              <a:rPr lang="en-US" sz="1400" dirty="0" err="1">
                <a:ea typeface="Verdana" pitchFamily="34" charset="0"/>
                <a:cs typeface="Helvetica Neue"/>
              </a:rPr>
              <a:t>api</a:t>
            </a:r>
            <a:r>
              <a:rPr lang="en-US" sz="1400" dirty="0">
                <a:ea typeface="Verdana" pitchFamily="34" charset="0"/>
                <a:cs typeface="Helvetica Neue"/>
              </a:rPr>
              <a:t>/station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823713" y="2083460"/>
            <a:ext cx="3779857" cy="18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836925" y="1675635"/>
            <a:ext cx="3779857" cy="18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210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  <a:endParaRPr lang="de-D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2"/>
                </a:solidFill>
              </a:rPr>
              <a:t>© 2022 NTT DATA Corporation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2" descr="Angular – Wikipedia">
            <a:extLst>
              <a:ext uri="{FF2B5EF4-FFF2-40B4-BE49-F238E27FC236}">
                <a16:creationId xmlns:a16="http://schemas.microsoft.com/office/drawing/2014/main" id="{CFF1205F-2D57-47CB-BAD2-FE690A9A2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30920" y="2676149"/>
            <a:ext cx="902873" cy="902873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964" y="2745818"/>
            <a:ext cx="808860" cy="791238"/>
          </a:xfrm>
          <a:prstGeom prst="rect">
            <a:avLst/>
          </a:prstGeom>
        </p:spPr>
      </p:pic>
      <p:pic>
        <p:nvPicPr>
          <p:cNvPr id="10" name="Picture 9" descr="Us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63" y="2740030"/>
            <a:ext cx="797026" cy="797026"/>
          </a:xfrm>
          <a:prstGeom prst="rect">
            <a:avLst/>
          </a:prstGeom>
        </p:spPr>
      </p:pic>
      <p:cxnSp>
        <p:nvCxnSpPr>
          <p:cNvPr id="11" name="Straight Connector 10"/>
          <p:cNvCxnSpPr>
            <a:stCxn id="10" idx="3"/>
            <a:endCxn id="5" idx="1"/>
          </p:cNvCxnSpPr>
          <p:nvPr/>
        </p:nvCxnSpPr>
        <p:spPr>
          <a:xfrm flipV="1">
            <a:off x="1291789" y="3127586"/>
            <a:ext cx="1339131" cy="10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3"/>
          </p:cNvCxnSpPr>
          <p:nvPr/>
        </p:nvCxnSpPr>
        <p:spPr>
          <a:xfrm>
            <a:off x="8607824" y="3141437"/>
            <a:ext cx="1798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37"/>
          <p:cNvSpPr txBox="1">
            <a:spLocks noChangeArrowheads="1"/>
          </p:cNvSpPr>
          <p:nvPr/>
        </p:nvSpPr>
        <p:spPr bwMode="auto">
          <a:xfrm>
            <a:off x="7365768" y="3625317"/>
            <a:ext cx="1635493" cy="36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ea typeface="Verdana" pitchFamily="34" charset="0"/>
                <a:cs typeface="Helvetica Neue"/>
              </a:rPr>
              <a:t>weather-station</a:t>
            </a:r>
          </a:p>
        </p:txBody>
      </p:sp>
      <p:sp>
        <p:nvSpPr>
          <p:cNvPr id="24" name="TextBox 37"/>
          <p:cNvSpPr txBox="1">
            <a:spLocks noChangeArrowheads="1"/>
          </p:cNvSpPr>
          <p:nvPr/>
        </p:nvSpPr>
        <p:spPr bwMode="auto">
          <a:xfrm>
            <a:off x="2274661" y="3626240"/>
            <a:ext cx="1555750" cy="34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ea typeface="Verdana" pitchFamily="34" charset="0"/>
                <a:cs typeface="Helvetica Neue"/>
              </a:rPr>
              <a:t>weather-</a:t>
            </a:r>
            <a:r>
              <a:rPr lang="en-US" sz="1600" dirty="0" err="1">
                <a:ea typeface="Verdana" pitchFamily="34" charset="0"/>
                <a:cs typeface="Helvetica Neue"/>
              </a:rPr>
              <a:t>ui</a:t>
            </a:r>
            <a:endParaRPr lang="en-US" sz="1600" dirty="0">
              <a:ea typeface="Verdana" pitchFamily="34" charset="0"/>
              <a:cs typeface="Helvetica Neue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086" y="4559206"/>
            <a:ext cx="808860" cy="791238"/>
          </a:xfrm>
          <a:prstGeom prst="rect">
            <a:avLst/>
          </a:prstGeom>
        </p:spPr>
      </p:pic>
      <p:sp>
        <p:nvSpPr>
          <p:cNvPr id="26" name="TextBox 37"/>
          <p:cNvSpPr txBox="1">
            <a:spLocks noChangeArrowheads="1"/>
          </p:cNvSpPr>
          <p:nvPr/>
        </p:nvSpPr>
        <p:spPr bwMode="auto">
          <a:xfrm>
            <a:off x="7365769" y="5368560"/>
            <a:ext cx="1635493" cy="34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ea typeface="Verdana" pitchFamily="34" charset="0"/>
                <a:cs typeface="Helvetica Neue"/>
              </a:rPr>
              <a:t>weather-map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748" y="2673792"/>
            <a:ext cx="875317" cy="902873"/>
          </a:xfrm>
          <a:prstGeom prst="rect">
            <a:avLst/>
          </a:prstGeom>
        </p:spPr>
      </p:pic>
      <p:sp>
        <p:nvSpPr>
          <p:cNvPr id="29" name="TextBox 37"/>
          <p:cNvSpPr txBox="1">
            <a:spLocks noChangeArrowheads="1"/>
          </p:cNvSpPr>
          <p:nvPr/>
        </p:nvSpPr>
        <p:spPr bwMode="auto">
          <a:xfrm>
            <a:off x="10126659" y="3625522"/>
            <a:ext cx="1635493" cy="34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>
                <a:ea typeface="Verdana" pitchFamily="34" charset="0"/>
                <a:cs typeface="Helvetica Neue"/>
              </a:rPr>
              <a:t>postrgeSQL</a:t>
            </a:r>
            <a:endParaRPr lang="en-US" sz="1600" dirty="0">
              <a:ea typeface="Verdana" pitchFamily="34" charset="0"/>
              <a:cs typeface="Helvetica Neue"/>
            </a:endParaRPr>
          </a:p>
        </p:txBody>
      </p:sp>
      <p:cxnSp>
        <p:nvCxnSpPr>
          <p:cNvPr id="30" name="Straight Connector 29"/>
          <p:cNvCxnSpPr>
            <a:stCxn id="24" idx="3"/>
            <a:endCxn id="25" idx="1"/>
          </p:cNvCxnSpPr>
          <p:nvPr/>
        </p:nvCxnSpPr>
        <p:spPr>
          <a:xfrm>
            <a:off x="3830411" y="3799621"/>
            <a:ext cx="3948675" cy="1155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105145" y="3952427"/>
            <a:ext cx="1" cy="570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081936" y="4858231"/>
            <a:ext cx="2525650" cy="314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ea typeface="Verdana" pitchFamily="34" charset="0"/>
                <a:cs typeface="Helvetica Neue"/>
              </a:rPr>
              <a:t>GET /</a:t>
            </a:r>
            <a:r>
              <a:rPr lang="en-US" sz="1400" dirty="0" err="1">
                <a:ea typeface="Verdana" pitchFamily="34" charset="0"/>
                <a:cs typeface="Helvetica Neue"/>
              </a:rPr>
              <a:t>api</a:t>
            </a:r>
            <a:r>
              <a:rPr lang="en-US" sz="1400" dirty="0">
                <a:ea typeface="Verdana" pitchFamily="34" charset="0"/>
                <a:cs typeface="Helvetica Neue"/>
              </a:rPr>
              <a:t>/map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8248836" y="3956782"/>
            <a:ext cx="1" cy="570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580666" y="4115605"/>
            <a:ext cx="1555750" cy="314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ea typeface="Verdana" pitchFamily="34" charset="0"/>
                <a:cs typeface="Helvetica Neue"/>
              </a:rPr>
              <a:t>GET /</a:t>
            </a:r>
            <a:r>
              <a:rPr lang="en-US" sz="1400" dirty="0" err="1">
                <a:ea typeface="Verdana" pitchFamily="34" charset="0"/>
                <a:cs typeface="Helvetica Neue"/>
              </a:rPr>
              <a:t>api</a:t>
            </a:r>
            <a:r>
              <a:rPr lang="en-US" sz="1400" dirty="0">
                <a:ea typeface="Verdana" pitchFamily="34" charset="0"/>
                <a:cs typeface="Helvetica Neue"/>
              </a:rPr>
              <a:t>/station</a:t>
            </a:r>
          </a:p>
        </p:txBody>
      </p:sp>
      <p:sp>
        <p:nvSpPr>
          <p:cNvPr id="22" name="TextBox 37"/>
          <p:cNvSpPr txBox="1">
            <a:spLocks noChangeArrowheads="1"/>
          </p:cNvSpPr>
          <p:nvPr/>
        </p:nvSpPr>
        <p:spPr bwMode="auto">
          <a:xfrm>
            <a:off x="8248836" y="3919816"/>
            <a:ext cx="2492204" cy="865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ea typeface="Verdana" pitchFamily="34" charset="0"/>
                <a:cs typeface="Helvetica Neue"/>
              </a:rPr>
              <a:t>GET /</a:t>
            </a:r>
            <a:r>
              <a:rPr lang="en-US" sz="1400" dirty="0" err="1">
                <a:ea typeface="Verdana" pitchFamily="34" charset="0"/>
                <a:cs typeface="Helvetica Neue"/>
              </a:rPr>
              <a:t>api</a:t>
            </a:r>
            <a:r>
              <a:rPr lang="en-US" sz="1400" dirty="0">
                <a:ea typeface="Verdana" pitchFamily="34" charset="0"/>
                <a:cs typeface="Helvetica Neue"/>
              </a:rPr>
              <a:t>/weather/{</a:t>
            </a:r>
            <a:r>
              <a:rPr lang="en-US" sz="1400" dirty="0" err="1">
                <a:ea typeface="Verdana" pitchFamily="34" charset="0"/>
                <a:cs typeface="Helvetica Neue"/>
              </a:rPr>
              <a:t>stationName</a:t>
            </a:r>
            <a:r>
              <a:rPr lang="en-US" sz="1400" dirty="0">
                <a:ea typeface="Verdana" pitchFamily="34" charset="0"/>
                <a:cs typeface="Helvetica Neue"/>
              </a:rPr>
              <a:t>}</a:t>
            </a:r>
          </a:p>
          <a:p>
            <a:pPr algn="ctr"/>
            <a:r>
              <a:rPr lang="en-US" sz="1400" dirty="0">
                <a:ea typeface="Verdana" pitchFamily="34" charset="0"/>
                <a:cs typeface="Helvetica Neue"/>
              </a:rPr>
              <a:t>⋮</a:t>
            </a:r>
          </a:p>
        </p:txBody>
      </p:sp>
      <p:sp>
        <p:nvSpPr>
          <p:cNvPr id="27" name="Freihandform 26">
            <a:extLst>
              <a:ext uri="{FF2B5EF4-FFF2-40B4-BE49-F238E27FC236}">
                <a16:creationId xmlns:a16="http://schemas.microsoft.com/office/drawing/2014/main" id="{4F79D5C1-6B06-4491-AAB1-02C2FBB68B48}"/>
              </a:ext>
            </a:extLst>
          </p:cNvPr>
          <p:cNvSpPr txBox="1">
            <a:spLocks/>
          </p:cNvSpPr>
          <p:nvPr/>
        </p:nvSpPr>
        <p:spPr bwMode="gray">
          <a:xfrm>
            <a:off x="695324" y="1142793"/>
            <a:ext cx="7229475" cy="31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1"/>
                </a:solidFill>
              </a:rPr>
              <a:t>After integration of weather-map in weather-</a:t>
            </a:r>
            <a:r>
              <a:rPr lang="en-US" sz="2000" dirty="0" err="1">
                <a:solidFill>
                  <a:schemeClr val="accent1"/>
                </a:solidFill>
              </a:rPr>
              <a:t>ui</a:t>
            </a:r>
            <a:endParaRPr lang="de-DE" sz="2000" dirty="0">
              <a:solidFill>
                <a:schemeClr val="accent1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3860228" y="2706358"/>
            <a:ext cx="3763085" cy="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3601910" y="2337547"/>
            <a:ext cx="3165679" cy="32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ea typeface="Verdana" pitchFamily="34" charset="0"/>
                <a:cs typeface="Helvetica Neue"/>
              </a:rPr>
              <a:t>POST /</a:t>
            </a:r>
            <a:r>
              <a:rPr lang="en-US" sz="1400" dirty="0" err="1">
                <a:ea typeface="Verdana" pitchFamily="34" charset="0"/>
                <a:cs typeface="Helvetica Neue"/>
              </a:rPr>
              <a:t>api</a:t>
            </a:r>
            <a:r>
              <a:rPr lang="en-US" sz="1400" dirty="0">
                <a:ea typeface="Verdana" pitchFamily="34" charset="0"/>
                <a:cs typeface="Helvetica Neue"/>
              </a:rPr>
              <a:t>/station/{</a:t>
            </a:r>
            <a:r>
              <a:rPr lang="en-US" sz="1400" dirty="0" err="1">
                <a:ea typeface="Verdana" pitchFamily="34" charset="0"/>
                <a:cs typeface="Helvetica Neue"/>
              </a:rPr>
              <a:t>stationName</a:t>
            </a:r>
            <a:r>
              <a:rPr lang="en-US" sz="1400" dirty="0">
                <a:ea typeface="Verdana" pitchFamily="34" charset="0"/>
                <a:cs typeface="Helvetica Neue"/>
              </a:rPr>
              <a:t>}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3830396" y="3146627"/>
            <a:ext cx="3792917" cy="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439780" y="2786655"/>
            <a:ext cx="3666371" cy="32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ea typeface="Verdana" pitchFamily="34" charset="0"/>
                <a:cs typeface="Helvetica Neue"/>
              </a:rPr>
              <a:t>DELETE /</a:t>
            </a:r>
            <a:r>
              <a:rPr lang="en-US" sz="1400" dirty="0" err="1">
                <a:ea typeface="Verdana" pitchFamily="34" charset="0"/>
                <a:cs typeface="Helvetica Neue"/>
              </a:rPr>
              <a:t>api</a:t>
            </a:r>
            <a:r>
              <a:rPr lang="en-US" sz="1400" dirty="0">
                <a:ea typeface="Verdana" pitchFamily="34" charset="0"/>
                <a:cs typeface="Helvetica Neue"/>
              </a:rPr>
              <a:t>/station/{</a:t>
            </a:r>
            <a:r>
              <a:rPr lang="en-US" sz="1400" dirty="0" err="1">
                <a:ea typeface="Verdana" pitchFamily="34" charset="0"/>
                <a:cs typeface="Helvetica Neue"/>
              </a:rPr>
              <a:t>stationName</a:t>
            </a:r>
            <a:r>
              <a:rPr lang="en-US" sz="1400" dirty="0">
                <a:ea typeface="Verdana" pitchFamily="34" charset="0"/>
                <a:cs typeface="Helvetica Neue"/>
              </a:rPr>
              <a:t>}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3574032" y="3233931"/>
            <a:ext cx="2190799" cy="314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ea typeface="Verdana" pitchFamily="34" charset="0"/>
                <a:cs typeface="Helvetica Neue"/>
              </a:rPr>
              <a:t>DELETE /</a:t>
            </a:r>
            <a:r>
              <a:rPr lang="en-US" sz="1400" dirty="0" err="1">
                <a:ea typeface="Verdana" pitchFamily="34" charset="0"/>
                <a:cs typeface="Helvetica Neue"/>
              </a:rPr>
              <a:t>api</a:t>
            </a:r>
            <a:r>
              <a:rPr lang="en-US" sz="1400" dirty="0">
                <a:ea typeface="Verdana" pitchFamily="34" charset="0"/>
                <a:cs typeface="Helvetica Neue"/>
              </a:rPr>
              <a:t>/station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3843456" y="3572498"/>
            <a:ext cx="3779857" cy="18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005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  <a:endParaRPr lang="de-D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2"/>
                </a:solidFill>
              </a:rPr>
              <a:t>© 2022 NTT DATA Corporation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2" descr="Angular – Wikipedia">
            <a:extLst>
              <a:ext uri="{FF2B5EF4-FFF2-40B4-BE49-F238E27FC236}">
                <a16:creationId xmlns:a16="http://schemas.microsoft.com/office/drawing/2014/main" id="{CFF1205F-2D57-47CB-BAD2-FE690A9A2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30920" y="2676149"/>
            <a:ext cx="902873" cy="902873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964" y="2745818"/>
            <a:ext cx="808860" cy="791238"/>
          </a:xfrm>
          <a:prstGeom prst="rect">
            <a:avLst/>
          </a:prstGeom>
        </p:spPr>
      </p:pic>
      <p:pic>
        <p:nvPicPr>
          <p:cNvPr id="10" name="Picture 9" descr="Us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63" y="2740030"/>
            <a:ext cx="797026" cy="797026"/>
          </a:xfrm>
          <a:prstGeom prst="rect">
            <a:avLst/>
          </a:prstGeom>
        </p:spPr>
      </p:pic>
      <p:cxnSp>
        <p:nvCxnSpPr>
          <p:cNvPr id="11" name="Straight Connector 10"/>
          <p:cNvCxnSpPr>
            <a:stCxn id="10" idx="3"/>
            <a:endCxn id="5" idx="1"/>
          </p:cNvCxnSpPr>
          <p:nvPr/>
        </p:nvCxnSpPr>
        <p:spPr>
          <a:xfrm flipV="1">
            <a:off x="1291789" y="3127586"/>
            <a:ext cx="1339131" cy="10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3"/>
          </p:cNvCxnSpPr>
          <p:nvPr/>
        </p:nvCxnSpPr>
        <p:spPr>
          <a:xfrm>
            <a:off x="8607824" y="3141437"/>
            <a:ext cx="1798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37"/>
          <p:cNvSpPr txBox="1">
            <a:spLocks noChangeArrowheads="1"/>
          </p:cNvSpPr>
          <p:nvPr/>
        </p:nvSpPr>
        <p:spPr bwMode="auto">
          <a:xfrm>
            <a:off x="7365768" y="3625317"/>
            <a:ext cx="1635493" cy="36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ea typeface="Verdana" pitchFamily="34" charset="0"/>
                <a:cs typeface="Helvetica Neue"/>
              </a:rPr>
              <a:t>weather-station</a:t>
            </a:r>
          </a:p>
        </p:txBody>
      </p:sp>
      <p:sp>
        <p:nvSpPr>
          <p:cNvPr id="24" name="TextBox 37"/>
          <p:cNvSpPr txBox="1">
            <a:spLocks noChangeArrowheads="1"/>
          </p:cNvSpPr>
          <p:nvPr/>
        </p:nvSpPr>
        <p:spPr bwMode="auto">
          <a:xfrm>
            <a:off x="2274661" y="3626240"/>
            <a:ext cx="1555750" cy="34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ea typeface="Verdana" pitchFamily="34" charset="0"/>
                <a:cs typeface="Helvetica Neue"/>
              </a:rPr>
              <a:t>weather-</a:t>
            </a:r>
            <a:r>
              <a:rPr lang="en-US" sz="1600" dirty="0" err="1">
                <a:ea typeface="Verdana" pitchFamily="34" charset="0"/>
                <a:cs typeface="Helvetica Neue"/>
              </a:rPr>
              <a:t>ui</a:t>
            </a:r>
            <a:endParaRPr lang="en-US" sz="1600" dirty="0">
              <a:ea typeface="Verdana" pitchFamily="34" charset="0"/>
              <a:cs typeface="Helvetica Neue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086" y="4559206"/>
            <a:ext cx="808860" cy="791238"/>
          </a:xfrm>
          <a:prstGeom prst="rect">
            <a:avLst/>
          </a:prstGeom>
        </p:spPr>
      </p:pic>
      <p:sp>
        <p:nvSpPr>
          <p:cNvPr id="26" name="TextBox 37"/>
          <p:cNvSpPr txBox="1">
            <a:spLocks noChangeArrowheads="1"/>
          </p:cNvSpPr>
          <p:nvPr/>
        </p:nvSpPr>
        <p:spPr bwMode="auto">
          <a:xfrm>
            <a:off x="7365769" y="5368560"/>
            <a:ext cx="1635493" cy="34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ea typeface="Verdana" pitchFamily="34" charset="0"/>
                <a:cs typeface="Helvetica Neue"/>
              </a:rPr>
              <a:t>weather-map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748" y="2673792"/>
            <a:ext cx="875317" cy="902873"/>
          </a:xfrm>
          <a:prstGeom prst="rect">
            <a:avLst/>
          </a:prstGeom>
        </p:spPr>
      </p:pic>
      <p:sp>
        <p:nvSpPr>
          <p:cNvPr id="29" name="TextBox 37"/>
          <p:cNvSpPr txBox="1">
            <a:spLocks noChangeArrowheads="1"/>
          </p:cNvSpPr>
          <p:nvPr/>
        </p:nvSpPr>
        <p:spPr bwMode="auto">
          <a:xfrm>
            <a:off x="10126659" y="3625522"/>
            <a:ext cx="1635493" cy="34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>
                <a:ea typeface="Verdana" pitchFamily="34" charset="0"/>
                <a:cs typeface="Helvetica Neue"/>
              </a:rPr>
              <a:t>postrgeSQL</a:t>
            </a:r>
            <a:endParaRPr lang="en-US" sz="1600" dirty="0">
              <a:ea typeface="Verdana" pitchFamily="34" charset="0"/>
              <a:cs typeface="Helvetica Neue"/>
            </a:endParaRPr>
          </a:p>
        </p:txBody>
      </p:sp>
      <p:cxnSp>
        <p:nvCxnSpPr>
          <p:cNvPr id="30" name="Straight Connector 29"/>
          <p:cNvCxnSpPr>
            <a:stCxn id="24" idx="3"/>
            <a:endCxn id="25" idx="1"/>
          </p:cNvCxnSpPr>
          <p:nvPr/>
        </p:nvCxnSpPr>
        <p:spPr>
          <a:xfrm>
            <a:off x="3830411" y="3799621"/>
            <a:ext cx="3948675" cy="1155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105145" y="3952427"/>
            <a:ext cx="1" cy="570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533793" y="4854486"/>
            <a:ext cx="3885342" cy="32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ea typeface="Verdana" pitchFamily="34" charset="0"/>
                <a:cs typeface="Helvetica Neue"/>
              </a:rPr>
              <a:t>GET /</a:t>
            </a:r>
            <a:r>
              <a:rPr lang="en-US" sz="1400" dirty="0" err="1">
                <a:ea typeface="Verdana" pitchFamily="34" charset="0"/>
                <a:cs typeface="Helvetica Neue"/>
              </a:rPr>
              <a:t>api</a:t>
            </a:r>
            <a:r>
              <a:rPr lang="en-US" sz="1400" dirty="0">
                <a:ea typeface="Verdana" pitchFamily="34" charset="0"/>
                <a:cs typeface="Helvetica Neue"/>
              </a:rPr>
              <a:t>/</a:t>
            </a:r>
            <a:r>
              <a:rPr lang="en-US" sz="1400" dirty="0" err="1">
                <a:ea typeface="Verdana" pitchFamily="34" charset="0"/>
                <a:cs typeface="Helvetica Neue"/>
              </a:rPr>
              <a:t>map?temperatureUnit</a:t>
            </a:r>
            <a:r>
              <a:rPr lang="en-US" sz="1400" dirty="0">
                <a:ea typeface="Verdana" pitchFamily="34" charset="0"/>
                <a:cs typeface="Helvetica Neue"/>
              </a:rPr>
              <a:t>=</a:t>
            </a:r>
            <a:r>
              <a:rPr lang="en-US" sz="1400" dirty="0" err="1">
                <a:ea typeface="Verdana" pitchFamily="34" charset="0"/>
                <a:cs typeface="Helvetica Neue"/>
              </a:rPr>
              <a:t>fahrenheit</a:t>
            </a:r>
            <a:endParaRPr lang="en-US" sz="1400" dirty="0">
              <a:ea typeface="Verdana" pitchFamily="34" charset="0"/>
              <a:cs typeface="Helvetica Neue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248836" y="3956782"/>
            <a:ext cx="1" cy="570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580666" y="4115605"/>
            <a:ext cx="1555750" cy="314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ea typeface="Verdana" pitchFamily="34" charset="0"/>
                <a:cs typeface="Helvetica Neue"/>
              </a:rPr>
              <a:t>GET /</a:t>
            </a:r>
            <a:r>
              <a:rPr lang="en-US" sz="1400" dirty="0" err="1">
                <a:ea typeface="Verdana" pitchFamily="34" charset="0"/>
                <a:cs typeface="Helvetica Neue"/>
              </a:rPr>
              <a:t>api</a:t>
            </a:r>
            <a:r>
              <a:rPr lang="en-US" sz="1400" dirty="0">
                <a:ea typeface="Verdana" pitchFamily="34" charset="0"/>
                <a:cs typeface="Helvetica Neue"/>
              </a:rPr>
              <a:t>/station</a:t>
            </a:r>
          </a:p>
        </p:txBody>
      </p:sp>
      <p:sp>
        <p:nvSpPr>
          <p:cNvPr id="22" name="TextBox 37"/>
          <p:cNvSpPr txBox="1">
            <a:spLocks noChangeArrowheads="1"/>
          </p:cNvSpPr>
          <p:nvPr/>
        </p:nvSpPr>
        <p:spPr bwMode="auto">
          <a:xfrm>
            <a:off x="8248836" y="3919816"/>
            <a:ext cx="2492204" cy="865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ea typeface="Verdana" pitchFamily="34" charset="0"/>
                <a:cs typeface="Helvetica Neue"/>
              </a:rPr>
              <a:t>GET /</a:t>
            </a:r>
            <a:r>
              <a:rPr lang="en-US" sz="1400" dirty="0" err="1">
                <a:ea typeface="Verdana" pitchFamily="34" charset="0"/>
                <a:cs typeface="Helvetica Neue"/>
              </a:rPr>
              <a:t>api</a:t>
            </a:r>
            <a:r>
              <a:rPr lang="en-US" sz="1400" dirty="0">
                <a:ea typeface="Verdana" pitchFamily="34" charset="0"/>
                <a:cs typeface="Helvetica Neue"/>
              </a:rPr>
              <a:t>/weather/{</a:t>
            </a:r>
            <a:r>
              <a:rPr lang="en-US" sz="1400" dirty="0" err="1">
                <a:ea typeface="Verdana" pitchFamily="34" charset="0"/>
                <a:cs typeface="Helvetica Neue"/>
              </a:rPr>
              <a:t>stationName</a:t>
            </a:r>
            <a:r>
              <a:rPr lang="en-US" sz="1400" dirty="0">
                <a:ea typeface="Verdana" pitchFamily="34" charset="0"/>
                <a:cs typeface="Helvetica Neue"/>
              </a:rPr>
              <a:t>}</a:t>
            </a:r>
          </a:p>
          <a:p>
            <a:pPr algn="ctr"/>
            <a:r>
              <a:rPr lang="en-US" sz="1400" dirty="0">
                <a:ea typeface="Verdana" pitchFamily="34" charset="0"/>
                <a:cs typeface="Helvetica Neue"/>
              </a:rPr>
              <a:t>⋮</a:t>
            </a:r>
          </a:p>
        </p:txBody>
      </p:sp>
      <p:sp>
        <p:nvSpPr>
          <p:cNvPr id="27" name="Freihandform 26">
            <a:extLst>
              <a:ext uri="{FF2B5EF4-FFF2-40B4-BE49-F238E27FC236}">
                <a16:creationId xmlns:a16="http://schemas.microsoft.com/office/drawing/2014/main" id="{4F79D5C1-6B06-4491-AAB1-02C2FBB68B48}"/>
              </a:ext>
            </a:extLst>
          </p:cNvPr>
          <p:cNvSpPr txBox="1">
            <a:spLocks/>
          </p:cNvSpPr>
          <p:nvPr/>
        </p:nvSpPr>
        <p:spPr bwMode="gray">
          <a:xfrm>
            <a:off x="695324" y="1142793"/>
            <a:ext cx="7229475" cy="31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1"/>
                </a:solidFill>
              </a:rPr>
              <a:t>With temperature conversion in weather-map</a:t>
            </a:r>
            <a:endParaRPr lang="de-DE" sz="2000" dirty="0">
              <a:solidFill>
                <a:schemeClr val="accent1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3860228" y="2706358"/>
            <a:ext cx="3763085" cy="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3601910" y="2337547"/>
            <a:ext cx="3165679" cy="32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ea typeface="Verdana" pitchFamily="34" charset="0"/>
                <a:cs typeface="Helvetica Neue"/>
              </a:rPr>
              <a:t>POST /</a:t>
            </a:r>
            <a:r>
              <a:rPr lang="en-US" sz="1400" dirty="0" err="1">
                <a:ea typeface="Verdana" pitchFamily="34" charset="0"/>
                <a:cs typeface="Helvetica Neue"/>
              </a:rPr>
              <a:t>api</a:t>
            </a:r>
            <a:r>
              <a:rPr lang="en-US" sz="1400" dirty="0">
                <a:ea typeface="Verdana" pitchFamily="34" charset="0"/>
                <a:cs typeface="Helvetica Neue"/>
              </a:rPr>
              <a:t>/station/{</a:t>
            </a:r>
            <a:r>
              <a:rPr lang="en-US" sz="1400" dirty="0" err="1">
                <a:ea typeface="Verdana" pitchFamily="34" charset="0"/>
                <a:cs typeface="Helvetica Neue"/>
              </a:rPr>
              <a:t>stationName</a:t>
            </a:r>
            <a:r>
              <a:rPr lang="en-US" sz="1400" dirty="0">
                <a:ea typeface="Verdana" pitchFamily="34" charset="0"/>
                <a:cs typeface="Helvetica Neue"/>
              </a:rPr>
              <a:t>}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3830396" y="3146627"/>
            <a:ext cx="3792917" cy="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439780" y="2786655"/>
            <a:ext cx="3666371" cy="32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ea typeface="Verdana" pitchFamily="34" charset="0"/>
                <a:cs typeface="Helvetica Neue"/>
              </a:rPr>
              <a:t>DELETE /</a:t>
            </a:r>
            <a:r>
              <a:rPr lang="en-US" sz="1400" dirty="0" err="1">
                <a:ea typeface="Verdana" pitchFamily="34" charset="0"/>
                <a:cs typeface="Helvetica Neue"/>
              </a:rPr>
              <a:t>api</a:t>
            </a:r>
            <a:r>
              <a:rPr lang="en-US" sz="1400" dirty="0">
                <a:ea typeface="Verdana" pitchFamily="34" charset="0"/>
                <a:cs typeface="Helvetica Neue"/>
              </a:rPr>
              <a:t>/station/{</a:t>
            </a:r>
            <a:r>
              <a:rPr lang="en-US" sz="1400" dirty="0" err="1">
                <a:ea typeface="Verdana" pitchFamily="34" charset="0"/>
                <a:cs typeface="Helvetica Neue"/>
              </a:rPr>
              <a:t>stationName</a:t>
            </a:r>
            <a:r>
              <a:rPr lang="en-US" sz="1400" dirty="0">
                <a:ea typeface="Verdana" pitchFamily="34" charset="0"/>
                <a:cs typeface="Helvetica Neue"/>
              </a:rPr>
              <a:t>}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3574032" y="3233931"/>
            <a:ext cx="2190799" cy="314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ea typeface="Verdana" pitchFamily="34" charset="0"/>
                <a:cs typeface="Helvetica Neue"/>
              </a:rPr>
              <a:t>DELETE /</a:t>
            </a:r>
            <a:r>
              <a:rPr lang="en-US" sz="1400" dirty="0" err="1">
                <a:ea typeface="Verdana" pitchFamily="34" charset="0"/>
                <a:cs typeface="Helvetica Neue"/>
              </a:rPr>
              <a:t>api</a:t>
            </a:r>
            <a:r>
              <a:rPr lang="en-US" sz="1400" dirty="0">
                <a:ea typeface="Verdana" pitchFamily="34" charset="0"/>
                <a:cs typeface="Helvetica Neue"/>
              </a:rPr>
              <a:t>/station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3843456" y="3572498"/>
            <a:ext cx="3779857" cy="18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3574032" y="5270809"/>
            <a:ext cx="3588176" cy="314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ea typeface="Verdana" pitchFamily="34" charset="0"/>
                <a:cs typeface="Helvetica Neue"/>
              </a:rPr>
              <a:t>GET /</a:t>
            </a:r>
            <a:r>
              <a:rPr lang="en-US" sz="1400" dirty="0" err="1">
                <a:ea typeface="Verdana" pitchFamily="34" charset="0"/>
                <a:cs typeface="Helvetica Neue"/>
              </a:rPr>
              <a:t>api</a:t>
            </a:r>
            <a:r>
              <a:rPr lang="en-US" sz="1400" dirty="0">
                <a:ea typeface="Verdana" pitchFamily="34" charset="0"/>
                <a:cs typeface="Helvetica Neue"/>
              </a:rPr>
              <a:t>/</a:t>
            </a:r>
            <a:r>
              <a:rPr lang="en-US" sz="1400" dirty="0" err="1">
                <a:ea typeface="Verdana" pitchFamily="34" charset="0"/>
                <a:cs typeface="Helvetica Neue"/>
              </a:rPr>
              <a:t>map?temperatureUnit</a:t>
            </a:r>
            <a:r>
              <a:rPr lang="en-US" sz="1400" dirty="0">
                <a:ea typeface="Verdana" pitchFamily="34" charset="0"/>
                <a:cs typeface="Helvetica Neue"/>
              </a:rPr>
              <a:t>=</a:t>
            </a:r>
            <a:r>
              <a:rPr lang="en-US" sz="1400" dirty="0" err="1">
                <a:ea typeface="Verdana" pitchFamily="34" charset="0"/>
                <a:cs typeface="Helvetica Neue"/>
              </a:rPr>
              <a:t>celsius</a:t>
            </a:r>
            <a:endParaRPr lang="en-US" sz="1400" dirty="0">
              <a:ea typeface="Verdana" pitchFamily="34" charset="0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74464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615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picture containing sky, outdoor, colorful&#10;&#10;Description automatically generated">
            <a:extLst>
              <a:ext uri="{FF2B5EF4-FFF2-40B4-BE49-F238E27FC236}">
                <a16:creationId xmlns:a16="http://schemas.microsoft.com/office/drawing/2014/main" id="{18B9AC36-8E6B-485A-BAD0-5DE01CDFAB5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71" b="377"/>
          <a:stretch/>
        </p:blipFill>
        <p:spPr>
          <a:xfrm>
            <a:off x="0" y="0"/>
            <a:ext cx="12192000" cy="685800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87A6D-FAF0-46AF-A130-2B42397FF87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altLang="ja-JP"/>
              <a:t> </a:t>
            </a:r>
            <a:endParaRPr lang="de-DE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8D1188E-A7CB-4E03-86D2-F498CE65D3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Agile Software Development</a:t>
            </a:r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C8EA3D-ECC1-4176-B1D8-1A3A3479C5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3F00932-4DA8-43B2-BAC1-FB70798B22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de-DE" dirty="0"/>
              <a:t>© 2022 NTT DATA Corporation</a:t>
            </a:r>
          </a:p>
        </p:txBody>
      </p:sp>
    </p:spTree>
    <p:extLst>
      <p:ext uri="{BB962C8B-B14F-4D97-AF65-F5344CB8AC3E}">
        <p14:creationId xmlns:p14="http://schemas.microsoft.com/office/powerpoint/2010/main" val="2472145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27AA9E3-DB57-482A-A622-782E1D894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059" y="1429709"/>
            <a:ext cx="7239627" cy="480101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73D29882-1E72-4937-90DD-4296833E2278}"/>
              </a:ext>
            </a:extLst>
          </p:cNvPr>
          <p:cNvSpPr txBox="1"/>
          <p:nvPr/>
        </p:nvSpPr>
        <p:spPr>
          <a:xfrm>
            <a:off x="1968759" y="447869"/>
            <a:ext cx="8360229" cy="4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/>
              <a:t>Vorgehensmodelle – Agil vs. Traditionell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2022 NTT DATA Corporation</a:t>
            </a:r>
          </a:p>
        </p:txBody>
      </p:sp>
    </p:spTree>
    <p:extLst>
      <p:ext uri="{BB962C8B-B14F-4D97-AF65-F5344CB8AC3E}">
        <p14:creationId xmlns:p14="http://schemas.microsoft.com/office/powerpoint/2010/main" val="3672904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 NTT DATA Corporation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5447737-2D3A-4569-A93B-B995F93A2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05" y="202464"/>
            <a:ext cx="11800989" cy="627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802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picture containing sky, outdoor, colorful&#10;&#10;Description automatically generated">
            <a:extLst>
              <a:ext uri="{FF2B5EF4-FFF2-40B4-BE49-F238E27FC236}">
                <a16:creationId xmlns:a16="http://schemas.microsoft.com/office/drawing/2014/main" id="{18B9AC36-8E6B-485A-BAD0-5DE01CDFAB5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71" b="377"/>
          <a:stretch/>
        </p:blipFill>
        <p:spPr>
          <a:xfrm>
            <a:off x="0" y="0"/>
            <a:ext cx="12192000" cy="685800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87A6D-FAF0-46AF-A130-2B42397FF87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altLang="ja-JP"/>
              <a:t> </a:t>
            </a:r>
            <a:endParaRPr lang="de-DE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8D1188E-A7CB-4E03-86D2-F498CE65D3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Angular</a:t>
            </a:r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C8EA3D-ECC1-4176-B1D8-1A3A3479C5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3F00932-4DA8-43B2-BAC1-FB70798B22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de-DE" dirty="0"/>
              <a:t>© 2022 NTT DATA Corporation</a:t>
            </a:r>
          </a:p>
        </p:txBody>
      </p:sp>
    </p:spTree>
    <p:extLst>
      <p:ext uri="{BB962C8B-B14F-4D97-AF65-F5344CB8AC3E}">
        <p14:creationId xmlns:p14="http://schemas.microsoft.com/office/powerpoint/2010/main" val="1439027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 NTT DATA Corporation</a:t>
            </a:r>
            <a:endParaRPr lang="en-US" dirty="0"/>
          </a:p>
        </p:txBody>
      </p:sp>
      <p:pic>
        <p:nvPicPr>
          <p:cNvPr id="7" name="Picture 2" descr="Angular – Wikipedia">
            <a:extLst>
              <a:ext uri="{FF2B5EF4-FFF2-40B4-BE49-F238E27FC236}">
                <a16:creationId xmlns:a16="http://schemas.microsoft.com/office/drawing/2014/main" id="{CFF1205F-2D57-47CB-BAD2-FE690A9A2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89913" y="1427956"/>
            <a:ext cx="4002087" cy="4002087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FCD1E01-5AFA-42B9-B48D-6A0F24455373}"/>
              </a:ext>
            </a:extLst>
          </p:cNvPr>
          <p:cNvSpPr txBox="1">
            <a:spLocks/>
          </p:cNvSpPr>
          <p:nvPr/>
        </p:nvSpPr>
        <p:spPr>
          <a:xfrm>
            <a:off x="716228" y="1160463"/>
            <a:ext cx="7200901" cy="477953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sz="2000" dirty="0"/>
              <a:t>Web Framework for modern Single-page Applications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Uses HTML, CSS and </a:t>
            </a:r>
            <a:r>
              <a:rPr lang="en-US" sz="2000" dirty="0" err="1"/>
              <a:t>TypeScript</a:t>
            </a: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Comes with libraries for Routing, Forms, Animations, …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endParaRPr lang="en-US" sz="20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D3F2FFE-53AE-425C-85BC-18E4D40FB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27" y="344552"/>
            <a:ext cx="7199552" cy="79200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Angular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07295F13-E72F-14B1-791F-170EA2344EF8}"/>
              </a:ext>
            </a:extLst>
          </p:cNvPr>
          <p:cNvSpPr txBox="1">
            <a:spLocks/>
          </p:cNvSpPr>
          <p:nvPr/>
        </p:nvSpPr>
        <p:spPr>
          <a:xfrm>
            <a:off x="626143" y="5983789"/>
            <a:ext cx="7200901" cy="1905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https://angular.io/guide/what-is-angular</a:t>
            </a:r>
          </a:p>
        </p:txBody>
      </p:sp>
    </p:spTree>
    <p:extLst>
      <p:ext uri="{BB962C8B-B14F-4D97-AF65-F5344CB8AC3E}">
        <p14:creationId xmlns:p14="http://schemas.microsoft.com/office/powerpoint/2010/main" val="1001544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A290E9-C3EC-4947-9C55-D982EE9DC0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136552"/>
            <a:ext cx="6600956" cy="510073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@Component </a:t>
            </a:r>
            <a:r>
              <a:rPr lang="en-US" dirty="0"/>
              <a:t>Decorator defines template, styles and selector for Angular 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use the </a:t>
            </a:r>
            <a:r>
              <a:rPr lang="en-US" b="1" dirty="0" err="1"/>
              <a:t>HelloWorldComponent</a:t>
            </a:r>
            <a:r>
              <a:rPr lang="en-US" dirty="0"/>
              <a:t> call </a:t>
            </a:r>
            <a:r>
              <a:rPr lang="en-US" b="1" dirty="0"/>
              <a:t>&lt;hello-world&gt;&lt;/hello-world&gt;</a:t>
            </a:r>
            <a:r>
              <a:rPr lang="en-US" dirty="0"/>
              <a:t> inside another component.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Components often have 4 files:</a:t>
            </a:r>
          </a:p>
          <a:p>
            <a:pPr marL="501750" lvl="1" indent="-285750">
              <a:buFont typeface="Arial" panose="020B0604020202020204" pitchFamily="34" charset="0"/>
              <a:buChar char="•"/>
            </a:pPr>
            <a:r>
              <a:rPr lang="en-US" b="1" dirty="0"/>
              <a:t>hello-</a:t>
            </a:r>
            <a:r>
              <a:rPr lang="en-US" b="1" dirty="0" err="1"/>
              <a:t>world.component.ts</a:t>
            </a:r>
            <a:r>
              <a:rPr lang="en-US" b="1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Business Logic</a:t>
            </a:r>
          </a:p>
          <a:p>
            <a:pPr marL="501750" lvl="1" indent="-285750">
              <a:buFont typeface="Arial" panose="020B0604020202020204" pitchFamily="34" charset="0"/>
              <a:buChar char="•"/>
            </a:pPr>
            <a:r>
              <a:rPr lang="en-US" b="1" dirty="0"/>
              <a:t>hello-world.component.html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How Component should render</a:t>
            </a:r>
          </a:p>
          <a:p>
            <a:pPr marL="5017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hello-world.component.css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Style Component</a:t>
            </a:r>
          </a:p>
          <a:p>
            <a:pPr marL="5017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hello-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world.component.spec.ts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Test Component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43A036F0-8B27-4BE1-B622-A7F48F79BBC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Components are the building blocks for Angular Applications. They define specific functionality, looks and behavior for an Element.</a:t>
            </a:r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B7AD0D3-8F7F-40BB-8C8B-8B4EF15DD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Components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0978DBF-07FE-4B3C-8929-E126C6AECC9E}"/>
              </a:ext>
            </a:extLst>
          </p:cNvPr>
          <p:cNvSpPr txBox="1"/>
          <p:nvPr/>
        </p:nvSpPr>
        <p:spPr>
          <a:xfrm>
            <a:off x="8147619" y="442885"/>
            <a:ext cx="3972912" cy="4717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import { Component } from '@angular/core';</a:t>
            </a:r>
          </a:p>
          <a:p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@Component({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  selector: 'hello-world',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  template: `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    &lt;h2&gt;Hello World&lt;/h2&gt;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    &lt;p&gt;This is my first component!&lt;/p&gt;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  `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export class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HelloWorldComponent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  // The code in this class drives the component's behavior.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E8CBCE07-2F1B-422B-B9BC-39796B52150E}"/>
              </a:ext>
            </a:extLst>
          </p:cNvPr>
          <p:cNvSpPr txBox="1">
            <a:spLocks/>
          </p:cNvSpPr>
          <p:nvPr/>
        </p:nvSpPr>
        <p:spPr bwMode="gray">
          <a:xfrm>
            <a:off x="716228" y="6053138"/>
            <a:ext cx="7200901" cy="1905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https://angular.io/guide/what-is-angular#components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/>
              <a:t>© 2022 NTT DATA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204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43A036F0-8B27-4BE1-B622-A7F48F79BBC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Components have an HTML template that declares how that component renders. </a:t>
            </a:r>
            <a:r>
              <a:rPr lang="en-US" dirty="0">
                <a:solidFill>
                  <a:srgbClr val="FFFFFF"/>
                </a:solidFill>
                <a:latin typeface="Roboto" panose="02000000000000000000" pitchFamily="2" charset="0"/>
              </a:rPr>
              <a:t>You define this template either inline or by file path.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B7AD0D3-8F7F-40BB-8C8B-8B4EF15DD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0978DBF-07FE-4B3C-8929-E126C6AECC9E}"/>
              </a:ext>
            </a:extLst>
          </p:cNvPr>
          <p:cNvSpPr txBox="1"/>
          <p:nvPr/>
        </p:nvSpPr>
        <p:spPr>
          <a:xfrm>
            <a:off x="8147619" y="442885"/>
            <a:ext cx="3972912" cy="4089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hello-world-interpolation.component.ts</a:t>
            </a:r>
            <a:b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@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Component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 ({</a:t>
            </a:r>
          </a:p>
          <a:p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templateUrl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: './hello-world-interpolation.component.html'</a:t>
            </a:r>
          </a:p>
          <a:p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export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HelloWorldInterpolationComponent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message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 = '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Hello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, World!‘;</a:t>
            </a:r>
          </a:p>
          <a:p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endParaRPr lang="de-DE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hello-world-interpolation.component.html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&lt;p&gt;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My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 Message: {{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</a:rPr>
              <a:t>message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</a:rPr>
              <a:t>}}&lt;/p&gt;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73AF554-0004-43EC-B590-0EAF0BDFE67F}"/>
              </a:ext>
            </a:extLst>
          </p:cNvPr>
          <p:cNvSpPr txBox="1">
            <a:spLocks/>
          </p:cNvSpPr>
          <p:nvPr/>
        </p:nvSpPr>
        <p:spPr bwMode="gray">
          <a:xfrm>
            <a:off x="716228" y="6053138"/>
            <a:ext cx="7200901" cy="1905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https://angular.io/guide/what-is-angular#templates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/>
              <a:t>© 2022 NTT DATA Corporation</a:t>
            </a:r>
            <a:endParaRPr lang="en-US" dirty="0"/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D5A290E9-C3EC-4947-9C55-D982EE9DC0D8}"/>
              </a:ext>
            </a:extLst>
          </p:cNvPr>
          <p:cNvSpPr>
            <a:spLocks noGrp="1"/>
          </p:cNvSpPr>
          <p:nvPr/>
        </p:nvSpPr>
        <p:spPr bwMode="gray">
          <a:xfrm>
            <a:off x="695325" y="1158700"/>
            <a:ext cx="6600956" cy="139577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Every HTML Element comes with different properties that can be manipulated by Angular</a:t>
            </a:r>
          </a:p>
          <a:p>
            <a:pPr marL="5017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https://angular.io/guide/property-binding</a:t>
            </a:r>
            <a:endParaRPr lang="en-US" sz="1800" dirty="0"/>
          </a:p>
        </p:txBody>
      </p:sp>
      <p:pic>
        <p:nvPicPr>
          <p:cNvPr id="10" name="Picture 9" descr="Angular 2 Data Binding: Property binding and Interpolation – The Great  Place for Memoring">
            <a:extLst>
              <a:ext uri="{FF2B5EF4-FFF2-40B4-BE49-F238E27FC236}">
                <a16:creationId xmlns:a16="http://schemas.microsoft.com/office/drawing/2014/main" id="{2446A954-FE90-4BA0-AF6C-2273120DB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46" y="2482213"/>
            <a:ext cx="6867993" cy="332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441783"/>
      </p:ext>
    </p:extLst>
  </p:cSld>
  <p:clrMapOvr>
    <a:masterClrMapping/>
  </p:clrMapOvr>
</p:sld>
</file>

<file path=ppt/theme/theme1.xml><?xml version="1.0" encoding="utf-8"?>
<a:theme xmlns:a="http://schemas.openxmlformats.org/drawingml/2006/main" name="NTT DATA 16to9">
  <a:themeElements>
    <a:clrScheme name="ntt">
      <a:dk1>
        <a:srgbClr val="000000"/>
      </a:dk1>
      <a:lt1>
        <a:srgbClr val="FFFFFF"/>
      </a:lt1>
      <a:dk2>
        <a:srgbClr val="404040"/>
      </a:dk2>
      <a:lt2>
        <a:srgbClr val="DEE8F4"/>
      </a:lt2>
      <a:accent1>
        <a:srgbClr val="6785C1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7F7F7F"/>
      </a:accent6>
      <a:hlink>
        <a:srgbClr val="6785C1"/>
      </a:hlink>
      <a:folHlink>
        <a:srgbClr val="0F1C50"/>
      </a:folHlink>
    </a:clrScheme>
    <a:fontScheme name="NTT Data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108000" tIns="72000" rIns="108000" bIns="72000" rtlCol="0" anchor="ctr"/>
      <a:lstStyle>
        <a:defPPr algn="ctr">
          <a:lnSpc>
            <a:spcPct val="110000"/>
          </a:lnSpc>
          <a:spcBef>
            <a:spcPts val="600"/>
          </a:spcBef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>
        <a:noAutofit/>
      </a:bodyPr>
      <a:lstStyle>
        <a:defPPr algn="l">
          <a:defRPr dirty="0"/>
        </a:defPPr>
      </a:lstStyle>
    </a:txDef>
  </a:objectDefaults>
  <a:extraClrSchemeLst/>
  <a:custClrLst>
    <a:custClr name="Black">
      <a:srgbClr val="000000"/>
    </a:custClr>
    <a:custClr name="Green">
      <a:srgbClr val="83B254"/>
    </a:custClr>
    <a:custClr name="Berry">
      <a:srgbClr val="AA3C80"/>
    </a:custClr>
  </a:custClrLst>
  <a:extLst>
    <a:ext uri="{05A4C25C-085E-4340-85A3-A5531E510DB2}">
      <thm15:themeFamily xmlns:thm15="http://schemas.microsoft.com/office/thememl/2012/main" name="NTT_Data_16to9.potx" id="{1CC17779-AD23-4081-AD7A-279152F0957E}" vid="{D9B11834-E93E-4EE6-9748-B09193A0E4F1}"/>
    </a:ext>
  </a:extLst>
</a:theme>
</file>

<file path=ppt/theme/theme2.xml><?xml version="1.0" encoding="utf-8"?>
<a:theme xmlns:a="http://schemas.openxmlformats.org/drawingml/2006/main" name="Office Theme">
  <a:themeElements>
    <a:clrScheme name="ntt">
      <a:dk1>
        <a:srgbClr val="000000"/>
      </a:dk1>
      <a:lt1>
        <a:srgbClr val="FFFFFF"/>
      </a:lt1>
      <a:dk2>
        <a:srgbClr val="404040"/>
      </a:dk2>
      <a:lt2>
        <a:srgbClr val="DEE8F4"/>
      </a:lt2>
      <a:accent1>
        <a:srgbClr val="6785C1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7F7F7F"/>
      </a:accent6>
      <a:hlink>
        <a:srgbClr val="6785C1"/>
      </a:hlink>
      <a:folHlink>
        <a:srgbClr val="0F1C50"/>
      </a:folHlink>
    </a:clrScheme>
    <a:fontScheme name="NTT Data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ntt">
      <a:dk1>
        <a:srgbClr val="000000"/>
      </a:dk1>
      <a:lt1>
        <a:srgbClr val="FFFFFF"/>
      </a:lt1>
      <a:dk2>
        <a:srgbClr val="404040"/>
      </a:dk2>
      <a:lt2>
        <a:srgbClr val="DEE8F4"/>
      </a:lt2>
      <a:accent1>
        <a:srgbClr val="6785C1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7F7F7F"/>
      </a:accent6>
      <a:hlink>
        <a:srgbClr val="6785C1"/>
      </a:hlink>
      <a:folHlink>
        <a:srgbClr val="0F1C50"/>
      </a:folHlink>
    </a:clrScheme>
    <a:fontScheme name="NTT Data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B7FD2EC0349F4C83EE2216AC4BCCED" ma:contentTypeVersion="10" ma:contentTypeDescription="Create a new document." ma:contentTypeScope="" ma:versionID="a6801f6fdfec75a842a31352d57b1aa1">
  <xsd:schema xmlns:xsd="http://www.w3.org/2001/XMLSchema" xmlns:xs="http://www.w3.org/2001/XMLSchema" xmlns:p="http://schemas.microsoft.com/office/2006/metadata/properties" xmlns:ns3="3710523e-5e82-4eff-92e4-e8d80b9bdc80" xmlns:ns4="a025c0e7-2187-4f8f-b317-4dfd18c72324" targetNamespace="http://schemas.microsoft.com/office/2006/metadata/properties" ma:root="true" ma:fieldsID="168628e604d8cb67f0bb8276c5edabe2" ns3:_="" ns4:_="">
    <xsd:import namespace="3710523e-5e82-4eff-92e4-e8d80b9bdc80"/>
    <xsd:import namespace="a025c0e7-2187-4f8f-b317-4dfd18c7232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10523e-5e82-4eff-92e4-e8d80b9bdc8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25c0e7-2187-4f8f-b317-4dfd18c723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DED017-B02F-4DF9-97E5-9DF83488ABF9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a025c0e7-2187-4f8f-b317-4dfd18c72324"/>
    <ds:schemaRef ds:uri="3710523e-5e82-4eff-92e4-e8d80b9bdc80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B935C1A-6A0C-4144-BE82-F3B2D53B4A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710523e-5e82-4eff-92e4-e8d80b9bdc80"/>
    <ds:schemaRef ds:uri="a025c0e7-2187-4f8f-b317-4dfd18c723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143DBA8-CAC9-4A0D-8B8C-91557CBF00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1624</Words>
  <Application>Microsoft Office PowerPoint</Application>
  <PresentationFormat>Breitbild</PresentationFormat>
  <Paragraphs>318</Paragraphs>
  <Slides>25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1" baseType="lpstr">
      <vt:lpstr>Arial</vt:lpstr>
      <vt:lpstr>Consolas</vt:lpstr>
      <vt:lpstr>JetBrains Mono</vt:lpstr>
      <vt:lpstr>Roboto</vt:lpstr>
      <vt:lpstr>Wingdings</vt:lpstr>
      <vt:lpstr>NTT DATA 16to9</vt:lpstr>
      <vt:lpstr>Developer for a Day</vt:lpstr>
      <vt:lpstr>Agenda</vt:lpstr>
      <vt:lpstr>Agile Software Development</vt:lpstr>
      <vt:lpstr>PowerPoint-Präsentation</vt:lpstr>
      <vt:lpstr>PowerPoint-Präsentation</vt:lpstr>
      <vt:lpstr>Introduction to Angular</vt:lpstr>
      <vt:lpstr>Angular</vt:lpstr>
      <vt:lpstr>Angular Components</vt:lpstr>
      <vt:lpstr>Templates</vt:lpstr>
      <vt:lpstr>Dependency Injection</vt:lpstr>
      <vt:lpstr>RxJS – Reactive Programming</vt:lpstr>
      <vt:lpstr>Flutter overview</vt:lpstr>
      <vt:lpstr>Code structure Declarative vs Imperative</vt:lpstr>
      <vt:lpstr>Everything is a widget</vt:lpstr>
      <vt:lpstr>Everything is a widget</vt:lpstr>
      <vt:lpstr>Introduction to Quarkus</vt:lpstr>
      <vt:lpstr>Quarkus</vt:lpstr>
      <vt:lpstr>Quarkus Profiles</vt:lpstr>
      <vt:lpstr>Quarkus Configuration</vt:lpstr>
      <vt:lpstr>Project Deep Dive</vt:lpstr>
      <vt:lpstr>Architecture Overview</vt:lpstr>
      <vt:lpstr>Architecture Overview</vt:lpstr>
      <vt:lpstr>Architecture Overview</vt:lpstr>
      <vt:lpstr>Architecture Overview</vt:lpstr>
      <vt:lpstr>PowerPoint-Präsentation</vt:lpstr>
    </vt:vector>
  </TitlesOfParts>
  <Company>NTT Data Deutschland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Developer for a Day</dc:title>
  <dc:creator>Dario Digregorio</dc:creator>
  <cp:lastModifiedBy>Dario Digregorio</cp:lastModifiedBy>
  <cp:revision>37</cp:revision>
  <dcterms:created xsi:type="dcterms:W3CDTF">2022-06-02T11:09:27Z</dcterms:created>
  <dcterms:modified xsi:type="dcterms:W3CDTF">2022-12-02T09:32:52Z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qChecksum">
    <vt:lpwstr>EE401C651AD0AC3F0F7566A9DC2D0743</vt:lpwstr>
  </property>
  <property fmtid="{D5CDD505-2E9C-101B-9397-08002B2CF9AE}" pid="3" name="CqInformationType">
    <vt:lpwstr>Working Standard</vt:lpwstr>
  </property>
  <property fmtid="{D5CDD505-2E9C-101B-9397-08002B2CF9AE}" pid="4" name="CqVitality">
    <vt:lpwstr/>
  </property>
  <property fmtid="{D5CDD505-2E9C-101B-9397-08002B2CF9AE}" pid="5" name="CqDisclosureRange">
    <vt:lpwstr/>
  </property>
  <property fmtid="{D5CDD505-2E9C-101B-9397-08002B2CF9AE}" pid="6" name="CqDisclosureRangeStamp">
    <vt:lpwstr/>
  </property>
  <property fmtid="{D5CDD505-2E9C-101B-9397-08002B2CF9AE}" pid="7" name="CqDisclosureRangeLimitation">
    <vt:lpwstr/>
  </property>
  <property fmtid="{D5CDD505-2E9C-101B-9397-08002B2CF9AE}" pid="8" name="CqOwner">
    <vt:lpwstr>DIGRED</vt:lpwstr>
  </property>
  <property fmtid="{D5CDD505-2E9C-101B-9397-08002B2CF9AE}" pid="9" name="CqDepartment">
    <vt:lpwstr/>
  </property>
  <property fmtid="{D5CDD505-2E9C-101B-9397-08002B2CF9AE}" pid="10" name="CqCompanyOwner">
    <vt:lpwstr>EBS Romania SA</vt:lpwstr>
  </property>
  <property fmtid="{D5CDD505-2E9C-101B-9397-08002B2CF9AE}" pid="11" name="ContentTypeId">
    <vt:lpwstr>0x01010057B7FD2EC0349F4C83EE2216AC4BCCED</vt:lpwstr>
  </property>
</Properties>
</file>