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9" r:id="rId5"/>
    <p:sldId id="374" r:id="rId6"/>
    <p:sldId id="367" r:id="rId7"/>
    <p:sldId id="376" r:id="rId8"/>
    <p:sldId id="377" r:id="rId9"/>
    <p:sldId id="365" r:id="rId10"/>
    <p:sldId id="375" r:id="rId11"/>
    <p:sldId id="361" r:id="rId12"/>
    <p:sldId id="362" r:id="rId13"/>
    <p:sldId id="363" r:id="rId14"/>
    <p:sldId id="378" r:id="rId15"/>
    <p:sldId id="360" r:id="rId16"/>
    <p:sldId id="387" r:id="rId17"/>
    <p:sldId id="388" r:id="rId18"/>
    <p:sldId id="389" r:id="rId19"/>
    <p:sldId id="364" r:id="rId20"/>
    <p:sldId id="371" r:id="rId21"/>
    <p:sldId id="372" r:id="rId22"/>
    <p:sldId id="373" r:id="rId23"/>
    <p:sldId id="366" r:id="rId24"/>
    <p:sldId id="386" r:id="rId25"/>
    <p:sldId id="385" r:id="rId26"/>
    <p:sldId id="380" r:id="rId27"/>
    <p:sldId id="384" r:id="rId28"/>
    <p:sldId id="340" r:id="rId29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eloper for a Day" id="{3B2DB8B3-C717-4B05-A404-AE52E98A5F58}">
          <p14:sldIdLst>
            <p14:sldId id="259"/>
            <p14:sldId id="374"/>
          </p14:sldIdLst>
        </p14:section>
        <p14:section name="Agile Software Development" id="{492AE1EE-93B1-4972-9BB0-BFB0B5665AB0}">
          <p14:sldIdLst>
            <p14:sldId id="367"/>
            <p14:sldId id="376"/>
            <p14:sldId id="377"/>
          </p14:sldIdLst>
        </p14:section>
        <p14:section name="Introduction to Angular" id="{1E02F9FE-8C77-4578-BA4A-AF4F19BEF1A3}">
          <p14:sldIdLst>
            <p14:sldId id="365"/>
            <p14:sldId id="375"/>
            <p14:sldId id="361"/>
            <p14:sldId id="362"/>
            <p14:sldId id="363"/>
            <p14:sldId id="378"/>
          </p14:sldIdLst>
        </p14:section>
        <p14:section name="Introduction to Flutter" id="{62CD3682-E49E-4B95-891C-C0254A23D618}">
          <p14:sldIdLst>
            <p14:sldId id="360"/>
            <p14:sldId id="387"/>
            <p14:sldId id="388"/>
            <p14:sldId id="389"/>
          </p14:sldIdLst>
        </p14:section>
        <p14:section name="Introduction to Quarkus" id="{062ABBB6-17FD-428F-9531-C43435A5F5B9}">
          <p14:sldIdLst>
            <p14:sldId id="364"/>
            <p14:sldId id="371"/>
            <p14:sldId id="372"/>
            <p14:sldId id="373"/>
          </p14:sldIdLst>
        </p14:section>
        <p14:section name="Project Deep Dive" id="{E97DC0DC-B3E7-4457-B49C-E8289ECFA34A}">
          <p14:sldIdLst>
            <p14:sldId id="366"/>
            <p14:sldId id="386"/>
            <p14:sldId id="385"/>
            <p14:sldId id="380"/>
            <p14:sldId id="384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3704" userDrawn="1">
          <p15:clr>
            <a:srgbClr val="A4A3A4"/>
          </p15:clr>
        </p15:guide>
        <p15:guide id="7" pos="3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2F7F-05F4-4EBC-BEDE-BB70441A9736}" v="1" dt="2022-06-03T08:15:40.153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451" y="62"/>
      </p:cViewPr>
      <p:guideLst>
        <p:guide orient="horz" pos="210"/>
        <p:guide pos="438"/>
        <p:guide pos="7242"/>
        <p:guide orient="horz" pos="890"/>
        <p:guide orient="horz" pos="3929"/>
        <p:guide pos="3704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3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12/2/2022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65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3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0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74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20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0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94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363C7E-A272-48C3-AE00-AF418E82E0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-1" y="3546000"/>
            <a:ext cx="12192001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lIns="684000" rIns="1800000" bIns="1152000" anchor="b"/>
          <a:lstStyle>
            <a:lvl1pPr algn="l"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C1C7BB1-4A9A-44EB-8C37-A907C9445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5153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5325" y="5697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6530975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</p:spTree>
    <p:extLst>
      <p:ext uri="{BB962C8B-B14F-4D97-AF65-F5344CB8AC3E}">
        <p14:creationId xmlns:p14="http://schemas.microsoft.com/office/powerpoint/2010/main" val="23470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6635D-6360-4C22-8B45-79EC0E156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728663"/>
            <a:ext cx="10801350" cy="28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913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95324" y="6563358"/>
            <a:ext cx="446405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88F8E-5F46-4B9A-8FB5-DC4B0791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3" y="6496706"/>
            <a:ext cx="993593" cy="14747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435E64E-9333-4DC6-B105-D4FB2D02E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1323-4A41-45F0-B86E-EF0144DD60D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図 1">
            <a:extLst>
              <a:ext uri="{FF2B5EF4-FFF2-40B4-BE49-F238E27FC236}">
                <a16:creationId xmlns:a16="http://schemas.microsoft.com/office/drawing/2014/main" id="{AA3056BF-ACD7-438A-9C89-D5125228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73A5-33F1-400B-90BD-9192BA80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53D-1FF5-4405-80AF-36FF160C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B6B3-F483-4215-92B8-82D3C4B0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2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Text and Picture Righ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522206-88E9-485C-B6AC-A1C3A263E599}"/>
              </a:ext>
            </a:extLst>
          </p:cNvPr>
          <p:cNvSpPr/>
          <p:nvPr/>
        </p:nvSpPr>
        <p:spPr bwMode="gray">
          <a:xfrm>
            <a:off x="8189913" y="4572000"/>
            <a:ext cx="4002087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45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1160462"/>
            <a:ext cx="7206500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715D9-9768-4EC3-8B70-074E3CEC42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8407400" y="4838187"/>
            <a:ext cx="3089275" cy="1399101"/>
          </a:xfrm>
        </p:spPr>
        <p:txBody>
          <a:bodyPr/>
          <a:lstStyle>
            <a:lvl1pPr algn="l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760BFF-7CF4-426E-8940-004184CA9AA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720650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FE9A8F-BCCD-43A9-AB5D-9AF6EE79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26AB-A6A8-4C54-AEB2-B9E53394D6C9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FE4DA-0849-46D8-9238-DBAE93F8C12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8D61E0-2B32-4DDD-915D-EC94244A09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8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974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295774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295773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295774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3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8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16228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89913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73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311900" y="1160463"/>
            <a:ext cx="5184775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311521" y="344552"/>
            <a:ext cx="5183804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3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11901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9" y="1160463"/>
            <a:ext cx="5163872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5162905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311901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398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9E2E549-57C5-4798-8D85-C969FFE2EC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771900" y="0"/>
            <a:ext cx="8420100" cy="6858000"/>
          </a:xfrm>
          <a:custGeom>
            <a:avLst/>
            <a:gdLst>
              <a:gd name="connsiteX0" fmla="*/ 26065 w 8420100"/>
              <a:gd name="connsiteY0" fmla="*/ 0 h 6858000"/>
              <a:gd name="connsiteX1" fmla="*/ 8420100 w 8420100"/>
              <a:gd name="connsiteY1" fmla="*/ 0 h 6858000"/>
              <a:gd name="connsiteX2" fmla="*/ 8420100 w 8420100"/>
              <a:gd name="connsiteY2" fmla="*/ 6858000 h 6858000"/>
              <a:gd name="connsiteX3" fmla="*/ 5221076 w 8420100"/>
              <a:gd name="connsiteY3" fmla="*/ 6858000 h 6858000"/>
              <a:gd name="connsiteX4" fmla="*/ 3558228 w 8420100"/>
              <a:gd name="connsiteY4" fmla="*/ 3532304 h 6858000"/>
              <a:gd name="connsiteX5" fmla="*/ 215830 w 8420100"/>
              <a:gd name="connsiteY5" fmla="*/ 11097 h 6858000"/>
              <a:gd name="connsiteX6" fmla="*/ 0 w 8420100"/>
              <a:gd name="connsiteY6" fmla="*/ 0 h 6858000"/>
              <a:gd name="connsiteX7" fmla="*/ 26048 w 8420100"/>
              <a:gd name="connsiteY7" fmla="*/ 0 h 6858000"/>
              <a:gd name="connsiteX8" fmla="*/ 26048 w 8420100"/>
              <a:gd name="connsiteY8" fmla="*/ 747 h 6858000"/>
              <a:gd name="connsiteX9" fmla="*/ 0 w 8420100"/>
              <a:gd name="connsiteY9" fmla="*/ 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20100" h="6858000">
                <a:moveTo>
                  <a:pt x="26065" y="0"/>
                </a:moveTo>
                <a:lnTo>
                  <a:pt x="8420100" y="0"/>
                </a:lnTo>
                <a:lnTo>
                  <a:pt x="8420100" y="6858000"/>
                </a:lnTo>
                <a:lnTo>
                  <a:pt x="5221076" y="6858000"/>
                </a:lnTo>
                <a:lnTo>
                  <a:pt x="3558228" y="3532304"/>
                </a:lnTo>
                <a:cubicBezTo>
                  <a:pt x="3005111" y="2424740"/>
                  <a:pt x="2142327" y="193002"/>
                  <a:pt x="215830" y="11097"/>
                </a:cubicBezTo>
                <a:close/>
                <a:moveTo>
                  <a:pt x="0" y="0"/>
                </a:moveTo>
                <a:lnTo>
                  <a:pt x="26048" y="0"/>
                </a:lnTo>
                <a:lnTo>
                  <a:pt x="26048" y="747"/>
                </a:lnTo>
                <a:lnTo>
                  <a:pt x="0" y="4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190E172-B8B3-4F5C-A6AE-9FB2343790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73140" y="5194300"/>
            <a:ext cx="4018861" cy="1663700"/>
          </a:xfrm>
          <a:custGeom>
            <a:avLst/>
            <a:gdLst>
              <a:gd name="connsiteX0" fmla="*/ 0 w 4018861"/>
              <a:gd name="connsiteY0" fmla="*/ 0 h 1663700"/>
              <a:gd name="connsiteX1" fmla="*/ 4018861 w 4018861"/>
              <a:gd name="connsiteY1" fmla="*/ 0 h 1663700"/>
              <a:gd name="connsiteX2" fmla="*/ 4018861 w 4018861"/>
              <a:gd name="connsiteY2" fmla="*/ 1663700 h 1663700"/>
              <a:gd name="connsiteX3" fmla="*/ 825880 w 4018861"/>
              <a:gd name="connsiteY3" fmla="*/ 1663700 h 1663700"/>
              <a:gd name="connsiteX4" fmla="*/ 825848 w 4018861"/>
              <a:gd name="connsiteY4" fmla="*/ 1663636 h 1663700"/>
              <a:gd name="connsiteX5" fmla="*/ 831815 w 4018861"/>
              <a:gd name="connsiteY5" fmla="*/ 1663636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8861" h="1663700">
                <a:moveTo>
                  <a:pt x="0" y="0"/>
                </a:moveTo>
                <a:lnTo>
                  <a:pt x="4018861" y="0"/>
                </a:lnTo>
                <a:lnTo>
                  <a:pt x="4018861" y="1663700"/>
                </a:lnTo>
                <a:lnTo>
                  <a:pt x="825880" y="1663700"/>
                </a:lnTo>
                <a:lnTo>
                  <a:pt x="825848" y="1663636"/>
                </a:lnTo>
                <a:lnTo>
                  <a:pt x="831815" y="1663636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68DFDCB-65DA-4823-8F44-CFD177B45DE0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B51A-8ACF-4312-B845-69EADFA285C1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4B8A-C24E-4099-AB72-02417E6D99A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7617-37C9-453E-9CDC-AE055635737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5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6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F2D1CF9-7686-4D9E-A06E-656AF04031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0" y="0"/>
            <a:ext cx="6775526" cy="6858000"/>
          </a:xfrm>
          <a:custGeom>
            <a:avLst/>
            <a:gdLst>
              <a:gd name="connsiteX0" fmla="*/ 0 w 6775526"/>
              <a:gd name="connsiteY0" fmla="*/ 0 h 6858000"/>
              <a:gd name="connsiteX1" fmla="*/ 768350 w 6775526"/>
              <a:gd name="connsiteY1" fmla="*/ 0 h 6858000"/>
              <a:gd name="connsiteX2" fmla="*/ 1159714 w 6775526"/>
              <a:gd name="connsiteY2" fmla="*/ 0 h 6858000"/>
              <a:gd name="connsiteX3" fmla="*/ 1504950 w 6775526"/>
              <a:gd name="connsiteY3" fmla="*/ 0 h 6858000"/>
              <a:gd name="connsiteX4" fmla="*/ 1504950 w 6775526"/>
              <a:gd name="connsiteY4" fmla="*/ 675 h 6858000"/>
              <a:gd name="connsiteX5" fmla="*/ 1569333 w 6775526"/>
              <a:gd name="connsiteY5" fmla="*/ 0 h 6858000"/>
              <a:gd name="connsiteX6" fmla="*/ 1632109 w 6775526"/>
              <a:gd name="connsiteY6" fmla="*/ 719 h 6858000"/>
              <a:gd name="connsiteX7" fmla="*/ 1632109 w 6775526"/>
              <a:gd name="connsiteY7" fmla="*/ 0 h 6858000"/>
              <a:gd name="connsiteX8" fmla="*/ 5061063 w 6775526"/>
              <a:gd name="connsiteY8" fmla="*/ 3429060 h 6858000"/>
              <a:gd name="connsiteX9" fmla="*/ 6775526 w 6775526"/>
              <a:gd name="connsiteY9" fmla="*/ 6858000 h 6858000"/>
              <a:gd name="connsiteX10" fmla="*/ 0 w 6775526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5526" h="6858000">
                <a:moveTo>
                  <a:pt x="0" y="0"/>
                </a:moveTo>
                <a:lnTo>
                  <a:pt x="768350" y="0"/>
                </a:lnTo>
                <a:lnTo>
                  <a:pt x="1159714" y="0"/>
                </a:lnTo>
                <a:lnTo>
                  <a:pt x="1504950" y="0"/>
                </a:lnTo>
                <a:lnTo>
                  <a:pt x="1504950" y="675"/>
                </a:lnTo>
                <a:lnTo>
                  <a:pt x="1569333" y="0"/>
                </a:lnTo>
                <a:lnTo>
                  <a:pt x="1632109" y="719"/>
                </a:lnTo>
                <a:lnTo>
                  <a:pt x="1632109" y="0"/>
                </a:lnTo>
                <a:cubicBezTo>
                  <a:pt x="3632192" y="46447"/>
                  <a:pt x="4506780" y="2319189"/>
                  <a:pt x="5061063" y="3429060"/>
                </a:cubicBezTo>
                <a:lnTo>
                  <a:pt x="6775526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CFD0A3-0F5A-4913-84C9-7B5ED31CDC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34971" y="344552"/>
            <a:ext cx="7460354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9" name="図 1">
            <a:extLst>
              <a:ext uri="{FF2B5EF4-FFF2-40B4-BE49-F238E27FC236}">
                <a16:creationId xmlns:a16="http://schemas.microsoft.com/office/drawing/2014/main" id="{C7019F4B-7104-46F5-BADD-A2B90922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530AF6-B720-4689-A1F7-D0B205FCE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6775526" cy="1663700"/>
          </a:xfrm>
          <a:custGeom>
            <a:avLst/>
            <a:gdLst>
              <a:gd name="connsiteX0" fmla="*/ 0 w 6775526"/>
              <a:gd name="connsiteY0" fmla="*/ 0 h 1663700"/>
              <a:gd name="connsiteX1" fmla="*/ 5943712 w 6775526"/>
              <a:gd name="connsiteY1" fmla="*/ 0 h 1663700"/>
              <a:gd name="connsiteX2" fmla="*/ 6775526 w 6775526"/>
              <a:gd name="connsiteY2" fmla="*/ 1663636 h 1663700"/>
              <a:gd name="connsiteX3" fmla="*/ 1074574 w 6775526"/>
              <a:gd name="connsiteY3" fmla="*/ 1663636 h 1663700"/>
              <a:gd name="connsiteX4" fmla="*/ 1074574 w 6775526"/>
              <a:gd name="connsiteY4" fmla="*/ 1663700 h 1663700"/>
              <a:gd name="connsiteX5" fmla="*/ 0 w 6775526"/>
              <a:gd name="connsiteY5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5526" h="1663700">
                <a:moveTo>
                  <a:pt x="0" y="0"/>
                </a:moveTo>
                <a:lnTo>
                  <a:pt x="5943712" y="0"/>
                </a:lnTo>
                <a:lnTo>
                  <a:pt x="6775526" y="1663636"/>
                </a:lnTo>
                <a:lnTo>
                  <a:pt x="1074574" y="1663636"/>
                </a:lnTo>
                <a:lnTo>
                  <a:pt x="1074574" y="1663700"/>
                </a:lnTo>
                <a:lnTo>
                  <a:pt x="0" y="166370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FDF9657-A622-495E-AF9E-A463C102B6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>
          <a:xfrm>
            <a:off x="164045" y="6563358"/>
            <a:ext cx="30480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76D5EFC-4313-4B53-B707-4E2A3BB72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" y="3546000"/>
            <a:ext cx="12191999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84000" tIns="0" rIns="1800000" bIns="115200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698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E0DB4-BA8E-45E9-BD97-829FEDDD09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3600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10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C9E1EA-BA55-4A12-9029-D9F240928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757328" y="0"/>
            <a:ext cx="3436938" cy="6869965"/>
          </a:xfrm>
          <a:custGeom>
            <a:avLst/>
            <a:gdLst>
              <a:gd name="connsiteX0" fmla="*/ 1775003 w 3436938"/>
              <a:gd name="connsiteY0" fmla="*/ 0 h 6869965"/>
              <a:gd name="connsiteX1" fmla="*/ 1807309 w 3436938"/>
              <a:gd name="connsiteY1" fmla="*/ 0 h 6869965"/>
              <a:gd name="connsiteX2" fmla="*/ 3436938 w 3436938"/>
              <a:gd name="connsiteY2" fmla="*/ 0 h 6869965"/>
              <a:gd name="connsiteX3" fmla="*/ 3436938 w 3436938"/>
              <a:gd name="connsiteY3" fmla="*/ 6868147 h 6869965"/>
              <a:gd name="connsiteX4" fmla="*/ 2257790 w 3436938"/>
              <a:gd name="connsiteY4" fmla="*/ 6868147 h 6869965"/>
              <a:gd name="connsiteX5" fmla="*/ 2257790 w 3436938"/>
              <a:gd name="connsiteY5" fmla="*/ 6869965 h 6869965"/>
              <a:gd name="connsiteX6" fmla="*/ 0 w 3436938"/>
              <a:gd name="connsiteY6" fmla="*/ 6869965 h 6869965"/>
              <a:gd name="connsiteX7" fmla="*/ 0 w 3436938"/>
              <a:gd name="connsiteY7" fmla="*/ 1832961 h 6869965"/>
              <a:gd name="connsiteX8" fmla="*/ 0 w 3436938"/>
              <a:gd name="connsiteY8" fmla="*/ 1827505 h 6869965"/>
              <a:gd name="connsiteX9" fmla="*/ 0 w 3436938"/>
              <a:gd name="connsiteY9" fmla="*/ 1809321 h 6869965"/>
              <a:gd name="connsiteX10" fmla="*/ 1795 w 3436938"/>
              <a:gd name="connsiteY10" fmla="*/ 1809321 h 6869965"/>
              <a:gd name="connsiteX11" fmla="*/ 1696035 w 3436938"/>
              <a:gd name="connsiteY11" fmla="*/ 1819 h 6869965"/>
              <a:gd name="connsiteX12" fmla="*/ 1775003 w 3436938"/>
              <a:gd name="connsiteY12" fmla="*/ 0 h 68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6938" h="6869965">
                <a:moveTo>
                  <a:pt x="1775003" y="0"/>
                </a:moveTo>
                <a:cubicBezTo>
                  <a:pt x="1775003" y="0"/>
                  <a:pt x="1775003" y="0"/>
                  <a:pt x="1807309" y="0"/>
                </a:cubicBezTo>
                <a:cubicBezTo>
                  <a:pt x="1807309" y="0"/>
                  <a:pt x="1807309" y="0"/>
                  <a:pt x="3436938" y="0"/>
                </a:cubicBezTo>
                <a:lnTo>
                  <a:pt x="3436938" y="6868147"/>
                </a:lnTo>
                <a:cubicBezTo>
                  <a:pt x="3436938" y="6868147"/>
                  <a:pt x="3436938" y="6868147"/>
                  <a:pt x="2257790" y="6868147"/>
                </a:cubicBezTo>
                <a:cubicBezTo>
                  <a:pt x="2257790" y="6868147"/>
                  <a:pt x="2257790" y="6868147"/>
                  <a:pt x="2257790" y="6869965"/>
                </a:cubicBezTo>
                <a:cubicBezTo>
                  <a:pt x="2257790" y="6869965"/>
                  <a:pt x="2257790" y="6869965"/>
                  <a:pt x="0" y="6869965"/>
                </a:cubicBezTo>
                <a:cubicBezTo>
                  <a:pt x="0" y="6869965"/>
                  <a:pt x="0" y="6869965"/>
                  <a:pt x="0" y="1832961"/>
                </a:cubicBezTo>
                <a:cubicBezTo>
                  <a:pt x="0" y="1832961"/>
                  <a:pt x="0" y="1832961"/>
                  <a:pt x="0" y="1827505"/>
                </a:cubicBezTo>
                <a:cubicBezTo>
                  <a:pt x="0" y="1827505"/>
                  <a:pt x="0" y="1827505"/>
                  <a:pt x="0" y="1809321"/>
                </a:cubicBezTo>
                <a:cubicBezTo>
                  <a:pt x="0" y="1809321"/>
                  <a:pt x="0" y="1809321"/>
                  <a:pt x="1795" y="1809321"/>
                </a:cubicBezTo>
                <a:cubicBezTo>
                  <a:pt x="118453" y="290946"/>
                  <a:pt x="949421" y="1819"/>
                  <a:pt x="1696035" y="1819"/>
                </a:cubicBezTo>
                <a:cubicBezTo>
                  <a:pt x="1696035" y="1819"/>
                  <a:pt x="1696035" y="1819"/>
                  <a:pt x="17750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8E0F9-BC3D-45EF-B12E-4C4C486A676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805679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D8A67-0743-48CD-A693-D9BC406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8A416-1FC8-497E-B5B5-76295CEF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FAC88-9D42-484E-8782-9DB56A23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2E1471D-5074-4D2C-9FAF-B23A097D63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752115" y="5202000"/>
            <a:ext cx="3439886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875FACE-114E-4C8F-AE15-98D19768611E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130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088000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75999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507D976-68BB-49E4-A58B-4C58DDCAFCC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8AD5003-10EA-4892-A42B-E48C1E42EE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A3CAA6-5A6B-4B10-9DEF-0B3C29684B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194267-E51C-4D30-8F9B-12247E86F3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217863" y="0"/>
            <a:ext cx="8974137" cy="518411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086D64E-16D3-4171-9692-D9CB3A404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7375559" cy="5184116"/>
          </a:xfrm>
          <a:custGeom>
            <a:avLst/>
            <a:gdLst>
              <a:gd name="connsiteX0" fmla="*/ 0 w 7375559"/>
              <a:gd name="connsiteY0" fmla="*/ 0 h 5184116"/>
              <a:gd name="connsiteX1" fmla="*/ 3218505 w 7375559"/>
              <a:gd name="connsiteY1" fmla="*/ 0 h 5184116"/>
              <a:gd name="connsiteX2" fmla="*/ 3487474 w 7375559"/>
              <a:gd name="connsiteY2" fmla="*/ 0 h 5184116"/>
              <a:gd name="connsiteX3" fmla="*/ 6079531 w 7375559"/>
              <a:gd name="connsiteY3" fmla="*/ 2592057 h 5184116"/>
              <a:gd name="connsiteX4" fmla="*/ 7375559 w 7375559"/>
              <a:gd name="connsiteY4" fmla="*/ 5184116 h 5184116"/>
              <a:gd name="connsiteX5" fmla="*/ 0 w 7375559"/>
              <a:gd name="connsiteY5" fmla="*/ 5184116 h 5184116"/>
              <a:gd name="connsiteX6" fmla="*/ 0 w 7375559"/>
              <a:gd name="connsiteY6" fmla="*/ 5184114 h 518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75559" h="5184116">
                <a:moveTo>
                  <a:pt x="0" y="0"/>
                </a:moveTo>
                <a:lnTo>
                  <a:pt x="3218505" y="0"/>
                </a:lnTo>
                <a:lnTo>
                  <a:pt x="3487474" y="0"/>
                </a:lnTo>
                <a:cubicBezTo>
                  <a:pt x="4999400" y="35114"/>
                  <a:pt x="5660537" y="1753154"/>
                  <a:pt x="6079531" y="2592057"/>
                </a:cubicBezTo>
                <a:lnTo>
                  <a:pt x="7375559" y="5184116"/>
                </a:lnTo>
                <a:lnTo>
                  <a:pt x="0" y="5184116"/>
                </a:lnTo>
                <a:lnTo>
                  <a:pt x="0" y="518411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694800" tIns="324000" rIns="108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customer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5BD29-D96A-4C79-A899-195534805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95325" y="5435600"/>
            <a:ext cx="6680234" cy="80168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0C2D9-9623-453D-847C-E42C42C08DE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95325" y="1250436"/>
            <a:ext cx="2151705" cy="84689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0A230E-40BB-48DE-8F81-AF237E9463B0}"/>
              </a:ext>
            </a:extLst>
          </p:cNvPr>
          <p:cNvSpPr>
            <a:spLocks noGrp="1"/>
          </p:cNvSpPr>
          <p:nvPr>
            <p:ph type="dt" sz="half" idx="1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5F17E-ABBF-4AB9-9874-9C540B28EF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CBA2C-3ACB-4D5D-A3F2-C9612096C91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0DCDDD8-41C8-4232-B273-A8DB9A9EB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695324" y="2348815"/>
            <a:ext cx="5184775" cy="241185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6496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7821F-E8D8-4AEE-BAE3-3472E67E2C3E}"/>
              </a:ext>
            </a:extLst>
          </p:cNvPr>
          <p:cNvSpPr/>
          <p:nvPr/>
        </p:nvSpPr>
        <p:spPr bwMode="gray">
          <a:xfrm>
            <a:off x="1" y="840550"/>
            <a:ext cx="3327400" cy="1690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7A0A1A9-A609-459C-8294-9303BC12AC6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327401" y="840550"/>
            <a:ext cx="3612966" cy="1690750"/>
          </a:xfrm>
          <a:custGeom>
            <a:avLst/>
            <a:gdLst>
              <a:gd name="connsiteX0" fmla="*/ 0 w 3612966"/>
              <a:gd name="connsiteY0" fmla="*/ 0 h 1690750"/>
              <a:gd name="connsiteX1" fmla="*/ 3612966 w 3612966"/>
              <a:gd name="connsiteY1" fmla="*/ 0 h 1690750"/>
              <a:gd name="connsiteX2" fmla="*/ 3612966 w 3612966"/>
              <a:gd name="connsiteY2" fmla="*/ 873 h 1690750"/>
              <a:gd name="connsiteX3" fmla="*/ 3597495 w 3612966"/>
              <a:gd name="connsiteY3" fmla="*/ 694 h 1690750"/>
              <a:gd name="connsiteX4" fmla="*/ 3560530 w 3612966"/>
              <a:gd name="connsiteY4" fmla="*/ 1082 h 1690750"/>
              <a:gd name="connsiteX5" fmla="*/ 2767924 w 3612966"/>
              <a:gd name="connsiteY5" fmla="*/ 843650 h 1690750"/>
              <a:gd name="connsiteX6" fmla="*/ 2767924 w 3612966"/>
              <a:gd name="connsiteY6" fmla="*/ 1623494 h 1690750"/>
              <a:gd name="connsiteX7" fmla="*/ 2767249 w 3612966"/>
              <a:gd name="connsiteY7" fmla="*/ 1623494 h 1690750"/>
              <a:gd name="connsiteX8" fmla="*/ 2767249 w 3612966"/>
              <a:gd name="connsiteY8" fmla="*/ 1690750 h 1690750"/>
              <a:gd name="connsiteX9" fmla="*/ 0 w 3612966"/>
              <a:gd name="connsiteY9" fmla="*/ 169075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2966" h="1690750">
                <a:moveTo>
                  <a:pt x="0" y="0"/>
                </a:moveTo>
                <a:lnTo>
                  <a:pt x="3612966" y="0"/>
                </a:lnTo>
                <a:lnTo>
                  <a:pt x="3612966" y="873"/>
                </a:lnTo>
                <a:lnTo>
                  <a:pt x="3597495" y="694"/>
                </a:lnTo>
                <a:lnTo>
                  <a:pt x="3560530" y="1082"/>
                </a:lnTo>
                <a:cubicBezTo>
                  <a:pt x="3210374" y="1082"/>
                  <a:pt x="2820033" y="136183"/>
                  <a:pt x="2767924" y="843650"/>
                </a:cubicBezTo>
                <a:lnTo>
                  <a:pt x="2767924" y="1623494"/>
                </a:lnTo>
                <a:lnTo>
                  <a:pt x="2767249" y="1623494"/>
                </a:lnTo>
                <a:lnTo>
                  <a:pt x="2767249" y="1690750"/>
                </a:lnTo>
                <a:lnTo>
                  <a:pt x="0" y="16907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23AC0B8-C46C-4D93-B683-B5CD7B85930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 bwMode="gray">
          <a:xfrm>
            <a:off x="1037325" y="1289925"/>
            <a:ext cx="1800000" cy="79200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307917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 without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6A3CDAD-2F5E-4B5E-9CB6-0E107EA0F32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0" y="840550"/>
            <a:ext cx="6940367" cy="1690750"/>
          </a:xfrm>
          <a:custGeom>
            <a:avLst/>
            <a:gdLst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2767249 w 6940367"/>
              <a:gd name="connsiteY15" fmla="*/ 1690750 h 1690750"/>
              <a:gd name="connsiteX16" fmla="*/ 1320892 w 6940367"/>
              <a:gd name="connsiteY16" fmla="*/ 1690750 h 1690750"/>
              <a:gd name="connsiteX17" fmla="*/ 0 w 6940367"/>
              <a:gd name="connsiteY17" fmla="*/ 169075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1320892 w 6940367"/>
              <a:gd name="connsiteY15" fmla="*/ 1690750 h 1690750"/>
              <a:gd name="connsiteX16" fmla="*/ 0 w 6940367"/>
              <a:gd name="connsiteY16" fmla="*/ 1690750 h 1690750"/>
              <a:gd name="connsiteX17" fmla="*/ 0 w 6940367"/>
              <a:gd name="connsiteY17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1320892 w 6940367"/>
              <a:gd name="connsiteY14" fmla="*/ 1690750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1335024 w 6940367"/>
              <a:gd name="connsiteY14" fmla="*/ 1683194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0 w 6940367"/>
              <a:gd name="connsiteY13" fmla="*/ 1690750 h 1690750"/>
              <a:gd name="connsiteX14" fmla="*/ 0 w 6940367"/>
              <a:gd name="connsiteY14" fmla="*/ 0 h 1690750"/>
              <a:gd name="connsiteX0" fmla="*/ 0 w 6940367"/>
              <a:gd name="connsiteY0" fmla="*/ 0 h 1690750"/>
              <a:gd name="connsiteX1" fmla="*/ 3327401 w 6940367"/>
              <a:gd name="connsiteY1" fmla="*/ 0 h 1690750"/>
              <a:gd name="connsiteX2" fmla="*/ 3612966 w 6940367"/>
              <a:gd name="connsiteY2" fmla="*/ 0 h 1690750"/>
              <a:gd name="connsiteX3" fmla="*/ 4933858 w 6940367"/>
              <a:gd name="connsiteY3" fmla="*/ 0 h 1690750"/>
              <a:gd name="connsiteX4" fmla="*/ 6940367 w 6940367"/>
              <a:gd name="connsiteY4" fmla="*/ 0 h 1690750"/>
              <a:gd name="connsiteX5" fmla="*/ 6940367 w 6940367"/>
              <a:gd name="connsiteY5" fmla="*/ 873 h 1690750"/>
              <a:gd name="connsiteX6" fmla="*/ 6924896 w 6940367"/>
              <a:gd name="connsiteY6" fmla="*/ 694 h 1690750"/>
              <a:gd name="connsiteX7" fmla="*/ 6887931 w 6940367"/>
              <a:gd name="connsiteY7" fmla="*/ 1082 h 1690750"/>
              <a:gd name="connsiteX8" fmla="*/ 6095325 w 6940367"/>
              <a:gd name="connsiteY8" fmla="*/ 843650 h 1690750"/>
              <a:gd name="connsiteX9" fmla="*/ 6095325 w 6940367"/>
              <a:gd name="connsiteY9" fmla="*/ 1623494 h 1690750"/>
              <a:gd name="connsiteX10" fmla="*/ 6094650 w 6940367"/>
              <a:gd name="connsiteY10" fmla="*/ 1623494 h 1690750"/>
              <a:gd name="connsiteX11" fmla="*/ 6094650 w 6940367"/>
              <a:gd name="connsiteY11" fmla="*/ 1690750 h 1690750"/>
              <a:gd name="connsiteX12" fmla="*/ 0 w 6940367"/>
              <a:gd name="connsiteY12" fmla="*/ 1690750 h 1690750"/>
              <a:gd name="connsiteX13" fmla="*/ 0 w 6940367"/>
              <a:gd name="connsiteY13" fmla="*/ 0 h 1690750"/>
              <a:gd name="connsiteX0" fmla="*/ 0 w 6940367"/>
              <a:gd name="connsiteY0" fmla="*/ 0 h 1690750"/>
              <a:gd name="connsiteX1" fmla="*/ 3612966 w 6940367"/>
              <a:gd name="connsiteY1" fmla="*/ 0 h 1690750"/>
              <a:gd name="connsiteX2" fmla="*/ 4933858 w 6940367"/>
              <a:gd name="connsiteY2" fmla="*/ 0 h 1690750"/>
              <a:gd name="connsiteX3" fmla="*/ 6940367 w 6940367"/>
              <a:gd name="connsiteY3" fmla="*/ 0 h 1690750"/>
              <a:gd name="connsiteX4" fmla="*/ 6940367 w 6940367"/>
              <a:gd name="connsiteY4" fmla="*/ 873 h 1690750"/>
              <a:gd name="connsiteX5" fmla="*/ 6924896 w 6940367"/>
              <a:gd name="connsiteY5" fmla="*/ 694 h 1690750"/>
              <a:gd name="connsiteX6" fmla="*/ 6887931 w 6940367"/>
              <a:gd name="connsiteY6" fmla="*/ 1082 h 1690750"/>
              <a:gd name="connsiteX7" fmla="*/ 6095325 w 6940367"/>
              <a:gd name="connsiteY7" fmla="*/ 843650 h 1690750"/>
              <a:gd name="connsiteX8" fmla="*/ 6095325 w 6940367"/>
              <a:gd name="connsiteY8" fmla="*/ 1623494 h 1690750"/>
              <a:gd name="connsiteX9" fmla="*/ 6094650 w 6940367"/>
              <a:gd name="connsiteY9" fmla="*/ 1623494 h 1690750"/>
              <a:gd name="connsiteX10" fmla="*/ 6094650 w 6940367"/>
              <a:gd name="connsiteY10" fmla="*/ 1690750 h 1690750"/>
              <a:gd name="connsiteX11" fmla="*/ 0 w 6940367"/>
              <a:gd name="connsiteY11" fmla="*/ 1690750 h 1690750"/>
              <a:gd name="connsiteX12" fmla="*/ 0 w 6940367"/>
              <a:gd name="connsiteY12" fmla="*/ 0 h 1690750"/>
              <a:gd name="connsiteX0" fmla="*/ 0 w 6940367"/>
              <a:gd name="connsiteY0" fmla="*/ 0 h 1690750"/>
              <a:gd name="connsiteX1" fmla="*/ 4933858 w 6940367"/>
              <a:gd name="connsiteY1" fmla="*/ 0 h 1690750"/>
              <a:gd name="connsiteX2" fmla="*/ 6940367 w 6940367"/>
              <a:gd name="connsiteY2" fmla="*/ 0 h 1690750"/>
              <a:gd name="connsiteX3" fmla="*/ 6940367 w 6940367"/>
              <a:gd name="connsiteY3" fmla="*/ 873 h 1690750"/>
              <a:gd name="connsiteX4" fmla="*/ 6924896 w 6940367"/>
              <a:gd name="connsiteY4" fmla="*/ 694 h 1690750"/>
              <a:gd name="connsiteX5" fmla="*/ 6887931 w 6940367"/>
              <a:gd name="connsiteY5" fmla="*/ 1082 h 1690750"/>
              <a:gd name="connsiteX6" fmla="*/ 6095325 w 6940367"/>
              <a:gd name="connsiteY6" fmla="*/ 843650 h 1690750"/>
              <a:gd name="connsiteX7" fmla="*/ 6095325 w 6940367"/>
              <a:gd name="connsiteY7" fmla="*/ 1623494 h 1690750"/>
              <a:gd name="connsiteX8" fmla="*/ 6094650 w 6940367"/>
              <a:gd name="connsiteY8" fmla="*/ 1623494 h 1690750"/>
              <a:gd name="connsiteX9" fmla="*/ 6094650 w 6940367"/>
              <a:gd name="connsiteY9" fmla="*/ 1690750 h 1690750"/>
              <a:gd name="connsiteX10" fmla="*/ 0 w 6940367"/>
              <a:gd name="connsiteY10" fmla="*/ 1690750 h 1690750"/>
              <a:gd name="connsiteX11" fmla="*/ 0 w 6940367"/>
              <a:gd name="connsiteY11" fmla="*/ 0 h 1690750"/>
              <a:gd name="connsiteX0" fmla="*/ 0 w 6940367"/>
              <a:gd name="connsiteY0" fmla="*/ 0 h 1690750"/>
              <a:gd name="connsiteX1" fmla="*/ 6940367 w 6940367"/>
              <a:gd name="connsiteY1" fmla="*/ 0 h 1690750"/>
              <a:gd name="connsiteX2" fmla="*/ 6940367 w 6940367"/>
              <a:gd name="connsiteY2" fmla="*/ 873 h 1690750"/>
              <a:gd name="connsiteX3" fmla="*/ 6924896 w 6940367"/>
              <a:gd name="connsiteY3" fmla="*/ 694 h 1690750"/>
              <a:gd name="connsiteX4" fmla="*/ 6887931 w 6940367"/>
              <a:gd name="connsiteY4" fmla="*/ 1082 h 1690750"/>
              <a:gd name="connsiteX5" fmla="*/ 6095325 w 6940367"/>
              <a:gd name="connsiteY5" fmla="*/ 843650 h 1690750"/>
              <a:gd name="connsiteX6" fmla="*/ 6095325 w 6940367"/>
              <a:gd name="connsiteY6" fmla="*/ 1623494 h 1690750"/>
              <a:gd name="connsiteX7" fmla="*/ 6094650 w 6940367"/>
              <a:gd name="connsiteY7" fmla="*/ 1623494 h 1690750"/>
              <a:gd name="connsiteX8" fmla="*/ 6094650 w 6940367"/>
              <a:gd name="connsiteY8" fmla="*/ 1690750 h 1690750"/>
              <a:gd name="connsiteX9" fmla="*/ 0 w 6940367"/>
              <a:gd name="connsiteY9" fmla="*/ 1690750 h 1690750"/>
              <a:gd name="connsiteX10" fmla="*/ 0 w 6940367"/>
              <a:gd name="connsiteY10" fmla="*/ 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0367" h="1690750">
                <a:moveTo>
                  <a:pt x="0" y="0"/>
                </a:moveTo>
                <a:lnTo>
                  <a:pt x="6940367" y="0"/>
                </a:lnTo>
                <a:lnTo>
                  <a:pt x="6940367" y="873"/>
                </a:lnTo>
                <a:lnTo>
                  <a:pt x="6924896" y="694"/>
                </a:lnTo>
                <a:lnTo>
                  <a:pt x="6887931" y="1082"/>
                </a:lnTo>
                <a:cubicBezTo>
                  <a:pt x="6537775" y="1082"/>
                  <a:pt x="6147434" y="136183"/>
                  <a:pt x="6095325" y="843650"/>
                </a:cubicBezTo>
                <a:lnTo>
                  <a:pt x="6095325" y="1623494"/>
                </a:lnTo>
                <a:lnTo>
                  <a:pt x="6094650" y="1623494"/>
                </a:lnTo>
                <a:lnTo>
                  <a:pt x="6094650" y="1690750"/>
                </a:lnTo>
                <a:lnTo>
                  <a:pt x="0" y="16907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2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F93D36E-62C6-4226-8C26-6355CC4BE0E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201" y="6498000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3E10-BFC0-4047-AB43-0FED9C5D57B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15F54-9E78-4BE3-96BA-40FAE1922140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B9AA-175A-43B3-AEA8-743AD7F8E90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80C3AB-5DF5-484A-9CB1-EAB292DACF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C7BF5E6-FE36-4ECF-AFCC-CAB2821E55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E550EC0-F106-4A7C-9B3C-31D84ED5DCC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C3FE72-448B-4771-9D64-BCDEABB75A31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29651E-9319-4262-8147-BE36D7A357C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6100C8-D4DE-4A9C-89F2-7FDAC32AB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6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4" y="4509858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A921A2C-03E0-4AD7-B8E9-1F48779F08D7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AD47220-AC02-47BF-99D5-B7A7F4351EB8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2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C86683-A9CD-435B-BE06-620A357643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12D-0827-4700-A12D-CCF89E655FB7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EDA5-9BB5-400A-9163-D1571BB8E19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0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5" y="4510800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6FFADCC-0818-4297-9630-33A946CEA13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35744777-338E-4A8A-B6C6-44221B2CE797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79A6A-E35F-4972-9135-5DB8C8D7663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B57F4-92AE-40D4-848E-B72E5B4816BA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ECDB8-E936-49E8-8770-A3F9B9C12EB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0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umanBlue with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7B0349-115C-431C-8A28-035EFA40ACD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B2B83-AA61-4B5E-9BCC-6FE29166601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1830314-E660-4011-8544-BFFB542D29A5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B0E49A-A8A2-4232-B6A6-E89A31B963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743165-4F35-4732-8318-234EBCAF34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CDA2E8F4-29A1-4B02-B3B5-DCEE8EADC75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1E6CC1-23BC-4DFE-B7F4-2D710A15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EED92-5808-49E5-A748-0A47E4463D4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8806C6FA-EE3D-42A7-824A-0B2AA140207E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94800" y="3780000"/>
            <a:ext cx="9144000" cy="1997074"/>
          </a:xfrm>
          <a:noFill/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796000"/>
            <a:ext cx="9144000" cy="360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533C1921-A978-45CF-BA02-2DB90B259C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9144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6A58E9F-4BAD-46B1-99F4-87CDA17E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273600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1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FC8CF6-1B7F-4D82-A4DB-5A93004A1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C91EB-EA77-400F-A63E-49654CD9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52D529-6956-4636-9387-3CD2CC63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10C073-FE90-4F60-AD80-D8D5B0B1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F1A9B3-05DD-4C7B-BAB6-1F45719D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4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wo Member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1588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79C7B068-7646-43D9-9C2B-C99759B0B420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903585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083585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903586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79793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59792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79792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EDA6F8-124D-4CF2-AE3C-D07DDF4B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65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hree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3175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1FEB2780-0612-4423-B1ED-7EC03128115D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48726" y="1427261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528726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348726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58682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4720150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58682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BB1FA9D4-CE4E-46F0-9E6A-23312AC40A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768575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F48A0E03-1358-4A07-A06D-0A7D4BEA73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7948575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50320C4A-8329-41C5-92BA-5AC218E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768575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630319-A3DE-4E43-B7B7-FCAAC9AC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6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chart Three Members, Larg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7E25-CB85-4DF4-BB4F-A0960A1C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0CFF14-D104-4320-AB1C-188F4B5704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AAC6E35-E018-4467-AA69-60C62C303E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28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9D3831-220C-4535-B728-01E97A2465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064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DFD232-727D-4B3B-A26A-C1F3FA5654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55776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2278973-F449-4EDA-B798-341D6E685F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55776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223C3C5-2A20-430B-98F0-80828A1595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95324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ECEEE4F-074D-4511-BC8F-9EA00A1199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95324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4363D4F-DD09-4338-BABD-81F180437A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16228" y="4954098"/>
            <a:ext cx="2680448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CA719A3-2B5B-48E4-8F72-EE378064A3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816228" y="4569923"/>
            <a:ext cx="2680448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11FA4-AD1B-4B08-8931-F0ACE3F9B3C3}"/>
              </a:ext>
            </a:extLst>
          </p:cNvPr>
          <p:cNvSpPr/>
          <p:nvPr/>
        </p:nvSpPr>
        <p:spPr bwMode="gray">
          <a:xfrm>
            <a:off x="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A55FE-FAC1-4401-A8AD-B61202029609}"/>
              </a:ext>
            </a:extLst>
          </p:cNvPr>
          <p:cNvSpPr/>
          <p:nvPr/>
        </p:nvSpPr>
        <p:spPr bwMode="gray">
          <a:xfrm>
            <a:off x="4064000" y="0"/>
            <a:ext cx="4064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1FC19-CA5D-4F6C-AC3A-33ED38E80DAD}"/>
              </a:ext>
            </a:extLst>
          </p:cNvPr>
          <p:cNvSpPr/>
          <p:nvPr/>
        </p:nvSpPr>
        <p:spPr bwMode="gray">
          <a:xfrm>
            <a:off x="812800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69D6E-2390-416F-8364-FC5D9323E27C}"/>
              </a:ext>
            </a:extLst>
          </p:cNvPr>
          <p:cNvSpPr/>
          <p:nvPr/>
        </p:nvSpPr>
        <p:spPr bwMode="gray">
          <a:xfrm>
            <a:off x="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7F1F49-D771-4AFA-A4BE-0D6E39F8C733}"/>
              </a:ext>
            </a:extLst>
          </p:cNvPr>
          <p:cNvSpPr/>
          <p:nvPr/>
        </p:nvSpPr>
        <p:spPr bwMode="gray">
          <a:xfrm>
            <a:off x="4064000" y="6786000"/>
            <a:ext cx="406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9F194-74A9-4460-9150-88AAA523CE8B}"/>
              </a:ext>
            </a:extLst>
          </p:cNvPr>
          <p:cNvSpPr/>
          <p:nvPr/>
        </p:nvSpPr>
        <p:spPr bwMode="gray">
          <a:xfrm>
            <a:off x="812800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B4AE-95C6-44C2-B1C2-AF888368448B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C7AFD-87A0-4BAE-B685-B2E381947AD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9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 Employ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C78DF0-53D7-4750-961A-5E737A55CA8F}"/>
              </a:ext>
            </a:extLst>
          </p:cNvPr>
          <p:cNvSpPr/>
          <p:nvPr/>
        </p:nvSpPr>
        <p:spPr bwMode="gray">
          <a:xfrm>
            <a:off x="4846526" y="0"/>
            <a:ext cx="3420000" cy="6858000"/>
          </a:xfrm>
          <a:custGeom>
            <a:avLst/>
            <a:gdLst>
              <a:gd name="connsiteX0" fmla="*/ 0 w 3420000"/>
              <a:gd name="connsiteY0" fmla="*/ 0 h 6858000"/>
              <a:gd name="connsiteX1" fmla="*/ 1461036 w 3420000"/>
              <a:gd name="connsiteY1" fmla="*/ 0 h 6858000"/>
              <a:gd name="connsiteX2" fmla="*/ 2186101 w 3420000"/>
              <a:gd name="connsiteY2" fmla="*/ 0 h 6858000"/>
              <a:gd name="connsiteX3" fmla="*/ 2644263 w 3420000"/>
              <a:gd name="connsiteY3" fmla="*/ 0 h 6858000"/>
              <a:gd name="connsiteX4" fmla="*/ 2644263 w 3420000"/>
              <a:gd name="connsiteY4" fmla="*/ 75 h 6858000"/>
              <a:gd name="connsiteX5" fmla="*/ 2650760 w 3420000"/>
              <a:gd name="connsiteY5" fmla="*/ 0 h 6858000"/>
              <a:gd name="connsiteX6" fmla="*/ 2685037 w 3420000"/>
              <a:gd name="connsiteY6" fmla="*/ 360 h 6858000"/>
              <a:gd name="connsiteX7" fmla="*/ 3407351 w 3420000"/>
              <a:gd name="connsiteY7" fmla="*/ 664793 h 6858000"/>
              <a:gd name="connsiteX8" fmla="*/ 3420000 w 3420000"/>
              <a:gd name="connsiteY8" fmla="*/ 781679 h 6858000"/>
              <a:gd name="connsiteX9" fmla="*/ 3420000 w 3420000"/>
              <a:gd name="connsiteY9" fmla="*/ 783559 h 6858000"/>
              <a:gd name="connsiteX10" fmla="*/ 3420000 w 3420000"/>
              <a:gd name="connsiteY10" fmla="*/ 783586 h 6858000"/>
              <a:gd name="connsiteX11" fmla="*/ 3420000 w 3420000"/>
              <a:gd name="connsiteY11" fmla="*/ 1158240 h 6858000"/>
              <a:gd name="connsiteX12" fmla="*/ 3420000 w 3420000"/>
              <a:gd name="connsiteY12" fmla="*/ 2291472 h 6858000"/>
              <a:gd name="connsiteX13" fmla="*/ 3420000 w 3420000"/>
              <a:gd name="connsiteY13" fmla="*/ 6858000 h 6858000"/>
              <a:gd name="connsiteX14" fmla="*/ 0 w 342000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0000" h="6858000">
                <a:moveTo>
                  <a:pt x="0" y="0"/>
                </a:moveTo>
                <a:lnTo>
                  <a:pt x="1461036" y="0"/>
                </a:lnTo>
                <a:lnTo>
                  <a:pt x="2186101" y="0"/>
                </a:lnTo>
                <a:lnTo>
                  <a:pt x="2644263" y="0"/>
                </a:lnTo>
                <a:lnTo>
                  <a:pt x="2644263" y="75"/>
                </a:lnTo>
                <a:lnTo>
                  <a:pt x="2650760" y="0"/>
                </a:lnTo>
                <a:lnTo>
                  <a:pt x="2685037" y="360"/>
                </a:lnTo>
                <a:cubicBezTo>
                  <a:pt x="2989435" y="360"/>
                  <a:pt x="3326582" y="110465"/>
                  <a:pt x="3407351" y="664793"/>
                </a:cubicBezTo>
                <a:cubicBezTo>
                  <a:pt x="3411566" y="703755"/>
                  <a:pt x="3418375" y="724575"/>
                  <a:pt x="3420000" y="781679"/>
                </a:cubicBezTo>
                <a:lnTo>
                  <a:pt x="3420000" y="783559"/>
                </a:lnTo>
                <a:lnTo>
                  <a:pt x="3420000" y="783586"/>
                </a:lnTo>
                <a:lnTo>
                  <a:pt x="3420000" y="1158240"/>
                </a:lnTo>
                <a:lnTo>
                  <a:pt x="3420000" y="2291472"/>
                </a:lnTo>
                <a:lnTo>
                  <a:pt x="342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72000" rIns="108000" bIns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61584-9FA6-418C-85B0-660001AD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A91E-9097-4BFD-BCF6-36D9F4B0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5B0B3-EA3E-4690-A61D-02B71D6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A1DB5-ADA6-4054-9BAB-9E2CB818C8F1}"/>
              </a:ext>
            </a:extLst>
          </p:cNvPr>
          <p:cNvSpPr/>
          <p:nvPr/>
        </p:nvSpPr>
        <p:spPr bwMode="gray">
          <a:xfrm>
            <a:off x="1" y="-6182"/>
            <a:ext cx="4843062" cy="2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4BF740-1BF0-4D1E-B157-81BF81EAD6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2482933"/>
            <a:ext cx="3967738" cy="946912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Education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66940BB-FD5E-48EE-A0B4-AA50D22EC1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3869848"/>
            <a:ext cx="3967738" cy="2360268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Business / Professional Experience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454B1A8-CA5D-4F89-BF1C-1A7CCB4D7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26526" y="917575"/>
            <a:ext cx="3063463" cy="25122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Industry Know-how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93A4B2-B9E0-443F-84BE-4B7998634C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026526" y="3869848"/>
            <a:ext cx="3063463" cy="236026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Main Focus / (Key) skills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8DDFFD-3E68-462A-BAB3-20EBCCC783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449989" y="917576"/>
            <a:ext cx="3046688" cy="53125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Projects &amp; Assignments (extract)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CF54141-5305-4063-B23B-959DFE3679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95323" y="917575"/>
            <a:ext cx="2015701" cy="1104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Résumé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11064EB-E8CD-4D81-9E72-F743F696628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887562" y="-6182"/>
            <a:ext cx="1958964" cy="2291472"/>
          </a:xfrm>
          <a:custGeom>
            <a:avLst/>
            <a:gdLst>
              <a:gd name="connsiteX0" fmla="*/ 769240 w 1958964"/>
              <a:gd name="connsiteY0" fmla="*/ 0 h 2291472"/>
              <a:gd name="connsiteX1" fmla="*/ 775737 w 1958964"/>
              <a:gd name="connsiteY1" fmla="*/ 75 h 2291472"/>
              <a:gd name="connsiteX2" fmla="*/ 775737 w 1958964"/>
              <a:gd name="connsiteY2" fmla="*/ 0 h 2291472"/>
              <a:gd name="connsiteX3" fmla="*/ 1958964 w 1958964"/>
              <a:gd name="connsiteY3" fmla="*/ 0 h 2291472"/>
              <a:gd name="connsiteX4" fmla="*/ 1958964 w 1958964"/>
              <a:gd name="connsiteY4" fmla="*/ 2291472 h 2291472"/>
              <a:gd name="connsiteX5" fmla="*/ 0 w 1958964"/>
              <a:gd name="connsiteY5" fmla="*/ 2291472 h 2291472"/>
              <a:gd name="connsiteX6" fmla="*/ 0 w 1958964"/>
              <a:gd name="connsiteY6" fmla="*/ 783586 h 2291472"/>
              <a:gd name="connsiteX7" fmla="*/ 0 w 1958964"/>
              <a:gd name="connsiteY7" fmla="*/ 783559 h 2291472"/>
              <a:gd name="connsiteX8" fmla="*/ 0 w 1958964"/>
              <a:gd name="connsiteY8" fmla="*/ 781679 h 2291472"/>
              <a:gd name="connsiteX9" fmla="*/ 12649 w 1958964"/>
              <a:gd name="connsiteY9" fmla="*/ 664793 h 2291472"/>
              <a:gd name="connsiteX10" fmla="*/ 734963 w 1958964"/>
              <a:gd name="connsiteY10" fmla="*/ 360 h 229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8964" h="2291472">
                <a:moveTo>
                  <a:pt x="769240" y="0"/>
                </a:moveTo>
                <a:lnTo>
                  <a:pt x="775737" y="75"/>
                </a:lnTo>
                <a:lnTo>
                  <a:pt x="775737" y="0"/>
                </a:lnTo>
                <a:lnTo>
                  <a:pt x="1958964" y="0"/>
                </a:lnTo>
                <a:lnTo>
                  <a:pt x="1958964" y="2291472"/>
                </a:lnTo>
                <a:lnTo>
                  <a:pt x="0" y="2291472"/>
                </a:lnTo>
                <a:lnTo>
                  <a:pt x="0" y="783586"/>
                </a:lnTo>
                <a:lnTo>
                  <a:pt x="0" y="783559"/>
                </a:lnTo>
                <a:lnTo>
                  <a:pt x="0" y="781679"/>
                </a:lnTo>
                <a:cubicBezTo>
                  <a:pt x="1625" y="724575"/>
                  <a:pt x="8434" y="703755"/>
                  <a:pt x="12649" y="664793"/>
                </a:cubicBezTo>
                <a:cubicBezTo>
                  <a:pt x="93418" y="110465"/>
                  <a:pt x="430565" y="360"/>
                  <a:pt x="734963" y="36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4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04EAA1-0725-4C00-8D09-3498314D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89775" y="2580423"/>
            <a:ext cx="4212450" cy="1443154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591C0C0-D73D-4316-A2D0-676D1A1E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/>
          <a:stretch/>
        </p:blipFill>
        <p:spPr bwMode="gray">
          <a:xfrm>
            <a:off x="0" y="2580422"/>
            <a:ext cx="2367329" cy="4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8ECD0-C6A5-493F-AF1B-5CF8BC6C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798969" y="6590826"/>
            <a:ext cx="1019265" cy="1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70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5A2D-6BC9-4B1F-A5CB-D057834C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346AD8-F7C9-48DB-9983-0E964BCAA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B084A-A865-42B1-8C63-198A4D77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63BA4-100C-430A-BF73-DFE23988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0A15F-F7CA-4DBE-8914-76538001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D1E-1EC1-47BE-BF68-7D12B43548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1586" y="0"/>
            <a:ext cx="12190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F95DF917-F7FD-43A9-B17A-0AE30571291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742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93234C-9B73-4AF8-AF58-BABF13A9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2C9ED-2158-42E7-8B3C-ADF9813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6A9AC-C042-47AC-ADA4-31D13604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A0F1AC-74EC-47C9-BF14-78FD3C81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3E18AAC8-2071-4530-AF26-BECDCA15D11C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200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5DAA0-16B1-42AA-941B-C570EAD7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DD4BC-CE8F-4502-822F-93560605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73FE87-7E0C-497A-8B0D-3F2E4268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05AA7-2EDF-4404-8C24-6FEABBF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CCD994-028B-4DAC-BFC7-BE495F5572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1800000" tIns="0" rIns="1800000" bIns="1332000" rtlCol="0" anchor="t">
            <a:noAutofit/>
          </a:bodyPr>
          <a:lstStyle>
            <a:lvl1pPr algn="ctr">
              <a:defRPr lang="en-US"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79543A-8052-4D29-8546-B1590A066D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0" y="0"/>
            <a:ext cx="5142774" cy="6857153"/>
          </a:xfrm>
          <a:custGeom>
            <a:avLst/>
            <a:gdLst>
              <a:gd name="connsiteX0" fmla="*/ 0 w 5142774"/>
              <a:gd name="connsiteY0" fmla="*/ 0 h 6857153"/>
              <a:gd name="connsiteX1" fmla="*/ 3428516 w 5142774"/>
              <a:gd name="connsiteY1" fmla="*/ 3428637 h 6857153"/>
              <a:gd name="connsiteX2" fmla="*/ 5142774 w 5142774"/>
              <a:gd name="connsiteY2" fmla="*/ 6857153 h 6857153"/>
              <a:gd name="connsiteX3" fmla="*/ 1714258 w 5142774"/>
              <a:gd name="connsiteY3" fmla="*/ 6857153 h 6857153"/>
              <a:gd name="connsiteX4" fmla="*/ 0 w 5142774"/>
              <a:gd name="connsiteY4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2774" h="6857153">
                <a:moveTo>
                  <a:pt x="0" y="0"/>
                </a:moveTo>
                <a:cubicBezTo>
                  <a:pt x="1999827" y="46446"/>
                  <a:pt x="2874312" y="2318899"/>
                  <a:pt x="3428516" y="3428637"/>
                </a:cubicBez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75" y="3514724"/>
            <a:ext cx="12192000" cy="3343276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94800" tIns="828000" rIns="4896000" bIns="1080000" rtlCol="0" anchor="b">
            <a:noAutofit/>
          </a:bodyPr>
          <a:lstStyle>
            <a:lvl1pPr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D6212A-6E61-41E4-A1AC-C1E11BF6139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FE8FA3-5E1C-4359-830A-7C2A2041669B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75C00C-F252-4993-B52E-687653A6479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A0920B-D59C-454F-8EFA-FD71A788614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95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6311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632A-2918-4D07-821E-9CC4B7A378D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1412875"/>
            <a:ext cx="1080000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D6D1-30BB-4470-8DAD-75D85B42780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236210" y="6563358"/>
            <a:ext cx="64389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95325" y="6563358"/>
            <a:ext cx="446405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64045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1">
            <a:extLst>
              <a:ext uri="{FF2B5EF4-FFF2-40B4-BE49-F238E27FC236}">
                <a16:creationId xmlns:a16="http://schemas.microsoft.com/office/drawing/2014/main" id="{A0FE7693-D895-4D00-AEFC-CA97134C79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61" r:id="rId4"/>
    <p:sldLayoutId id="2147483662" r:id="rId5"/>
    <p:sldLayoutId id="2147483655" r:id="rId6"/>
    <p:sldLayoutId id="2147483650" r:id="rId7"/>
    <p:sldLayoutId id="2147483698" r:id="rId8"/>
    <p:sldLayoutId id="2147483687" r:id="rId9"/>
    <p:sldLayoutId id="2147483713" r:id="rId10"/>
    <p:sldLayoutId id="2147483681" r:id="rId11"/>
    <p:sldLayoutId id="2147483700" r:id="rId12"/>
    <p:sldLayoutId id="2147483682" r:id="rId13"/>
    <p:sldLayoutId id="2147483676" r:id="rId14"/>
    <p:sldLayoutId id="2147483706" r:id="rId15"/>
    <p:sldLayoutId id="2147483707" r:id="rId16"/>
    <p:sldLayoutId id="2147483708" r:id="rId17"/>
    <p:sldLayoutId id="2147483697" r:id="rId18"/>
    <p:sldLayoutId id="2147483701" r:id="rId19"/>
    <p:sldLayoutId id="2147483709" r:id="rId20"/>
    <p:sldLayoutId id="2147483691" r:id="rId21"/>
    <p:sldLayoutId id="2147483674" r:id="rId22"/>
    <p:sldLayoutId id="2147483711" r:id="rId23"/>
    <p:sldLayoutId id="2147483712" r:id="rId24"/>
    <p:sldLayoutId id="2147483678" r:id="rId25"/>
    <p:sldLayoutId id="2147483694" r:id="rId26"/>
    <p:sldLayoutId id="2147483666" r:id="rId27"/>
    <p:sldLayoutId id="2147483667" r:id="rId28"/>
    <p:sldLayoutId id="2147483672" r:id="rId29"/>
    <p:sldLayoutId id="2147483705" r:id="rId30"/>
    <p:sldLayoutId id="2147483690" r:id="rId31"/>
    <p:sldLayoutId id="2147483689" r:id="rId32"/>
    <p:sldLayoutId id="2147483710" r:id="rId33"/>
    <p:sldLayoutId id="2147483715" r:id="rId34"/>
    <p:sldLayoutId id="2147483679" r:id="rId35"/>
    <p:sldLayoutId id="2147483686" r:id="rId36"/>
    <p:sldLayoutId id="2147483716" r:id="rId3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playlist?list=PLOU2XLYxmsIJ7dsVN4iRuA7BT8XHzGtCr" TargetMode="External"/><Relationship Id="rId5" Type="http://schemas.openxmlformats.org/officeDocument/2006/relationships/hyperlink" Target="https://dart.dev/guides/language" TargetMode="External"/><Relationship Id="rId4" Type="http://schemas.openxmlformats.org/officeDocument/2006/relationships/hyperlink" Target="https://flutter.dev/do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flutter.dev/resources/faq#where-is-flutters-markup-language-why-doesnt-flutter-have-a-markup-syntax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2" Type="http://schemas.openxmlformats.org/officeDocument/2006/relationships/hyperlink" Target="https://flutter.dev/docs/cookbook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rest-json" TargetMode="External"/><Relationship Id="rId2" Type="http://schemas.openxmlformats.org/officeDocument/2006/relationships/hyperlink" Target="https://quarkus.io/guides/getting-started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quarkus.io/guides/hibernate-orm-panache" TargetMode="External"/><Relationship Id="rId5" Type="http://schemas.openxmlformats.org/officeDocument/2006/relationships/hyperlink" Target="https://quarkus.io/guides/cdi" TargetMode="External"/><Relationship Id="rId4" Type="http://schemas.openxmlformats.org/officeDocument/2006/relationships/hyperlink" Target="https://quarkus.io/guides/rest-cli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property-binding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 dirty="0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Developer for a Day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4885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920707"/>
            <a:ext cx="6600956" cy="3108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with @Injectable often get called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inject a Service use the constructor of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 can be used without instantiating it by hand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With Dependency Injection, Angular handles the instantiation of the class for you. You just have to declare a class with </a:t>
            </a:r>
            <a:r>
              <a:rPr lang="en-US" b="1" dirty="0"/>
              <a:t>@Injectable </a:t>
            </a:r>
            <a:r>
              <a:rPr lang="en-US" dirty="0"/>
              <a:t>and the class can be injected into your component.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65043" y="344552"/>
            <a:ext cx="4110277" cy="339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Injectable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providedIn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(private http: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getStations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('/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050D23-4108-4732-B053-14490599229F}"/>
              </a:ext>
            </a:extLst>
          </p:cNvPr>
          <p:cNvSpPr txBox="1"/>
          <p:nvPr/>
        </p:nvSpPr>
        <p:spPr>
          <a:xfrm>
            <a:off x="958543" y="3906457"/>
            <a:ext cx="6337738" cy="212659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HelloWorldDependencyInjectionComponent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 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(private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this.stations.getStations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().subscribe();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Observable Subscription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}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https://angular.io/guide/what-is-angular#dependency-injection</a:t>
            </a:r>
          </a:p>
        </p:txBody>
      </p:sp>
    </p:spTree>
    <p:extLst>
      <p:ext uri="{BB962C8B-B14F-4D97-AF65-F5344CB8AC3E}">
        <p14:creationId xmlns:p14="http://schemas.microsoft.com/office/powerpoint/2010/main" val="275492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 err="1"/>
              <a:t>RxJS</a:t>
            </a:r>
            <a:r>
              <a:rPr lang="en-US" dirty="0"/>
              <a:t> – Reactive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https://angular.io/guide/rx-library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7197946" y="740552"/>
            <a:ext cx="4824251" cy="31083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Asynchronous data is handled with a stream which reacts to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instance that subscribes to an Observable gets notified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626143" y="966800"/>
            <a:ext cx="6571803" cy="4817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5325" y="909258"/>
            <a:ext cx="6096000" cy="47243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(): Observable&lt;string[]&gt;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 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('/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/station');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block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next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console.log(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error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console.error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('Error: ' +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complete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() { console.log('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Completed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');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operators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like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…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pipe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((x)=&gt; console.log(x))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120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1E01-5AFA-42B9-B48D-6A0F2445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Open-Source Cross </a:t>
            </a:r>
            <a:r>
              <a:rPr lang="de-DE" sz="1800" dirty="0" err="1"/>
              <a:t>Platform</a:t>
            </a:r>
            <a:r>
              <a:rPr lang="de-DE" sz="18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Maintainer</a:t>
            </a:r>
            <a:r>
              <a:rPr lang="de-DE" sz="1800" dirty="0"/>
              <a:t>: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Release: 04. Dezember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Programming</a:t>
            </a:r>
            <a:r>
              <a:rPr lang="de-DE" sz="1800" dirty="0"/>
              <a:t> </a:t>
            </a:r>
            <a:r>
              <a:rPr lang="de-DE" sz="1800" dirty="0" err="1"/>
              <a:t>language</a:t>
            </a:r>
            <a:r>
              <a:rPr lang="de-DE" sz="1800" dirty="0"/>
              <a:t>: Dart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Supported</a:t>
            </a:r>
            <a:r>
              <a:rPr lang="de-DE" sz="1800" dirty="0"/>
              <a:t> </a:t>
            </a:r>
            <a:r>
              <a:rPr lang="de-DE" sz="1800" dirty="0" err="1"/>
              <a:t>platforms</a:t>
            </a:r>
            <a:r>
              <a:rPr lang="de-DE" sz="1800" dirty="0"/>
              <a:t>: </a:t>
            </a:r>
          </a:p>
          <a:p>
            <a:r>
              <a:rPr lang="de-DE" sz="1800" dirty="0"/>
              <a:t>     Android, iOS, Web, Windows, </a:t>
            </a:r>
            <a:r>
              <a:rPr lang="de-DE" sz="1800" dirty="0" err="1"/>
              <a:t>MacOs</a:t>
            </a:r>
            <a:r>
              <a:rPr lang="de-DE" sz="1800" dirty="0"/>
              <a:t>, Linux</a:t>
            </a:r>
          </a:p>
          <a:p>
            <a:endParaRPr lang="de-DE" sz="1800" dirty="0"/>
          </a:p>
          <a:p>
            <a:r>
              <a:rPr lang="de-DE" sz="1800" dirty="0"/>
              <a:t>Special Features: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Hot-</a:t>
            </a:r>
            <a:r>
              <a:rPr lang="de-DE" sz="1800" dirty="0" err="1"/>
              <a:t>Reload</a:t>
            </a:r>
            <a:endParaRPr lang="de-DE" sz="1800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Single </a:t>
            </a:r>
            <a:r>
              <a:rPr lang="de-DE" sz="1800" dirty="0" err="1"/>
              <a:t>Codebase</a:t>
            </a:r>
            <a:endParaRPr lang="de-DE" sz="1800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Dart </a:t>
            </a:r>
            <a:r>
              <a:rPr lang="de-DE" sz="1800" dirty="0" err="1"/>
              <a:t>based</a:t>
            </a:r>
            <a:r>
              <a:rPr lang="de-DE" sz="1800" dirty="0"/>
              <a:t> on ECMA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Many Plugins and Libraries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234AE-CC7D-48B3-A065-1FF9C1D7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92D6F-E437-46D9-AC3B-5C07AEA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6DAF-806F-404B-BC68-339BFCB57E5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4" descr="Bildergebnis für flutter">
            <a:extLst>
              <a:ext uri="{FF2B5EF4-FFF2-40B4-BE49-F238E27FC236}">
                <a16:creationId xmlns:a16="http://schemas.microsoft.com/office/drawing/2014/main" id="{3638B470-30BD-1476-E4B6-137C0F33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17" y="845678"/>
            <a:ext cx="4678807" cy="2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2D9CAF6-9041-A87C-8F5F-1D2D272215A5}"/>
              </a:ext>
            </a:extLst>
          </p:cNvPr>
          <p:cNvSpPr txBox="1"/>
          <p:nvPr/>
        </p:nvSpPr>
        <p:spPr>
          <a:xfrm>
            <a:off x="6474018" y="4211829"/>
            <a:ext cx="502130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Usefull</a:t>
            </a:r>
            <a:r>
              <a:rPr lang="de-DE" dirty="0"/>
              <a:t> Links: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homepage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https://flutter.dev/</a:t>
            </a:r>
            <a:endParaRPr lang="de-DE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https://flutter.dev/docs</a:t>
            </a:r>
            <a:endParaRPr lang="de-DE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/>
              <a:t>Dart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https://dart.dev/guides/language</a:t>
            </a:r>
            <a:endParaRPr lang="de-DE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/>
              <a:t>YouTube Playlist </a:t>
            </a:r>
            <a:r>
              <a:rPr lang="de-DE" dirty="0">
                <a:hlinkClick r:id="rId6"/>
              </a:rPr>
              <a:t>https://www.youtube.com/playlist?list=PLOU2XLYxmsIJ7dsVN4iRuA7BT8XHzGtCr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43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DF29B-4C15-A7C4-8085-5573244C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Declarative vs Imperative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82ED9-F7ED-9A6A-B205-E5A189F2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b="1" dirty="0"/>
              <a:t>does not </a:t>
            </a:r>
            <a:r>
              <a:rPr lang="en-US" dirty="0"/>
              <a:t>use an extra declarative markup language to build the UI like HTML, or XML. Dart is being used to define </a:t>
            </a:r>
            <a:r>
              <a:rPr lang="en-US" b="1" dirty="0"/>
              <a:t>business logic </a:t>
            </a:r>
            <a:r>
              <a:rPr lang="en-US" dirty="0"/>
              <a:t>and the </a:t>
            </a:r>
            <a:r>
              <a:rPr lang="en-US" b="1" dirty="0"/>
              <a:t>UI</a:t>
            </a:r>
            <a:r>
              <a:rPr lang="en-US" dirty="0"/>
              <a:t> in your Flutter application. </a:t>
            </a:r>
            <a:r>
              <a:rPr lang="en-US" b="1" dirty="0"/>
              <a:t>No other languages are needed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800" b="1" dirty="0"/>
              <a:t>Declarative (UI)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50" dirty="0">
                <a:hlinkClick r:id="rId2"/>
              </a:rPr>
              <a:t>https://docs.flutter.dev/resources/faq#where-is-flutters-markup-language-why-doesnt-flutter-have-a-markup-syntax</a:t>
            </a:r>
            <a:endParaRPr lang="en-US" sz="1050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17F9F3-920A-2822-1F89-D057B36C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NTT DATA Corporation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EC6679-90A5-1A3E-F637-B5FF5AF3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6DAF-806F-404B-BC68-339BFCB57E5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14A6E7-9617-F01A-B25E-B890B1FC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701696"/>
            <a:ext cx="5195218" cy="224676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@override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Widget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build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BuildContext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context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Row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children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Column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children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Icon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Icons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phone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'Call'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// More Widgets ...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404A25-99C0-8BDB-C32A-68CAA2B1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547" y="2701696"/>
            <a:ext cx="2665559" cy="25376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A400CCC-28EF-8B79-3DB5-969E51B800A3}"/>
              </a:ext>
            </a:extLst>
          </p:cNvPr>
          <p:cNvSpPr txBox="1"/>
          <p:nvPr/>
        </p:nvSpPr>
        <p:spPr>
          <a:xfrm>
            <a:off x="6988547" y="2236090"/>
            <a:ext cx="60960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Imperative (Business Logic)</a:t>
            </a:r>
          </a:p>
        </p:txBody>
      </p:sp>
    </p:spTree>
    <p:extLst>
      <p:ext uri="{BB962C8B-B14F-4D97-AF65-F5344CB8AC3E}">
        <p14:creationId xmlns:p14="http://schemas.microsoft.com/office/powerpoint/2010/main" val="364841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87E2E-3BE9-154E-A7E7-05C3C16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Everything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widget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7AD49-E3B0-D670-2CBF-C9F1CC64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12875"/>
            <a:ext cx="5418888" cy="4824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UI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b="1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described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widgets</a:t>
            </a:r>
            <a:r>
              <a:rPr lang="de-DE" sz="1800" dirty="0"/>
              <a:t>  	        (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whole</a:t>
            </a:r>
            <a:r>
              <a:rPr lang="de-DE" sz="1800" dirty="0"/>
              <a:t> App </a:t>
            </a:r>
            <a:r>
              <a:rPr lang="de-DE" sz="1800" dirty="0" err="1"/>
              <a:t>is</a:t>
            </a:r>
            <a:r>
              <a:rPr lang="de-DE" sz="1800" dirty="0"/>
              <a:t> a Widget)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every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 </a:t>
            </a:r>
            <a:r>
              <a:rPr lang="de-DE" sz="1800" dirty="0" err="1"/>
              <a:t>exists</a:t>
            </a:r>
            <a:r>
              <a:rPr lang="de-DE" sz="1800" dirty="0"/>
              <a:t> </a:t>
            </a:r>
            <a:r>
              <a:rPr lang="de-DE" sz="1800" dirty="0" err="1"/>
              <a:t>widgets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specific</a:t>
            </a:r>
            <a:r>
              <a:rPr lang="de-DE" sz="1800" dirty="0"/>
              <a:t> </a:t>
            </a:r>
            <a:r>
              <a:rPr lang="de-DE" sz="1800" dirty="0" err="1"/>
              <a:t>methods</a:t>
            </a:r>
            <a:r>
              <a:rPr lang="de-DE" sz="1800" dirty="0"/>
              <a:t> and </a:t>
            </a:r>
            <a:r>
              <a:rPr lang="de-DE" sz="1800" dirty="0" err="1"/>
              <a:t>inputs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Layout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organized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widgets</a:t>
            </a:r>
            <a:r>
              <a:rPr lang="de-DE" sz="1800" dirty="0"/>
              <a:t> like </a:t>
            </a:r>
            <a:r>
              <a:rPr lang="de-DE" sz="1800" b="1" dirty="0" err="1"/>
              <a:t>containers</a:t>
            </a:r>
            <a:r>
              <a:rPr lang="de-DE" sz="1800" dirty="0"/>
              <a:t>, </a:t>
            </a:r>
            <a:r>
              <a:rPr lang="de-DE" sz="1800" b="1" dirty="0" err="1"/>
              <a:t>rows</a:t>
            </a:r>
            <a:r>
              <a:rPr lang="de-DE" sz="1800" dirty="0"/>
              <a:t> and </a:t>
            </a:r>
            <a:r>
              <a:rPr lang="de-DE" sz="1800" b="1" dirty="0" err="1"/>
              <a:t>columns</a:t>
            </a: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Flutter </a:t>
            </a:r>
            <a:r>
              <a:rPr lang="de-DE" sz="1800" dirty="0" err="1"/>
              <a:t>offers</a:t>
            </a:r>
            <a:r>
              <a:rPr lang="de-DE" sz="1800" dirty="0"/>
              <a:t> also </a:t>
            </a:r>
            <a:r>
              <a:rPr lang="de-DE" sz="1800" dirty="0" err="1"/>
              <a:t>Gesture</a:t>
            </a:r>
            <a:r>
              <a:rPr lang="de-DE" sz="1800" dirty="0"/>
              <a:t> and Animation Widgets</a:t>
            </a:r>
            <a:endParaRPr lang="de-DE" sz="1400" dirty="0"/>
          </a:p>
          <a:p>
            <a:endParaRPr lang="de-DE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Flutter </a:t>
            </a:r>
            <a:r>
              <a:rPr lang="de-DE" sz="1400" dirty="0" err="1"/>
              <a:t>coobook</a:t>
            </a:r>
            <a:r>
              <a:rPr lang="de-DE" sz="1400" dirty="0"/>
              <a:t>:</a:t>
            </a:r>
          </a:p>
          <a:p>
            <a:r>
              <a:rPr lang="de-DE" sz="1400" dirty="0">
                <a:hlinkClick r:id="rId2"/>
              </a:rPr>
              <a:t>https://flutter.dev/docs/cookbook</a:t>
            </a:r>
            <a:endParaRPr lang="de-DE" sz="1400" dirty="0"/>
          </a:p>
          <a:p>
            <a:r>
              <a:rPr lang="de-DE" sz="1400" dirty="0"/>
              <a:t>Widgets </a:t>
            </a:r>
            <a:r>
              <a:rPr lang="de-DE" sz="1400" dirty="0" err="1"/>
              <a:t>overview</a:t>
            </a:r>
            <a:r>
              <a:rPr lang="de-DE" sz="1400" dirty="0"/>
              <a:t>:</a:t>
            </a:r>
          </a:p>
          <a:p>
            <a:r>
              <a:rPr lang="de-DE" sz="1400" dirty="0">
                <a:hlinkClick r:id="rId3"/>
              </a:rPr>
              <a:t>https://flutter.dev/docs/development/ui/widget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CDFA5C-8A05-D516-6AAB-E2F72CFA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NTT DATA Corporation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98517-DE9A-26A0-0227-182D59F9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6DAF-806F-404B-BC68-339BFCB57E5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 descr="The layout tutorial app">
            <a:extLst>
              <a:ext uri="{FF2B5EF4-FFF2-40B4-BE49-F238E27FC236}">
                <a16:creationId xmlns:a16="http://schemas.microsoft.com/office/drawing/2014/main" id="{D5E96F7C-69E8-BCBD-2AC2-C7E20F9D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5" b="37501"/>
          <a:stretch/>
        </p:blipFill>
        <p:spPr bwMode="auto">
          <a:xfrm>
            <a:off x="7785911" y="1412875"/>
            <a:ext cx="40394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86A3147-E010-D87A-6974-583A7D7CE8D8}"/>
              </a:ext>
            </a:extLst>
          </p:cNvPr>
          <p:cNvSpPr/>
          <p:nvPr/>
        </p:nvSpPr>
        <p:spPr>
          <a:xfrm>
            <a:off x="7785910" y="1412875"/>
            <a:ext cx="4039453" cy="888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E6A8147-A57E-4DFD-45A7-379A18EC0FC4}"/>
              </a:ext>
            </a:extLst>
          </p:cNvPr>
          <p:cNvSpPr/>
          <p:nvPr/>
        </p:nvSpPr>
        <p:spPr>
          <a:xfrm>
            <a:off x="8368106" y="1552067"/>
            <a:ext cx="621793" cy="649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C1969F-F9A4-7C3E-20FF-9D76FFE850E4}"/>
              </a:ext>
            </a:extLst>
          </p:cNvPr>
          <p:cNvSpPr/>
          <p:nvPr/>
        </p:nvSpPr>
        <p:spPr>
          <a:xfrm>
            <a:off x="9474941" y="1552067"/>
            <a:ext cx="621793" cy="649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E24021-A85C-D254-7EB6-328A59EAF0BA}"/>
              </a:ext>
            </a:extLst>
          </p:cNvPr>
          <p:cNvSpPr/>
          <p:nvPr/>
        </p:nvSpPr>
        <p:spPr>
          <a:xfrm>
            <a:off x="10581776" y="1552067"/>
            <a:ext cx="621793" cy="649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41000CB-69D5-B942-944E-BC9C99D65FAA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flipH="1" flipV="1">
            <a:off x="8679003" y="2201291"/>
            <a:ext cx="1106834" cy="704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233ED45-E652-80D4-FE89-7A07D40B775A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flipV="1">
            <a:off x="9785837" y="2201291"/>
            <a:ext cx="1" cy="704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E0BDB51-D52A-0B4F-2DC0-DF5B9D540650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9785837" y="2201291"/>
            <a:ext cx="1106836" cy="704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40D70B3F-B946-CF7E-CDB7-FE376B2C9EBC}"/>
              </a:ext>
            </a:extLst>
          </p:cNvPr>
          <p:cNvSpPr/>
          <p:nvPr/>
        </p:nvSpPr>
        <p:spPr>
          <a:xfrm>
            <a:off x="9154895" y="290562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Column</a:t>
            </a:r>
            <a:r>
              <a:rPr lang="de-DE" dirty="0">
                <a:solidFill>
                  <a:srgbClr val="00B050"/>
                </a:solidFill>
              </a:rPr>
              <a:t> ( 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0654B8-6BC7-EC18-E643-39BD6405158E}"/>
              </a:ext>
            </a:extLst>
          </p:cNvPr>
          <p:cNvSpPr/>
          <p:nvPr/>
        </p:nvSpPr>
        <p:spPr>
          <a:xfrm>
            <a:off x="6541529" y="167982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Row</a:t>
            </a:r>
            <a:r>
              <a:rPr lang="de-DE" dirty="0">
                <a:solidFill>
                  <a:srgbClr val="FF0000"/>
                </a:solidFill>
              </a:rPr>
              <a:t> ( 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6F8605D-AE6F-D6EE-6F8C-4B47D8F662A8}"/>
              </a:ext>
            </a:extLst>
          </p:cNvPr>
          <p:cNvCxnSpPr>
            <a:stCxn id="15" idx="3"/>
            <a:endCxn id="7" idx="1"/>
          </p:cNvCxnSpPr>
          <p:nvPr/>
        </p:nvCxnSpPr>
        <p:spPr>
          <a:xfrm flipV="1">
            <a:off x="7469988" y="1857375"/>
            <a:ext cx="315922" cy="7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CB9DADB3-8E1E-4943-6123-56B74D3A78E9}"/>
              </a:ext>
            </a:extLst>
          </p:cNvPr>
          <p:cNvSpPr/>
          <p:nvPr/>
        </p:nvSpPr>
        <p:spPr>
          <a:xfrm>
            <a:off x="7493051" y="2663692"/>
            <a:ext cx="95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Text ( 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E1A1946-E4FF-B750-3AF6-296B66E0B9C3}"/>
              </a:ext>
            </a:extLst>
          </p:cNvPr>
          <p:cNvSpPr/>
          <p:nvPr/>
        </p:nvSpPr>
        <p:spPr>
          <a:xfrm>
            <a:off x="8276173" y="338272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Icon ( )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E4F83C6-BD6D-239B-EFD7-2CAF41803DBA}"/>
              </a:ext>
            </a:extLst>
          </p:cNvPr>
          <p:cNvCxnSpPr>
            <a:stCxn id="17" idx="0"/>
          </p:cNvCxnSpPr>
          <p:nvPr/>
        </p:nvCxnSpPr>
        <p:spPr>
          <a:xfrm flipV="1">
            <a:off x="7970137" y="2049153"/>
            <a:ext cx="558109" cy="614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EAC9B6D-6977-FD6F-D071-FADB0147E2E0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8714369" y="1753248"/>
            <a:ext cx="13210" cy="1629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C103875B-E85D-F22F-46A3-972B566F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146" y="3732432"/>
            <a:ext cx="5195218" cy="224676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@override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Widget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build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BuildContext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context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Row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children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Column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children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Icon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Icons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phone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'Call'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// More Widgets ...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9441F6-0C10-1C33-7C0B-4B37AE030804}"/>
              </a:ext>
            </a:extLst>
          </p:cNvPr>
          <p:cNvSpPr txBox="1"/>
          <p:nvPr/>
        </p:nvSpPr>
        <p:spPr>
          <a:xfrm>
            <a:off x="6509045" y="1013088"/>
            <a:ext cx="6097554" cy="31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Bottom Navigation Bar (simplified)</a:t>
            </a:r>
          </a:p>
        </p:txBody>
      </p:sp>
    </p:spTree>
    <p:extLst>
      <p:ext uri="{BB962C8B-B14F-4D97-AF65-F5344CB8AC3E}">
        <p14:creationId xmlns:p14="http://schemas.microsoft.com/office/powerpoint/2010/main" val="181131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0AB58-BAC9-4D6C-D7C8-351319EA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Everything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widget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395D77-1B7F-6FE2-217D-2F43BB02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NTT DATA Corporation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FDC736-6271-BC7E-CC9D-22327D1B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6DAF-806F-404B-BC68-339BFCB57E5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96D856-5E4E-6E49-9D6F-2AA6452B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8" y="1438087"/>
            <a:ext cx="2418779" cy="10638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AC7C90D-7429-6FA9-A6E8-D3C25FC389BB}"/>
              </a:ext>
            </a:extLst>
          </p:cNvPr>
          <p:cNvSpPr txBox="1"/>
          <p:nvPr/>
        </p:nvSpPr>
        <p:spPr bwMode="gray">
          <a:xfrm>
            <a:off x="695325" y="1015907"/>
            <a:ext cx="1780857" cy="4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buClr>
                <a:schemeClr val="tx2"/>
              </a:buClr>
            </a:pPr>
            <a:r>
              <a:rPr lang="de-DE" sz="1800" b="1" dirty="0" err="1">
                <a:solidFill>
                  <a:schemeClr val="tx1"/>
                </a:solidFill>
              </a:rPr>
              <a:t>Stateful</a:t>
            </a:r>
            <a:r>
              <a:rPr lang="de-DE" sz="1800" b="1" dirty="0">
                <a:solidFill>
                  <a:schemeClr val="tx1"/>
                </a:solidFill>
              </a:rPr>
              <a:t> Widget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89CFBE-23F8-26E4-3E52-EE5F62E6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51" y="1335599"/>
            <a:ext cx="2665559" cy="2537612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D1BADDE-E028-0770-C44A-390DED3207DF}"/>
              </a:ext>
            </a:extLst>
          </p:cNvPr>
          <p:cNvSpPr txBox="1">
            <a:spLocks/>
          </p:cNvSpPr>
          <p:nvPr/>
        </p:nvSpPr>
        <p:spPr bwMode="gray">
          <a:xfrm>
            <a:off x="778788" y="4007983"/>
            <a:ext cx="5219622" cy="181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state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setState</a:t>
            </a:r>
            <a:r>
              <a:rPr lang="de-DE" b="1" dirty="0"/>
              <a:t>( )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signilize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rebuild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widgets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b="1" dirty="0" err="1"/>
              <a:t>dirty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rebuilded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(Provider, </a:t>
            </a:r>
            <a:r>
              <a:rPr lang="de-DE" dirty="0" err="1"/>
              <a:t>Riverpod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F3BDA70-84A1-57F1-2003-FB8228D1AE2C}"/>
              </a:ext>
            </a:extLst>
          </p:cNvPr>
          <p:cNvSpPr txBox="1"/>
          <p:nvPr/>
        </p:nvSpPr>
        <p:spPr bwMode="gray">
          <a:xfrm>
            <a:off x="6998685" y="1124509"/>
            <a:ext cx="1780857" cy="4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buClr>
                <a:schemeClr val="tx2"/>
              </a:buClr>
            </a:pPr>
            <a:r>
              <a:rPr lang="de-DE" sz="1800" b="1" dirty="0" err="1">
                <a:solidFill>
                  <a:schemeClr val="tx1"/>
                </a:solidFill>
              </a:rPr>
              <a:t>Stateless</a:t>
            </a:r>
            <a:r>
              <a:rPr lang="de-DE" sz="1800" b="1" dirty="0">
                <a:solidFill>
                  <a:schemeClr val="tx1"/>
                </a:solidFill>
              </a:rPr>
              <a:t> Widget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15627E0-82B7-9D23-3DE1-8942F562D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685" y="1644261"/>
            <a:ext cx="2848373" cy="685896"/>
          </a:xfrm>
          <a:prstGeom prst="rect">
            <a:avLst/>
          </a:prstGeom>
        </p:spPr>
      </p:pic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5E718CD7-1B76-CB5B-5ABD-0ADEF70EE378}"/>
              </a:ext>
            </a:extLst>
          </p:cNvPr>
          <p:cNvSpPr txBox="1">
            <a:spLocks/>
          </p:cNvSpPr>
          <p:nvPr/>
        </p:nvSpPr>
        <p:spPr bwMode="gray">
          <a:xfrm>
            <a:off x="6998685" y="4077219"/>
            <a:ext cx="4705635" cy="181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widgets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b="1" dirty="0" err="1"/>
              <a:t>never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b="1" dirty="0" err="1"/>
              <a:t>stateless</a:t>
            </a:r>
            <a:r>
              <a:rPr lang="de-DE" dirty="0"/>
              <a:t> </a:t>
            </a:r>
            <a:r>
              <a:rPr lang="de-DE" dirty="0" err="1"/>
              <a:t>widgets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Stateless</a:t>
            </a:r>
            <a:r>
              <a:rPr lang="de-DE" dirty="0"/>
              <a:t> Widgets </a:t>
            </a:r>
            <a:r>
              <a:rPr lang="de-DE" b="1" dirty="0" err="1"/>
              <a:t>only</a:t>
            </a:r>
            <a:r>
              <a:rPr lang="de-DE" b="1" dirty="0"/>
              <a:t> </a:t>
            </a:r>
            <a:r>
              <a:rPr lang="de-DE" b="1" dirty="0" err="1"/>
              <a:t>rebuild</a:t>
            </a:r>
            <a:r>
              <a:rPr lang="de-DE" b="1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b="1" dirty="0" err="1"/>
              <a:t>input</a:t>
            </a:r>
            <a:r>
              <a:rPr lang="de-DE" b="1" dirty="0"/>
              <a:t> </a:t>
            </a:r>
            <a:r>
              <a:rPr lang="de-DE" b="1" dirty="0" err="1"/>
              <a:t>parameters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B4E453A-3FFB-C047-1F76-29ED7F9DD63C}"/>
              </a:ext>
            </a:extLst>
          </p:cNvPr>
          <p:cNvSpPr txBox="1"/>
          <p:nvPr/>
        </p:nvSpPr>
        <p:spPr>
          <a:xfrm>
            <a:off x="6998685" y="2513196"/>
            <a:ext cx="3048000" cy="31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Displays Text and </a:t>
            </a:r>
            <a:r>
              <a:rPr lang="de-DE" sz="1400" dirty="0" err="1"/>
              <a:t>does</a:t>
            </a:r>
            <a:r>
              <a:rPr lang="de-DE" sz="1400" dirty="0"/>
              <a:t> not </a:t>
            </a:r>
            <a:r>
              <a:rPr lang="de-DE" sz="1400" dirty="0" err="1"/>
              <a:t>change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7435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Quarkus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48984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825130"/>
            <a:ext cx="66483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222222"/>
                </a:solidFill>
              </a:rPr>
              <a:t>Low memory usage</a:t>
            </a:r>
          </a:p>
          <a:p>
            <a:pPr lvl="1"/>
            <a:endParaRPr lang="en-US" sz="2000" dirty="0">
              <a:solidFill>
                <a:srgbClr val="222222"/>
              </a:solidFill>
            </a:endParaRPr>
          </a:p>
          <a:p>
            <a:pPr lvl="1"/>
            <a:r>
              <a:rPr lang="en-US" sz="2000" dirty="0">
                <a:solidFill>
                  <a:srgbClr val="222222"/>
                </a:solidFill>
              </a:rPr>
              <a:t>Fast boot and first response</a:t>
            </a:r>
          </a:p>
          <a:p>
            <a:pPr lvl="1"/>
            <a:endParaRPr lang="en-US" sz="2000" dirty="0">
              <a:solidFill>
                <a:srgbClr val="222222"/>
              </a:solidFill>
            </a:endParaRPr>
          </a:p>
          <a:p>
            <a:pPr lvl="1"/>
            <a:r>
              <a:rPr lang="en-US" sz="2000" dirty="0">
                <a:solidFill>
                  <a:srgbClr val="222222"/>
                </a:solidFill>
              </a:rPr>
              <a:t>Integration of established open-source Java libraries and standards</a:t>
            </a:r>
          </a:p>
          <a:p>
            <a:pPr lvl="1"/>
            <a:endParaRPr lang="en-US" sz="2000" dirty="0">
              <a:solidFill>
                <a:srgbClr val="222222"/>
              </a:solidFill>
            </a:endParaRPr>
          </a:p>
          <a:p>
            <a:pPr lvl="1"/>
            <a:r>
              <a:rPr lang="en-US" sz="2000" dirty="0">
                <a:solidFill>
                  <a:srgbClr val="222222"/>
                </a:solidFill>
              </a:rPr>
              <a:t>Cloud-native stack tailored to Kubernetes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29" y="1884005"/>
            <a:ext cx="3497883" cy="34216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5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Profiles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43913" y="1484895"/>
            <a:ext cx="10502823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b="1" dirty="0" err="1"/>
              <a:t>mvn</a:t>
            </a:r>
            <a:r>
              <a:rPr lang="de-DE" sz="2000" b="1" dirty="0"/>
              <a:t> </a:t>
            </a:r>
            <a:r>
              <a:rPr lang="de-DE" sz="2000" b="1" dirty="0" err="1"/>
              <a:t>quarkus:dev</a:t>
            </a:r>
            <a:endParaRPr lang="de-DE" sz="2000" b="1" dirty="0"/>
          </a:p>
          <a:p>
            <a:pPr lvl="2"/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local</a:t>
            </a:r>
            <a:r>
              <a:rPr lang="de-DE" sz="1600" dirty="0"/>
              <a:t> </a:t>
            </a:r>
            <a:r>
              <a:rPr lang="de-DE" sz="1600" dirty="0" err="1"/>
              <a:t>development</a:t>
            </a:r>
            <a:endParaRPr lang="de-DE" sz="1600" dirty="0"/>
          </a:p>
          <a:p>
            <a:pPr lvl="2"/>
            <a:r>
              <a:rPr lang="de-DE" sz="1600" dirty="0"/>
              <a:t>DEV </a:t>
            </a:r>
            <a:r>
              <a:rPr lang="de-DE" sz="1600" dirty="0" err="1"/>
              <a:t>services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started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Docker </a:t>
            </a:r>
            <a:r>
              <a:rPr lang="de-DE" sz="1600" dirty="0" err="1"/>
              <a:t>containers</a:t>
            </a:r>
            <a:endParaRPr lang="de-DE" sz="1600" dirty="0"/>
          </a:p>
          <a:p>
            <a:pPr lvl="2"/>
            <a:r>
              <a:rPr lang="de-DE" sz="1600" dirty="0" err="1"/>
              <a:t>provides</a:t>
            </a:r>
            <a:r>
              <a:rPr lang="de-DE" sz="1600" dirty="0"/>
              <a:t> DEV UI, </a:t>
            </a:r>
            <a:r>
              <a:rPr lang="de-DE" sz="1600" dirty="0" err="1"/>
              <a:t>Health</a:t>
            </a:r>
            <a:r>
              <a:rPr lang="de-DE" sz="1600" dirty="0"/>
              <a:t> UI, </a:t>
            </a:r>
            <a:r>
              <a:rPr lang="de-DE" sz="1600" dirty="0" err="1"/>
              <a:t>Swagger</a:t>
            </a:r>
            <a:r>
              <a:rPr lang="de-DE" sz="1600" dirty="0"/>
              <a:t> UI …</a:t>
            </a:r>
            <a:r>
              <a:rPr lang="de-DE" sz="1600" b="1" dirty="0"/>
              <a:t/>
            </a:r>
            <a:br>
              <a:rPr lang="de-DE" sz="1600" b="1" dirty="0"/>
            </a:br>
            <a:endParaRPr lang="en-US" sz="2000" b="1" dirty="0">
              <a:solidFill>
                <a:srgbClr val="222222"/>
              </a:solidFill>
            </a:endParaRPr>
          </a:p>
          <a:p>
            <a:pPr lvl="1"/>
            <a:r>
              <a:rPr lang="en-US" sz="2000" b="1" dirty="0" err="1">
                <a:solidFill>
                  <a:srgbClr val="222222"/>
                </a:solidFill>
              </a:rPr>
              <a:t>mvn</a:t>
            </a:r>
            <a:r>
              <a:rPr lang="en-US" sz="2000" b="1" dirty="0">
                <a:solidFill>
                  <a:srgbClr val="222222"/>
                </a:solidFill>
              </a:rPr>
              <a:t> package</a:t>
            </a:r>
          </a:p>
          <a:p>
            <a:pPr lvl="2"/>
            <a:r>
              <a:rPr lang="en-US" sz="1600" dirty="0">
                <a:solidFill>
                  <a:srgbClr val="222222"/>
                </a:solidFill>
              </a:rPr>
              <a:t>used for deployment on all stages</a:t>
            </a:r>
          </a:p>
          <a:p>
            <a:pPr lvl="2"/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executed</a:t>
            </a:r>
            <a:r>
              <a:rPr lang="de-DE" sz="1600" dirty="0"/>
              <a:t> </a:t>
            </a:r>
            <a:r>
              <a:rPr lang="de-DE" sz="1600" dirty="0" err="1"/>
              <a:t>locally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b="1" dirty="0" err="1"/>
              <a:t>java</a:t>
            </a:r>
            <a:r>
              <a:rPr lang="de-DE" sz="1600" b="1" dirty="0"/>
              <a:t> -</a:t>
            </a:r>
            <a:r>
              <a:rPr lang="de-DE" sz="1600" b="1" dirty="0" err="1"/>
              <a:t>jar</a:t>
            </a:r>
            <a:r>
              <a:rPr lang="de-DE" sz="1600" b="1" dirty="0"/>
              <a:t> </a:t>
            </a:r>
            <a:r>
              <a:rPr lang="de-DE" sz="1600" b="1" dirty="0" err="1"/>
              <a:t>target</a:t>
            </a:r>
            <a:r>
              <a:rPr lang="de-DE" sz="1600" b="1" dirty="0"/>
              <a:t>/</a:t>
            </a:r>
            <a:r>
              <a:rPr lang="de-DE" sz="1600" b="1" dirty="0" err="1"/>
              <a:t>quarkus-app</a:t>
            </a:r>
            <a:r>
              <a:rPr lang="de-DE" sz="1600" b="1" dirty="0"/>
              <a:t>/quarkus-run.jar</a:t>
            </a:r>
          </a:p>
          <a:p>
            <a:pPr lvl="2"/>
            <a:endParaRPr lang="en-US" sz="1600" b="1" dirty="0"/>
          </a:p>
          <a:p>
            <a:pPr lvl="1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mvn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test</a:t>
            </a:r>
          </a:p>
          <a:p>
            <a:pPr lvl="2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executes all unit and integration tests</a:t>
            </a:r>
            <a:endParaRPr lang="de-DE" sz="1600" b="1" dirty="0"/>
          </a:p>
          <a:p>
            <a:pPr marL="0" lvl="1" indent="0">
              <a:buNone/>
            </a:pPr>
            <a:endParaRPr lang="en-US" sz="2000" dirty="0">
              <a:solidFill>
                <a:srgbClr val="222222"/>
              </a:solidFill>
            </a:endParaRPr>
          </a:p>
          <a:p>
            <a:pPr marL="0" lvl="1" indent="0">
              <a:buNone/>
            </a:pPr>
            <a:endParaRPr lang="fr-FR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rgbClr val="22222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4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Configuration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136552"/>
            <a:ext cx="10502823" cy="495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/>
              <a:t>Settings in </a:t>
            </a:r>
            <a:r>
              <a:rPr lang="de-DE" sz="2000" dirty="0" err="1"/>
              <a:t>application.properties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src</a:t>
            </a:r>
            <a:r>
              <a:rPr lang="de-DE" sz="2000" dirty="0"/>
              <a:t>/</a:t>
            </a:r>
            <a:r>
              <a:rPr lang="de-DE" sz="2000" dirty="0" err="1"/>
              <a:t>main</a:t>
            </a:r>
            <a:r>
              <a:rPr lang="de-DE" sz="2000" dirty="0"/>
              <a:t>/</a:t>
            </a:r>
            <a:r>
              <a:rPr lang="de-DE" sz="2000" dirty="0" err="1"/>
              <a:t>resources</a:t>
            </a:r>
            <a:endParaRPr lang="de-DE" sz="2000" dirty="0"/>
          </a:p>
          <a:p>
            <a:pPr lvl="1"/>
            <a:endParaRPr lang="de-DE" sz="2000" b="1" dirty="0"/>
          </a:p>
          <a:p>
            <a:pPr lvl="1"/>
            <a:r>
              <a:rPr lang="de-DE" sz="2000" dirty="0"/>
              <a:t>Guides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references</a:t>
            </a:r>
            <a:endParaRPr lang="de-DE" sz="2000" dirty="0"/>
          </a:p>
          <a:p>
            <a:pPr lvl="1"/>
            <a:endParaRPr lang="de-DE" sz="1600" b="1" dirty="0"/>
          </a:p>
          <a:p>
            <a:pPr lvl="2"/>
            <a:r>
              <a:rPr lang="en-US" sz="1600" dirty="0"/>
              <a:t>Getting Started</a:t>
            </a:r>
          </a:p>
          <a:p>
            <a:pPr marL="216000" lvl="2" indent="0">
              <a:buNone/>
            </a:pPr>
            <a:r>
              <a:rPr lang="en-US" sz="1600" dirty="0">
                <a:hlinkClick r:id="rId2" tooltip="https://quarkus.io/guides/getting-started"/>
              </a:rPr>
              <a:t>https://quarkus.io/guides/getting-started</a:t>
            </a:r>
            <a:endParaRPr lang="en-US" sz="1600" dirty="0"/>
          </a:p>
          <a:p>
            <a:pPr marL="21600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REST (JAX-RS)</a:t>
            </a:r>
          </a:p>
          <a:p>
            <a:pPr marL="216000" lvl="2" indent="0">
              <a:buNone/>
            </a:pPr>
            <a:r>
              <a:rPr lang="en-US" sz="1600" dirty="0">
                <a:hlinkClick r:id="rId3"/>
              </a:rPr>
              <a:t>https://quarkus.io/guides/rest-json</a:t>
            </a:r>
            <a:endParaRPr lang="en-US" sz="1600" dirty="0"/>
          </a:p>
          <a:p>
            <a:pPr marL="216000" lvl="2" indent="0">
              <a:buNone/>
            </a:pPr>
            <a:r>
              <a:rPr lang="en-US" sz="1600" dirty="0">
                <a:hlinkClick r:id="rId4"/>
              </a:rPr>
              <a:t>https://quarkus.io/guides/rest-client</a:t>
            </a:r>
            <a:endParaRPr lang="en-US" sz="1600" dirty="0"/>
          </a:p>
          <a:p>
            <a:pPr marL="21600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Context and Dependency Injection (CDI)</a:t>
            </a:r>
          </a:p>
          <a:p>
            <a:pPr marL="216000" lvl="2" indent="0">
              <a:buNone/>
            </a:pPr>
            <a:r>
              <a:rPr lang="en-US" sz="1600" dirty="0">
                <a:hlinkClick r:id="rId5" tooltip="https://quarkus.io/guides/cdi"/>
              </a:rPr>
              <a:t>https://quarkus.io/guides/cdi</a:t>
            </a:r>
            <a:endParaRPr lang="en-US" sz="1600" dirty="0"/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Hibernate ORM with Panache (JPA)</a:t>
            </a:r>
            <a:endParaRPr lang="de-DE" sz="1600" cap="all" dirty="0"/>
          </a:p>
          <a:p>
            <a:pPr marL="216000" lvl="2" indent="0">
              <a:buNone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quarkus.io/guides/hibernate-orm-panache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76635"/>
              </p:ext>
            </p:extLst>
          </p:nvPr>
        </p:nvGraphicFramePr>
        <p:xfrm>
          <a:off x="550863" y="908050"/>
          <a:ext cx="11090275" cy="33741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2317">
                  <a:extLst>
                    <a:ext uri="{9D8B030D-6E8A-4147-A177-3AD203B41FA5}">
                      <a16:colId xmlns:a16="http://schemas.microsoft.com/office/drawing/2014/main" val="421587186"/>
                    </a:ext>
                  </a:extLst>
                </a:gridCol>
                <a:gridCol w="6239108">
                  <a:extLst>
                    <a:ext uri="{9D8B030D-6E8A-4147-A177-3AD203B41FA5}">
                      <a16:colId xmlns:a16="http://schemas.microsoft.com/office/drawing/2014/main" val="3325501076"/>
                    </a:ext>
                  </a:extLst>
                </a:gridCol>
                <a:gridCol w="1193180">
                  <a:extLst>
                    <a:ext uri="{9D8B030D-6E8A-4147-A177-3AD203B41FA5}">
                      <a16:colId xmlns:a16="http://schemas.microsoft.com/office/drawing/2014/main" val="2842735975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val="4094571518"/>
                    </a:ext>
                  </a:extLst>
                </a:gridCol>
                <a:gridCol w="1984182">
                  <a:extLst>
                    <a:ext uri="{9D8B030D-6E8A-4147-A177-3AD203B41FA5}">
                      <a16:colId xmlns:a16="http://schemas.microsoft.com/office/drawing/2014/main" val="97039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From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Welcome,</a:t>
                      </a:r>
                      <a:r>
                        <a:rPr lang="de-DE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ntroduction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>
                          <a:effectLst/>
                          <a:latin typeface="+mj-lt"/>
                        </a:rPr>
                        <a:t>&amp; Project Briefing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480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06213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62444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Lunch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3852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19304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151294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Review &amp;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Retrospective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16:45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0:30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82716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Feedback Session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16:45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17:00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0:15</a:t>
                      </a: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04565643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Deep Dive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54140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weather-station</a:t>
            </a: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</a:t>
            </a:r>
            <a:r>
              <a:rPr lang="en-US" sz="1600" dirty="0" err="1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weather-map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Starting point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18982" y="3256116"/>
            <a:ext cx="3144207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63389" y="2810270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</p:spTree>
    <p:extLst>
      <p:ext uri="{BB962C8B-B14F-4D97-AF65-F5344CB8AC3E}">
        <p14:creationId xmlns:p14="http://schemas.microsoft.com/office/powerpoint/2010/main" val="144847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weather-station</a:t>
            </a: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</a:t>
            </a:r>
            <a:r>
              <a:rPr lang="en-US" sz="1600" dirty="0" err="1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weather-map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With all CRUD operations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50289" y="2507569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1323762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1772870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217045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18982" y="3256116"/>
            <a:ext cx="3144207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63389" y="2810270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823713" y="2083460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36925" y="1675635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1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weather-station</a:t>
            </a: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</a:t>
            </a:r>
            <a:r>
              <a:rPr lang="en-US" sz="1600" dirty="0" err="1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weather-map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stCxn id="24" idx="3"/>
            <a:endCxn id="25" idx="1"/>
          </p:cNvCxnSpPr>
          <p:nvPr/>
        </p:nvCxnSpPr>
        <p:spPr>
          <a:xfrm>
            <a:off x="3830411" y="3799621"/>
            <a:ext cx="3948675" cy="115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05145" y="3952427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81936" y="4858231"/>
            <a:ext cx="25256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/map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248836" y="3956782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80666" y="4115605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8248836" y="3919816"/>
            <a:ext cx="2492204" cy="86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⋮</a:t>
            </a: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After integration of weather-map in weather-</a:t>
            </a:r>
            <a:r>
              <a:rPr lang="en-US" sz="2000" dirty="0" err="1">
                <a:solidFill>
                  <a:schemeClr val="accent1"/>
                </a:solidFill>
              </a:rPr>
              <a:t>ui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60228" y="2706358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2337547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2786655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323393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weather-station</a:t>
            </a: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</a:t>
            </a:r>
            <a:r>
              <a:rPr lang="en-US" sz="1600" dirty="0" err="1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weather-map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stCxn id="24" idx="3"/>
            <a:endCxn id="25" idx="1"/>
          </p:cNvCxnSpPr>
          <p:nvPr/>
        </p:nvCxnSpPr>
        <p:spPr>
          <a:xfrm>
            <a:off x="3830411" y="3799621"/>
            <a:ext cx="3948675" cy="115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05145" y="3952427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33793" y="4854486"/>
            <a:ext cx="3885342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</a:t>
            </a:r>
            <a:r>
              <a:rPr lang="en-US" sz="1400" dirty="0" err="1">
                <a:ea typeface="Verdana" pitchFamily="34" charset="0"/>
                <a:cs typeface="Helvetica Neue"/>
              </a:rPr>
              <a:t>map?temperatureUnit</a:t>
            </a:r>
            <a:r>
              <a:rPr lang="en-US" sz="1400" dirty="0">
                <a:ea typeface="Verdana" pitchFamily="34" charset="0"/>
                <a:cs typeface="Helvetica Neue"/>
              </a:rPr>
              <a:t>=</a:t>
            </a:r>
            <a:r>
              <a:rPr lang="en-US" sz="1400" dirty="0" err="1">
                <a:ea typeface="Verdana" pitchFamily="34" charset="0"/>
                <a:cs typeface="Helvetica Neue"/>
              </a:rPr>
              <a:t>fahrenheit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48836" y="3956782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80666" y="4115605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8248836" y="3919816"/>
            <a:ext cx="2492204" cy="86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⋮</a:t>
            </a: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With temperature conversion in weather-map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60228" y="2706358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2337547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2786655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323393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574032" y="5270809"/>
            <a:ext cx="3588176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</a:t>
            </a:r>
            <a:r>
              <a:rPr lang="en-US" sz="1400" dirty="0" err="1">
                <a:ea typeface="Verdana" pitchFamily="34" charset="0"/>
                <a:cs typeface="Helvetica Neue"/>
              </a:rPr>
              <a:t>map?temperatureUnit</a:t>
            </a:r>
            <a:r>
              <a:rPr lang="en-US" sz="1400" dirty="0">
                <a:ea typeface="Verdana" pitchFamily="34" charset="0"/>
                <a:cs typeface="Helvetica Neue"/>
              </a:rPr>
              <a:t>=</a:t>
            </a:r>
            <a:r>
              <a:rPr lang="en-US" sz="1400" dirty="0" err="1">
                <a:ea typeface="Verdana" pitchFamily="34" charset="0"/>
                <a:cs typeface="Helvetica Neue"/>
              </a:rPr>
              <a:t>celsius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46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21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7AA9E3-DB57-482A-A622-782E1D89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59" y="1429709"/>
            <a:ext cx="7239627" cy="48010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3D29882-1E72-4937-90DD-4296833E2278}"/>
              </a:ext>
            </a:extLst>
          </p:cNvPr>
          <p:cNvSpPr txBox="1"/>
          <p:nvPr/>
        </p:nvSpPr>
        <p:spPr>
          <a:xfrm>
            <a:off x="1968759" y="447869"/>
            <a:ext cx="8360229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Vorgehensmodelle – Agil vs. Traditionell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6729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447737-2D3A-4569-A93B-B995F93A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5" y="202464"/>
            <a:ext cx="11800989" cy="62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Angular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902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pic>
        <p:nvPicPr>
          <p:cNvPr id="7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9913" y="1427956"/>
            <a:ext cx="4002087" cy="40020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CD1E01-5AFA-42B9-B48D-6A0F24455373}"/>
              </a:ext>
            </a:extLst>
          </p:cNvPr>
          <p:cNvSpPr txBox="1">
            <a:spLocks/>
          </p:cNvSpPr>
          <p:nvPr/>
        </p:nvSpPr>
        <p:spPr>
          <a:xfrm>
            <a:off x="716228" y="1160463"/>
            <a:ext cx="7200901" cy="47795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000" dirty="0"/>
              <a:t>Web Framework for modern Single-page Applications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Uses HTML, CSS and </a:t>
            </a:r>
            <a:r>
              <a:rPr lang="en-US" sz="2000" dirty="0" err="1"/>
              <a:t>TypeScript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Comes with libraries for Routing, Forms, Animations, …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https://angular.io/guide/what-is-angular</a:t>
            </a:r>
          </a:p>
        </p:txBody>
      </p:sp>
    </p:spTree>
    <p:extLst>
      <p:ext uri="{BB962C8B-B14F-4D97-AF65-F5344CB8AC3E}">
        <p14:creationId xmlns:p14="http://schemas.microsoft.com/office/powerpoint/2010/main" val="100154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136552"/>
            <a:ext cx="6600956" cy="51007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@Component </a:t>
            </a:r>
            <a:r>
              <a:rPr lang="en-US" dirty="0"/>
              <a:t>Decorator defines template, styles and selector for Angular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the </a:t>
            </a:r>
            <a:r>
              <a:rPr lang="en-US" b="1" dirty="0" err="1"/>
              <a:t>HelloWorldComponent</a:t>
            </a:r>
            <a:r>
              <a:rPr lang="en-US" dirty="0"/>
              <a:t> call </a:t>
            </a:r>
            <a:r>
              <a:rPr lang="en-US" b="1" dirty="0"/>
              <a:t>&lt;hello-world&gt;&lt;/hello-world&gt;</a:t>
            </a:r>
            <a:r>
              <a:rPr lang="en-US" dirty="0"/>
              <a:t> inside another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often have 4 files: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</a:t>
            </a:r>
            <a:r>
              <a:rPr lang="en-US" b="1" dirty="0" err="1"/>
              <a:t>world.component.ts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Business Logic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hello-world.component.html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How Component should render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hello-world.component.css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Style Component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world.component.spec.ts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Test Component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are the building blocks for Angular Applications. They define specific functionality, looks and behavior for an Element.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71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{ Component } from '@angular/core';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selector: 'hello-world',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template: `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&lt;h2&gt;Hello World&lt;/h2&gt;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&lt;p&gt;This is my first component!&lt;/p&gt;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`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export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HelloWorldComponent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// The code in this class drives the component's behavior.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8CBCE07-2F1B-422B-B9BC-39796B52150E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https://angular.io/guide/what-is-angular#components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have an HTML template that declares how that component renders. 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</a:rPr>
              <a:t>You define this template either inline or by file path.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08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hello-world-interpolation.component.ts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templateUrl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'./hello-world-interpolation.component.html'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HelloWorldInterpolationComponent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= 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World!‘;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hello-world-interpolation.component.html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&lt;p&gt;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My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Message: {{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}}&lt;/p&gt;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/>
        </p:nvSpPr>
        <p:spPr bwMode="gray">
          <a:xfrm>
            <a:off x="695325" y="1158700"/>
            <a:ext cx="6600956" cy="13957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HTML Element comes with different properties that can be manipulated by Angular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https://angular.io/guide/property-binding</a:t>
            </a:r>
            <a:endParaRPr lang="en-US" sz="1800" dirty="0"/>
          </a:p>
        </p:txBody>
      </p:sp>
      <p:pic>
        <p:nvPicPr>
          <p:cNvPr id="10" name="Picture 9" descr="Angular 2 Data Binding: Property binding and Interpolation – The Great  Place for Memoring">
            <a:extLst>
              <a:ext uri="{FF2B5EF4-FFF2-40B4-BE49-F238E27FC236}">
                <a16:creationId xmlns:a16="http://schemas.microsoft.com/office/drawing/2014/main" id="{2446A954-FE90-4BA0-AF6C-2273120D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6" y="2482213"/>
            <a:ext cx="6867993" cy="33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41783"/>
      </p:ext>
    </p:extLst>
  </p:cSld>
  <p:clrMapOvr>
    <a:masterClrMapping/>
  </p:clrMapOvr>
</p:sld>
</file>

<file path=ppt/theme/theme1.xml><?xml version="1.0" encoding="utf-8"?>
<a:theme xmlns:a="http://schemas.openxmlformats.org/drawingml/2006/main" name="NTT DATA 16to9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Black">
      <a:srgbClr val="000000"/>
    </a:custClr>
    <a:custClr name="Green">
      <a:srgbClr val="83B254"/>
    </a:custClr>
    <a:custClr name="Berry">
      <a:srgbClr val="AA3C80"/>
    </a:custClr>
  </a:custClrLst>
  <a:extLst>
    <a:ext uri="{05A4C25C-085E-4340-85A3-A5531E510DB2}">
      <thm15:themeFamily xmlns:thm15="http://schemas.microsoft.com/office/thememl/2012/main" name="NTT_Data_16to9.potx" id="{1CC17779-AD23-4081-AD7A-279152F0957E}" vid="{D9B11834-E93E-4EE6-9748-B09193A0E4F1}"/>
    </a:ext>
  </a:extLst>
</a:theme>
</file>

<file path=ppt/theme/theme2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7FD2EC0349F4C83EE2216AC4BCCED" ma:contentTypeVersion="10" ma:contentTypeDescription="Create a new document." ma:contentTypeScope="" ma:versionID="a6801f6fdfec75a842a31352d57b1aa1">
  <xsd:schema xmlns:xsd="http://www.w3.org/2001/XMLSchema" xmlns:xs="http://www.w3.org/2001/XMLSchema" xmlns:p="http://schemas.microsoft.com/office/2006/metadata/properties" xmlns:ns3="3710523e-5e82-4eff-92e4-e8d80b9bdc80" xmlns:ns4="a025c0e7-2187-4f8f-b317-4dfd18c72324" targetNamespace="http://schemas.microsoft.com/office/2006/metadata/properties" ma:root="true" ma:fieldsID="168628e604d8cb67f0bb8276c5edabe2" ns3:_="" ns4:_="">
    <xsd:import namespace="3710523e-5e82-4eff-92e4-e8d80b9bdc80"/>
    <xsd:import namespace="a025c0e7-2187-4f8f-b317-4dfd18c723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0523e-5e82-4eff-92e4-e8d80b9bdc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5c0e7-2187-4f8f-b317-4dfd18c72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35C1A-6A0C-4144-BE82-F3B2D53B4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0523e-5e82-4eff-92e4-e8d80b9bdc80"/>
    <ds:schemaRef ds:uri="a025c0e7-2187-4f8f-b317-4dfd18c723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ED017-B02F-4DF9-97E5-9DF83488ABF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025c0e7-2187-4f8f-b317-4dfd18c72324"/>
    <ds:schemaRef ds:uri="3710523e-5e82-4eff-92e4-e8d80b9bdc8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43DBA8-CAC9-4A0D-8B8C-91557CBF00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1374</Words>
  <Application>Microsoft Office PowerPoint</Application>
  <PresentationFormat>Widescreen</PresentationFormat>
  <Paragraphs>318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Consolas</vt:lpstr>
      <vt:lpstr>Helvetica Neue</vt:lpstr>
      <vt:lpstr>JetBrains Mono</vt:lpstr>
      <vt:lpstr>Roboto</vt:lpstr>
      <vt:lpstr>Verdana</vt:lpstr>
      <vt:lpstr>Wingdings</vt:lpstr>
      <vt:lpstr>NTT DATA 16to9</vt:lpstr>
      <vt:lpstr>Developer for a Day</vt:lpstr>
      <vt:lpstr>Agenda</vt:lpstr>
      <vt:lpstr>Agile Software Development</vt:lpstr>
      <vt:lpstr>PowerPoint Presentation</vt:lpstr>
      <vt:lpstr>PowerPoint Presentation</vt:lpstr>
      <vt:lpstr>Introduction to Angular</vt:lpstr>
      <vt:lpstr>Angular</vt:lpstr>
      <vt:lpstr>Angular Components</vt:lpstr>
      <vt:lpstr>Templates</vt:lpstr>
      <vt:lpstr>Dependency Injection</vt:lpstr>
      <vt:lpstr>RxJS – Reactive Programming</vt:lpstr>
      <vt:lpstr>Flutter overview</vt:lpstr>
      <vt:lpstr>Code structure Declarative vs Imperative</vt:lpstr>
      <vt:lpstr>Everything is a widget</vt:lpstr>
      <vt:lpstr>Everything is a widget</vt:lpstr>
      <vt:lpstr>Introduction to Quarkus</vt:lpstr>
      <vt:lpstr>Quarkus</vt:lpstr>
      <vt:lpstr>Quarkus Profiles</vt:lpstr>
      <vt:lpstr>Quarkus Configuration</vt:lpstr>
      <vt:lpstr>Project Deep Dive</vt:lpstr>
      <vt:lpstr>Architecture Overview</vt:lpstr>
      <vt:lpstr>Architecture Overview</vt:lpstr>
      <vt:lpstr>Architecture Overview</vt:lpstr>
      <vt:lpstr>Architecture Overview</vt:lpstr>
      <vt:lpstr>PowerPoint Presentation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for a Day</dc:title>
  <dc:creator>Dario Digregorio</dc:creator>
  <cp:lastModifiedBy>Paleshnikov Nikolay</cp:lastModifiedBy>
  <cp:revision>38</cp:revision>
  <dcterms:created xsi:type="dcterms:W3CDTF">2022-06-02T11:09:27Z</dcterms:created>
  <dcterms:modified xsi:type="dcterms:W3CDTF">2022-12-02T09:44:08Z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EE401C651AD0AC3F0F7566A9DC2D0743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DIGRED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  <property fmtid="{D5CDD505-2E9C-101B-9397-08002B2CF9AE}" pid="11" name="ContentTypeId">
    <vt:lpwstr>0x01010057B7FD2EC0349F4C83EE2216AC4BCCED</vt:lpwstr>
  </property>
</Properties>
</file>