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Text Data Representation for Recommendation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how to represent text data for effective recommendations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Comparing Representation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Traditional Methods (BoW, TF-IDF)</a:t>
            </a:r>
          </a:p>
          <a:p>
            <a:pPr lvl="1"/>
            <a:r>
              <a:t>Simple to implement</a:t>
            </a:r>
          </a:p>
          <a:p>
            <a:pPr lvl="1"/>
            <a:r>
              <a:t>Computationally efficient</a:t>
            </a:r>
          </a:p>
          <a:p>
            <a:pPr lvl="1"/>
            <a:r>
              <a:t>Works well for basic tasks</a:t>
            </a:r>
          </a:p>
          <a:p>
            <a:pPr lvl="1"/>
            <a:r>
              <a:t>Sparse, high-dimensional vectors</a:t>
            </a:r>
          </a:p>
          <a:p>
            <a:pPr lvl="1"/>
            <a:r>
              <a:t>No semantic understanding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Modern Methods (Word Embeddings)</a:t>
            </a:r>
          </a:p>
          <a:p>
            <a:pPr lvl="1"/>
            <a:r>
              <a:t>Captures semantic meaning</a:t>
            </a:r>
          </a:p>
          <a:p>
            <a:pPr lvl="1"/>
            <a:r>
              <a:t>Dense, lower-dimensional vectors</a:t>
            </a:r>
          </a:p>
          <a:p>
            <a:pPr lvl="1"/>
            <a:r>
              <a:t>Represents word relationships</a:t>
            </a:r>
          </a:p>
          <a:p>
            <a:pPr lvl="1"/>
            <a:r>
              <a:t>Better performance on complex tasks</a:t>
            </a:r>
          </a:p>
          <a:p>
            <a:pPr lvl="1"/>
            <a:r>
              <a:t>Requires more computational resources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Document Similarity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Cosine Similarity: Measures the angle between vectors (most common)</a:t>
            </a:r>
          </a:p>
          <a:p>
            <a:pPr/>
            <a:r>
              <a:t>Euclidean Distance: Straight-line distance between points</a:t>
            </a:r>
          </a:p>
          <a:p>
            <a:pPr/>
            <a:r>
              <a:t>Jaccard Similarity: Ratio of intersection to union of sets</a:t>
            </a:r>
          </a:p>
          <a:p>
            <a:pPr/>
            <a:r>
              <a:t>Manhattan Distance: Sum of absolute differences</a:t>
            </a:r>
          </a:p>
          <a:p>
            <a:pPr/>
            <a:r>
              <a:t>Similarity calculation is key for finding relevant recommendations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Document Similarity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Example: Comparing two documents using cosine similarity</a:t>
            </a:r>
          </a:p>
          <a:p>
            <a:pPr lvl="1"/>
            <a:r>
              <a:t>Document 1: 'I love machine learning and AI'</a:t>
            </a:r>
          </a:p>
          <a:p>
            <a:pPr lvl="1"/>
            <a:r>
              <a:t>Document 2: 'AI and machine learning are transforming industries'</a:t>
            </a:r>
          </a:p>
          <a:p>
            <a:pPr lvl="1"/>
            <a:r>
              <a:t>TF-IDF vectors: [0.1, 0.3, 0.2, 0.4, 0.1, 0.5] and [0.5, 0.1, 0.2, 0.4, 0, 0]</a:t>
            </a:r>
          </a:p>
          <a:p>
            <a:pPr lvl="1"/>
            <a:r>
              <a:t>Cosine similarity = (0.1×0.5 + 0.3×0.1 + 0.2×0.2 + 0.4×0.4 + ...) / (||vec1|| × ||vec2||) ≈ 0.75</a:t>
            </a:r>
          </a:p>
          <a:p>
            <a:pPr lvl="1"/>
            <a:r>
              <a:t>Higher similarity (0.75) indicates documents are related despite different words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Building a Simple Recommendation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1. Represent all documents as vectors</a:t>
            </a:r>
          </a:p>
          <a:p>
            <a:pPr/>
            <a:r>
              <a:t>2. For a given query, find the most similar documents</a:t>
            </a:r>
          </a:p>
          <a:p>
            <a:pPr/>
            <a:r>
              <a:t>3. Recommend the top N most similar documents</a:t>
            </a:r>
          </a:p>
          <a:p>
            <a:pPr/>
            <a:r>
              <a:t>4. Evaluate and refine the system</a:t>
            </a:r>
          </a:p>
          <a:p>
            <a:pPr/>
            <a:r>
              <a:t>5. Consider hybrid approaches for better performance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 System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Example: Content-based recommendation for articles</a:t>
            </a:r>
          </a:p>
          <a:p>
            <a:pPr lvl="1"/>
            <a:r>
              <a:t>User reads article: 'Introduction to Machine Learning'</a:t>
            </a:r>
          </a:p>
          <a:p>
            <a:pPr lvl="1"/>
            <a:r>
              <a:t>System represents this article as a vector using TF-IDF or embeddings</a:t>
            </a:r>
          </a:p>
          <a:p>
            <a:pPr lvl="1"/>
            <a:r>
              <a:t>Calculates similarity with all other articles in the database</a:t>
            </a:r>
          </a:p>
          <a:p>
            <a:pPr lvl="1"/>
            <a:r>
              <a:t>Returns top 3 most similar articles: 'Deep Learning Basics', 'AI Fundamentals', 'Neural Networks Explained'</a:t>
            </a:r>
          </a:p>
          <a:p>
            <a:pPr lvl="1"/>
            <a:r>
              <a:t>System improves as user provides feedback on recommendations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Practical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Text preprocessing: lowercase, remove punctuation, stopwords</a:t>
            </a:r>
          </a:p>
          <a:p>
            <a:pPr/>
            <a:r>
              <a:t>Feature extraction: BoW, TF-IDF using scikit-learn</a:t>
            </a:r>
          </a:p>
          <a:p>
            <a:pPr/>
            <a:r>
              <a:t>Word embeddings: Using Sentence Transformers</a:t>
            </a:r>
          </a:p>
          <a:p>
            <a:pPr/>
            <a:r>
              <a:t>Similarity calculation: Using cosine similarity</a:t>
            </a:r>
          </a:p>
          <a:p>
            <a:pPr/>
            <a:r>
              <a:t>Recommendation function: Return top N similar items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Data representation is fundamental to recommendation systems</a:t>
            </a:r>
          </a:p>
          <a:p>
            <a:pPr/>
            <a:r>
              <a:t>Different techniques offer different trade-offs</a:t>
            </a:r>
          </a:p>
          <a:p>
            <a:pPr/>
            <a:r>
              <a:t>Modern embedding techniques generally outperform traditional methods</a:t>
            </a:r>
          </a:p>
          <a:p>
            <a:pPr/>
            <a:r>
              <a:t>Preprocessing and similarity measures are also important</a:t>
            </a:r>
          </a:p>
          <a:p>
            <a:pPr/>
            <a:r>
              <a:t>Experiment with different approaches for your specific use case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Data representation is crucial for recommendation systems</a:t>
            </a:r>
          </a:p>
          <a:p>
            <a:pPr/>
            <a:r>
              <a:t>How we represent text determines what patterns our system can learn</a:t>
            </a:r>
          </a:p>
          <a:p>
            <a:pPr/>
            <a:r>
              <a:t>Different representation techniques have different strengths and weaknesses</a:t>
            </a:r>
          </a:p>
          <a:p>
            <a:pPr/>
            <a:r>
              <a:t>We'll explore: Bag of Words, TF-IDF, and Word Embeddings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Bag of Words (BoW)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Represents documents as vectors of word counts</a:t>
            </a:r>
          </a:p>
          <a:p>
            <a:pPr/>
            <a:r>
              <a:t>Ignores word order and context</a:t>
            </a:r>
          </a:p>
          <a:p>
            <a:pPr/>
            <a:r>
              <a:t>Each dimension corresponds to a word in the vocabulary</a:t>
            </a:r>
          </a:p>
          <a:p>
            <a:pPr/>
            <a:r>
              <a:t>Simple to implement but creates sparse, high-dimensional vectors</a:t>
            </a:r>
          </a:p>
          <a:p>
            <a:pPr/>
            <a:r>
              <a:t>Doesn't capture semantic meaning between words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Bag of Words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Example: Document: 'I love machine learning and AI'</a:t>
            </a:r>
          </a:p>
          <a:p>
            <a:pPr lvl="1"/>
            <a:r>
              <a:t>Vocabulary: {'I', 'love', 'machine', 'learning', 'and', 'AI'}</a:t>
            </a:r>
          </a:p>
          <a:p>
            <a:pPr lvl="1"/>
            <a:r>
              <a:t>Vector representation: [1, 1, 1, 1, 1, 1]</a:t>
            </a:r>
          </a:p>
          <a:p>
            <a:pPr lvl="1"/>
            <a:r>
              <a:t>For document: 'AI and machine learning are transforming industries'</a:t>
            </a:r>
          </a:p>
          <a:p>
            <a:pPr lvl="1"/>
            <a:r>
              <a:t>Vector (same vocabulary): [0, 0, 1, 1, 1, 1, 0, 0] (with 'are', 'transforming', 'industries' added)</a:t>
            </a:r>
          </a:p>
          <a:p>
            <a:pPr lvl="1"/>
            <a:r>
              <a:t>Notice how word order is lost and vectors become sparse as vocabulary grows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TF-IDF (Term Frequency-Inverse Document Frequency)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Improves on BoW by weighting terms based on importance</a:t>
            </a:r>
          </a:p>
          <a:p>
            <a:pPr/>
            <a:r>
              <a:t>Term Frequency (TF): How often a word appears in a document</a:t>
            </a:r>
          </a:p>
          <a:p>
            <a:pPr/>
            <a:r>
              <a:t>Inverse Document Frequency (IDF): How rare a word is across all documents</a:t>
            </a:r>
          </a:p>
          <a:p>
            <a:pPr/>
            <a:r>
              <a:t>TF-IDF = TF × IDF</a:t>
            </a:r>
          </a:p>
          <a:p>
            <a:pPr/>
            <a:r>
              <a:t>Reduces impact of common words and emphasizes distinctive terms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TF-IDF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Example: Document 1: 'I love machine learning and AI'</a:t>
            </a:r>
          </a:p>
          <a:p>
            <a:pPr lvl="1"/>
            <a:r>
              <a:t>Term 'machine' appears in 2 out of 5 documents in our corpus</a:t>
            </a:r>
          </a:p>
          <a:p>
            <a:pPr lvl="1"/>
            <a:r>
              <a:t>TF(machine, doc1) = 1/6 (appears once in a document with 6 words)</a:t>
            </a:r>
          </a:p>
          <a:p>
            <a:pPr lvl="1"/>
            <a:r>
              <a:t>IDF(machine) = log(5/2) ≈ 0.4 (appears in 2 out of 5 documents)</a:t>
            </a:r>
          </a:p>
          <a:p>
            <a:pPr lvl="1"/>
            <a:r>
              <a:t>TF-IDF(machine, doc1) = 1/6 × 0.4 ≈ 0.067</a:t>
            </a:r>
          </a:p>
          <a:p>
            <a:pPr lvl="1"/>
            <a:r>
              <a:t>Common words like 'and' will have lower TF-IDF scores than distinctive terms like 'AI'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 Embeddings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Represent words as dense vectors in a continuous vector space</a:t>
            </a:r>
          </a:p>
          <a:p>
            <a:pPr/>
            <a:r>
              <a:t>Words with similar meanings are positioned close to each other</a:t>
            </a:r>
          </a:p>
          <a:p>
            <a:pPr/>
            <a:r>
              <a:t>Vectors capture semantic relationships between words</a:t>
            </a:r>
          </a:p>
          <a:p>
            <a:pPr/>
            <a:r>
              <a:t>Pre-trained models: Word2Vec, GloVe, BERT, Sentence Transformers</a:t>
            </a:r>
          </a:p>
          <a:p>
            <a:pPr/>
            <a:r>
              <a:t>Captures semantic meaning but requires more computational resources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 Embeddings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Example: Using pre-trained embeddings to represent 'machine learning'</a:t>
            </a:r>
          </a:p>
          <a:p>
            <a:pPr lvl="1"/>
            <a:r>
              <a:t>Word 'machine' might be represented as: [0.2, -0.6, 0.1, 0.3, ...]</a:t>
            </a:r>
          </a:p>
          <a:p>
            <a:pPr lvl="1"/>
            <a:r>
              <a:t>Word 'learning' might be represented as: [0.3, -0.4, 0.2, 0.1, ...]</a:t>
            </a:r>
          </a:p>
          <a:p>
            <a:pPr lvl="1"/>
            <a:r>
              <a:t>Document embedding could be the average: [0.25, -0.5, 0.15, 0.2, ...]</a:t>
            </a:r>
          </a:p>
          <a:p>
            <a:pPr lvl="1"/>
            <a:r>
              <a:t>Semantic relationships: vector('king') - vector('man') + vector('woman') ≈ vector('queen')</a:t>
            </a:r>
          </a:p>
          <a:p>
            <a:pPr lvl="1"/>
            <a:r>
              <a:t>Similar concepts like 'AI' and 'machine learning' will have similar vectors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Sentence Transformers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Example: Encoding entire sentences with context awareness</a:t>
            </a:r>
          </a:p>
          <a:p>
            <a:pPr lvl="1"/>
            <a:r>
              <a:t>Input: 'Natural language processing is a subfield of AI'</a:t>
            </a:r>
          </a:p>
          <a:p>
            <a:pPr lvl="1"/>
            <a:r>
              <a:t>Output: Dense vector of typically 384-768 dimensions</a:t>
            </a:r>
          </a:p>
          <a:p>
            <a:pPr lvl="1"/>
            <a:r>
              <a:t>Captures contextual meaning of words in relation to each other</a:t>
            </a:r>
          </a:p>
          <a:p>
            <a:pPr lvl="1"/>
            <a:r>
              <a:t>Example vector (truncated): [0.12, -0.34, 0.56, 0.78, -0.91, ...]</a:t>
            </a:r>
          </a:p>
          <a:p>
            <a:pPr lvl="1"/>
            <a:r>
              <a:t>Similar sentences will have high cosine similarity even with different words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