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4"/>
  </p:sldMasterIdLst>
  <p:sldIdLst>
    <p:sldId id="256" r:id="rId5"/>
    <p:sldId id="257" r:id="rId6"/>
    <p:sldId id="258" r:id="rId7"/>
    <p:sldId id="264" r:id="rId8"/>
    <p:sldId id="265" r:id="rId9"/>
    <p:sldId id="266" r:id="rId10"/>
    <p:sldId id="267" r:id="rId11"/>
    <p:sldId id="268" r:id="rId12"/>
    <p:sldId id="271" r:id="rId13"/>
    <p:sldId id="273" r:id="rId14"/>
    <p:sldId id="272" r:id="rId15"/>
    <p:sldId id="274" r:id="rId16"/>
    <p:sldId id="276" r:id="rId17"/>
    <p:sldId id="277" r:id="rId18"/>
    <p:sldId id="278" r:id="rId19"/>
    <p:sldId id="279" r:id="rId20"/>
    <p:sldId id="289" r:id="rId21"/>
    <p:sldId id="290" r:id="rId22"/>
    <p:sldId id="291" r:id="rId23"/>
    <p:sldId id="283" r:id="rId24"/>
    <p:sldId id="284" r:id="rId25"/>
    <p:sldId id="285" r:id="rId26"/>
    <p:sldId id="286" r:id="rId27"/>
    <p:sldId id="288"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42"/>
    <p:restoredTop sz="96327"/>
  </p:normalViewPr>
  <p:slideViewPr>
    <p:cSldViewPr snapToGrid="0" snapToObjects="1">
      <p:cViewPr varScale="1">
        <p:scale>
          <a:sx n="72" d="100"/>
          <a:sy n="72"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2129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CBC1C18-307B-4F68-A007-B5B542270E8D}" type="datetimeFigureOut">
              <a:rPr lang="en-US" smtClean="0"/>
              <a:t>1/22/2021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8697847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CBC1C18-307B-4F68-A007-B5B542270E8D}" type="datetimeFigureOut">
              <a:rPr lang="en-US" smtClean="0"/>
              <a:t>1/22/2021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549789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CBC1C18-307B-4F68-A007-B5B542270E8D}" type="datetimeFigureOut">
              <a:rPr lang="en-US" smtClean="0"/>
              <a:t>1/22/2021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47913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CBC1C18-307B-4F68-A007-B5B542270E8D}" type="datetimeFigureOut">
              <a:rPr lang="en-US" smtClean="0"/>
              <a:t>1/22/2021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5487105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1/22/2021</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2139732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1/22/2021</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4201125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447130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1/22/2021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0220311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1/22/2021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2049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E5059C3-6A89-4494-99FF-5A4D6FFD50EB}" type="datetimeFigureOut">
              <a:rPr lang="en-US" smtClean="0"/>
              <a:t>1/22/2021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5482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0553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1/22/2021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2059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1/22/2021</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6375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1/22/2021</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22845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Date Placeholder 4"/>
          <p:cNvSpPr>
            <a:spLocks noGrp="1"/>
          </p:cNvSpPr>
          <p:nvPr>
            <p:ph type="dt" sz="half" idx="10"/>
          </p:nvPr>
        </p:nvSpPr>
        <p:spPr/>
        <p:txBody>
          <a:bodyPr/>
          <a:lstStyle/>
          <a:p>
            <a:fld id="{37D525BB-DA17-4BA0-B3C8-3AC3ABC827E6}" type="datetimeFigureOut">
              <a:rPr lang="en-US" smtClean="0"/>
              <a:t>1/22/2021</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84291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16C4C9A-3960-41CF-A4E9-2A8FB932454B}" type="datetimeFigureOut">
              <a:rPr lang="en-US" smtClean="0"/>
              <a:t>1/22/2021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6724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1/22/2021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97041203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40A091-5467-3B4C-A6FB-6249B4C6D769}"/>
              </a:ext>
            </a:extLst>
          </p:cNvPr>
          <p:cNvSpPr>
            <a:spLocks noGrp="1"/>
          </p:cNvSpPr>
          <p:nvPr>
            <p:ph type="ctrTitle"/>
          </p:nvPr>
        </p:nvSpPr>
        <p:spPr>
          <a:xfrm>
            <a:off x="965505" y="623571"/>
            <a:ext cx="10260990" cy="3523885"/>
          </a:xfrm>
        </p:spPr>
        <p:txBody>
          <a:bodyPr>
            <a:normAutofit/>
          </a:bodyPr>
          <a:lstStyle/>
          <a:p>
            <a:pPr algn="ctr">
              <a:lnSpc>
                <a:spcPct val="90000"/>
              </a:lnSpc>
            </a:pPr>
            <a:r>
              <a:rPr lang="it-IT" sz="5000" b="1" dirty="0"/>
              <a:t>MUSIC GENRE CLASSIFICATION AND AUDIO RETRIEVAL</a:t>
            </a:r>
            <a:br>
              <a:rPr lang="it-IT" sz="5000" b="1" dirty="0"/>
            </a:br>
            <a:br>
              <a:rPr lang="it-IT" sz="5000" b="1" dirty="0"/>
            </a:br>
            <a:r>
              <a:rPr lang="it-IT" sz="2500" b="1" dirty="0"/>
              <a:t>DIGITAL SIGNAL IMAGE MANAGEMENT</a:t>
            </a:r>
            <a:endParaRPr lang="it-IT" sz="2500" dirty="0"/>
          </a:p>
        </p:txBody>
      </p:sp>
      <p:sp>
        <p:nvSpPr>
          <p:cNvPr id="3" name="Sottotitolo 2">
            <a:extLst>
              <a:ext uri="{FF2B5EF4-FFF2-40B4-BE49-F238E27FC236}">
                <a16:creationId xmlns:a16="http://schemas.microsoft.com/office/drawing/2014/main" id="{9E01A583-79C5-C748-BB3B-7479C954165B}"/>
              </a:ext>
            </a:extLst>
          </p:cNvPr>
          <p:cNvSpPr>
            <a:spLocks noGrp="1"/>
          </p:cNvSpPr>
          <p:nvPr>
            <p:ph type="subTitle" idx="1"/>
          </p:nvPr>
        </p:nvSpPr>
        <p:spPr>
          <a:xfrm>
            <a:off x="965505" y="4451983"/>
            <a:ext cx="10260990" cy="2054834"/>
          </a:xfrm>
        </p:spPr>
        <p:txBody>
          <a:bodyPr>
            <a:noAutofit/>
          </a:bodyPr>
          <a:lstStyle/>
          <a:p>
            <a:pPr algn="just">
              <a:lnSpc>
                <a:spcPct val="90000"/>
              </a:lnSpc>
            </a:pPr>
            <a:r>
              <a:rPr lang="it-IT" sz="1400" dirty="0">
                <a:solidFill>
                  <a:schemeClr val="tx1"/>
                </a:solidFill>
              </a:rPr>
              <a:t>AUTORI: DELLA MURA DARIO - Doci David</a:t>
            </a:r>
          </a:p>
          <a:p>
            <a:pPr algn="just">
              <a:lnSpc>
                <a:spcPct val="90000"/>
              </a:lnSpc>
            </a:pPr>
            <a:r>
              <a:rPr lang="it-IT" sz="1400" dirty="0">
                <a:solidFill>
                  <a:schemeClr val="tx1"/>
                </a:solidFill>
              </a:rPr>
              <a:t>Matricole: 793751 - 799647	 </a:t>
            </a:r>
            <a:r>
              <a:rPr lang="it-IT" dirty="0">
                <a:solidFill>
                  <a:schemeClr val="tx1"/>
                </a:solidFill>
              </a:rPr>
              <a:t>		</a:t>
            </a:r>
          </a:p>
          <a:p>
            <a:pPr algn="just">
              <a:lnSpc>
                <a:spcPct val="90000"/>
              </a:lnSpc>
            </a:pPr>
            <a:r>
              <a:rPr lang="it-IT" sz="1400" dirty="0">
                <a:solidFill>
                  <a:schemeClr val="tx1"/>
                </a:solidFill>
              </a:rPr>
              <a:t>Università di Milano – ‘Bicocca’ </a:t>
            </a:r>
          </a:p>
          <a:p>
            <a:pPr algn="just">
              <a:lnSpc>
                <a:spcPct val="90000"/>
              </a:lnSpc>
            </a:pPr>
            <a:r>
              <a:rPr lang="it-IT" sz="1400" dirty="0">
                <a:solidFill>
                  <a:schemeClr val="tx1"/>
                </a:solidFill>
              </a:rPr>
              <a:t>Anno accademico 2020/2021</a:t>
            </a:r>
          </a:p>
        </p:txBody>
      </p:sp>
      <p:pic>
        <p:nvPicPr>
          <p:cNvPr id="5" name="Immagine 4">
            <a:extLst>
              <a:ext uri="{FF2B5EF4-FFF2-40B4-BE49-F238E27FC236}">
                <a16:creationId xmlns:a16="http://schemas.microsoft.com/office/drawing/2014/main" id="{6C53F217-3C73-4CE7-8261-0FDF71D6459C}"/>
              </a:ext>
            </a:extLst>
          </p:cNvPr>
          <p:cNvPicPr>
            <a:picLocks noChangeAspect="1"/>
          </p:cNvPicPr>
          <p:nvPr/>
        </p:nvPicPr>
        <p:blipFill>
          <a:blip r:embed="rId3"/>
          <a:stretch>
            <a:fillRect/>
          </a:stretch>
        </p:blipFill>
        <p:spPr>
          <a:xfrm>
            <a:off x="10934839" y="5459896"/>
            <a:ext cx="1257161" cy="1351448"/>
          </a:xfrm>
          <a:prstGeom prst="rect">
            <a:avLst/>
          </a:prstGeom>
        </p:spPr>
      </p:pic>
    </p:spTree>
    <p:extLst>
      <p:ext uri="{BB962C8B-B14F-4D97-AF65-F5344CB8AC3E}">
        <p14:creationId xmlns:p14="http://schemas.microsoft.com/office/powerpoint/2010/main" val="325234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BED40652-2041-40A8-BD19-2174322668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0" name="Picture 59">
            <a:extLst>
              <a:ext uri="{FF2B5EF4-FFF2-40B4-BE49-F238E27FC236}">
                <a16:creationId xmlns:a16="http://schemas.microsoft.com/office/drawing/2014/main" id="{3F9E3962-D4A6-4AE1-88E9-74BCE5EB88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61">
            <a:extLst>
              <a:ext uri="{FF2B5EF4-FFF2-40B4-BE49-F238E27FC236}">
                <a16:creationId xmlns:a16="http://schemas.microsoft.com/office/drawing/2014/main" id="{4C6C9A81-EBD8-4A7D-BE1B-7520E2A46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4" name="Picture 63">
            <a:extLst>
              <a:ext uri="{FF2B5EF4-FFF2-40B4-BE49-F238E27FC236}">
                <a16:creationId xmlns:a16="http://schemas.microsoft.com/office/drawing/2014/main" id="{79C71F41-5AA1-428C-A1E3-0BD5A76911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66" name="Picture 65">
            <a:extLst>
              <a:ext uri="{FF2B5EF4-FFF2-40B4-BE49-F238E27FC236}">
                <a16:creationId xmlns:a16="http://schemas.microsoft.com/office/drawing/2014/main" id="{8AA17048-7FB7-46CB-B99B-8D9D66ECA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68" name="Rectangle 67">
            <a:extLst>
              <a:ext uri="{FF2B5EF4-FFF2-40B4-BE49-F238E27FC236}">
                <a16:creationId xmlns:a16="http://schemas.microsoft.com/office/drawing/2014/main" id="{1CFBC036-F1E2-42B1-B205-11560583B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7060590" y="1325880"/>
            <a:ext cx="4483709" cy="3066507"/>
          </a:xfrm>
        </p:spPr>
        <p:txBody>
          <a:bodyPr vert="horz" lIns="91440" tIns="45720" rIns="91440" bIns="45720" rtlCol="0" anchor="b">
            <a:normAutofit/>
          </a:bodyPr>
          <a:lstStyle/>
          <a:p>
            <a:r>
              <a:rPr lang="en-US" sz="5400"/>
              <a:t>CHROMA FEATURES</a:t>
            </a:r>
          </a:p>
        </p:txBody>
      </p:sp>
      <p:sp>
        <p:nvSpPr>
          <p:cNvPr id="70" name="Rectangle 69">
            <a:extLst>
              <a:ext uri="{FF2B5EF4-FFF2-40B4-BE49-F238E27FC236}">
                <a16:creationId xmlns:a16="http://schemas.microsoft.com/office/drawing/2014/main" id="{BA2A55E8-ABF6-4FC8-BD0D-AC72BBC08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5775975"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8">
            <a:extLst>
              <a:ext uri="{FF2B5EF4-FFF2-40B4-BE49-F238E27FC236}">
                <a16:creationId xmlns:a16="http://schemas.microsoft.com/office/drawing/2014/main" id="{77429584-6F76-4048-90C3-71D440D245E5}"/>
              </a:ext>
            </a:extLst>
          </p:cNvPr>
          <p:cNvPicPr>
            <a:picLocks noChangeAspect="1"/>
          </p:cNvPicPr>
          <p:nvPr/>
        </p:nvPicPr>
        <p:blipFill rotWithShape="1">
          <a:blip r:embed="rId7"/>
          <a:srcRect l="6770"/>
          <a:stretch/>
        </p:blipFill>
        <p:spPr>
          <a:xfrm>
            <a:off x="955392" y="1020012"/>
            <a:ext cx="5139019" cy="4823169"/>
          </a:xfrm>
          <a:prstGeom prst="rect">
            <a:avLst/>
          </a:prstGeom>
          <a:effectLst/>
        </p:spPr>
      </p:pic>
    </p:spTree>
    <p:extLst>
      <p:ext uri="{BB962C8B-B14F-4D97-AF65-F5344CB8AC3E}">
        <p14:creationId xmlns:p14="http://schemas.microsoft.com/office/powerpoint/2010/main" val="417685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996216" y="448236"/>
            <a:ext cx="9404723" cy="1400530"/>
          </a:xfrm>
        </p:spPr>
        <p:txBody>
          <a:bodyPr/>
          <a:lstStyle/>
          <a:p>
            <a:r>
              <a:rPr lang="it-IT" sz="4400" dirty="0"/>
              <a:t>AUDIO FEATURES</a:t>
            </a:r>
          </a:p>
        </p:txBody>
      </p:sp>
      <p:sp>
        <p:nvSpPr>
          <p:cNvPr id="3" name="Segnaposto contenuto 2">
            <a:extLst>
              <a:ext uri="{FF2B5EF4-FFF2-40B4-BE49-F238E27FC236}">
                <a16:creationId xmlns:a16="http://schemas.microsoft.com/office/drawing/2014/main" id="{8D0C1E89-281D-4B62-8C0B-E19C1E51F435}"/>
              </a:ext>
            </a:extLst>
          </p:cNvPr>
          <p:cNvSpPr>
            <a:spLocks noGrp="1"/>
          </p:cNvSpPr>
          <p:nvPr>
            <p:ph idx="1"/>
          </p:nvPr>
        </p:nvSpPr>
        <p:spPr>
          <a:xfrm>
            <a:off x="646111" y="1549335"/>
            <a:ext cx="8946541" cy="4195481"/>
          </a:xfrm>
        </p:spPr>
        <p:txBody>
          <a:bodyPr>
            <a:normAutofit/>
          </a:bodyPr>
          <a:lstStyle/>
          <a:p>
            <a:r>
              <a:rPr lang="it-IT" dirty="0"/>
              <a:t>Zero Crossing Rate;</a:t>
            </a:r>
          </a:p>
          <a:p>
            <a:r>
              <a:rPr lang="it-IT" dirty="0"/>
              <a:t>Harmonic &amp; Percussive;</a:t>
            </a:r>
          </a:p>
          <a:p>
            <a:r>
              <a:rPr lang="it-IT" dirty="0"/>
              <a:t>Bpm;</a:t>
            </a:r>
          </a:p>
          <a:p>
            <a:r>
              <a:rPr lang="it-IT" dirty="0"/>
              <a:t>Rsme;</a:t>
            </a:r>
          </a:p>
          <a:p>
            <a:r>
              <a:rPr lang="it-IT" dirty="0"/>
              <a:t>Chroma;</a:t>
            </a:r>
          </a:p>
          <a:p>
            <a:r>
              <a:rPr lang="en-US" dirty="0"/>
              <a:t>MFFC: </a:t>
            </a:r>
            <a:r>
              <a:rPr lang="it-IT" dirty="0"/>
              <a:t>I mel frequency cepstral coefficients (MFCC) di un segnale sono un piccolo insieme di caratteristiche (in questo caso 20) che descrivono in modo conciso la forma complessiva di un inviluppo spettrale. Nel music information retrieval, è spesso usato per descrivere il timbro.</a:t>
            </a:r>
            <a:endParaRPr lang="en-US" dirty="0"/>
          </a:p>
        </p:txBody>
      </p:sp>
    </p:spTree>
    <p:extLst>
      <p:ext uri="{BB962C8B-B14F-4D97-AF65-F5344CB8AC3E}">
        <p14:creationId xmlns:p14="http://schemas.microsoft.com/office/powerpoint/2010/main" val="101799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996216" y="448236"/>
            <a:ext cx="9404723" cy="1400530"/>
          </a:xfrm>
        </p:spPr>
        <p:txBody>
          <a:bodyPr/>
          <a:lstStyle/>
          <a:p>
            <a:r>
              <a:rPr lang="it-IT" sz="4400" dirty="0"/>
              <a:t>AUDIO FEATURES</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D0C1E89-281D-4B62-8C0B-E19C1E51F435}"/>
                  </a:ext>
                </a:extLst>
              </p:cNvPr>
              <p:cNvSpPr>
                <a:spLocks noGrp="1"/>
              </p:cNvSpPr>
              <p:nvPr>
                <p:ph idx="1"/>
              </p:nvPr>
            </p:nvSpPr>
            <p:spPr>
              <a:xfrm>
                <a:off x="646111" y="1310796"/>
                <a:ext cx="8946541" cy="5547204"/>
              </a:xfrm>
            </p:spPr>
            <p:txBody>
              <a:bodyPr>
                <a:normAutofit lnSpcReduction="10000"/>
              </a:bodyPr>
              <a:lstStyle/>
              <a:p>
                <a:r>
                  <a:rPr lang="it-IT" dirty="0"/>
                  <a:t>Zero Crossing Rate;</a:t>
                </a:r>
              </a:p>
              <a:p>
                <a:r>
                  <a:rPr lang="it-IT" dirty="0"/>
                  <a:t>Harmonic &amp; Percussive;</a:t>
                </a:r>
              </a:p>
              <a:p>
                <a:r>
                  <a:rPr lang="it-IT" dirty="0"/>
                  <a:t>Bpm;</a:t>
                </a:r>
              </a:p>
              <a:p>
                <a:r>
                  <a:rPr lang="it-IT" dirty="0"/>
                  <a:t>Rsme;</a:t>
                </a:r>
              </a:p>
              <a:p>
                <a:r>
                  <a:rPr lang="it-IT" dirty="0"/>
                  <a:t>Chroma;</a:t>
                </a:r>
              </a:p>
              <a:p>
                <a:r>
                  <a:rPr lang="en-US" dirty="0"/>
                  <a:t>Mfcc;</a:t>
                </a:r>
              </a:p>
              <a:p>
                <a:r>
                  <a:rPr lang="en-US" dirty="0"/>
                  <a:t>SPECTRAL CENTROID –  SPECTRAL BANDWIDTH – SPECTRAL ROLLOFF: </a:t>
                </a:r>
              </a:p>
              <a:p>
                <a:pPr lvl="1"/>
                <a:r>
                  <a:rPr lang="it-IT" sz="2000" dirty="0"/>
                  <a:t>Lo spectral centroid indica su quale frequenza è centrata l'energia di uno spettro. Questo è come una media ponderata: </a:t>
                </a:r>
                <a14:m>
                  <m:oMath xmlns:m="http://schemas.openxmlformats.org/officeDocument/2006/math">
                    <m:f>
                      <m:fPr>
                        <m:ctrlPr>
                          <a:rPr lang="it-IT" sz="2000" i="1" smtClean="0">
                            <a:solidFill>
                              <a:srgbClr val="836967"/>
                            </a:solidFill>
                            <a:latin typeface="Cambria Math" panose="02040503050406030204" pitchFamily="18" charset="0"/>
                          </a:rPr>
                        </m:ctrlPr>
                      </m:fPr>
                      <m:num>
                        <m:nary>
                          <m:naryPr>
                            <m:chr m:val="∑"/>
                            <m:limLoc m:val="undOvr"/>
                            <m:grow m:val="on"/>
                            <m:supHide m:val="on"/>
                            <m:ctrlPr>
                              <a:rPr lang="it-IT" sz="2000" i="1" smtClean="0">
                                <a:latin typeface="Cambria Math" panose="02040503050406030204" pitchFamily="18" charset="0"/>
                              </a:rPr>
                            </m:ctrlPr>
                          </m:naryPr>
                          <m:sub>
                            <m:r>
                              <a:rPr lang="it-IT" sz="2000" i="1" smtClean="0">
                                <a:latin typeface="Cambria Math" panose="02040503050406030204" pitchFamily="18" charset="0"/>
                              </a:rPr>
                              <m:t>𝑘</m:t>
                            </m:r>
                          </m:sub>
                          <m:sup/>
                          <m:e>
                            <m:r>
                              <a:rPr lang="it-IT" sz="2000" b="0" i="1" smtClean="0">
                                <a:latin typeface="Cambria Math" panose="02040503050406030204" pitchFamily="18" charset="0"/>
                              </a:rPr>
                              <m:t>𝑆</m:t>
                            </m:r>
                          </m:e>
                        </m:nary>
                        <m:d>
                          <m:dPr>
                            <m:ctrlPr>
                              <a:rPr lang="it-IT" sz="2000" i="1" smtClean="0">
                                <a:solidFill>
                                  <a:srgbClr val="836967"/>
                                </a:solidFill>
                                <a:latin typeface="Cambria Math" panose="02040503050406030204" pitchFamily="18" charset="0"/>
                              </a:rPr>
                            </m:ctrlPr>
                          </m:dPr>
                          <m:e>
                            <m:r>
                              <a:rPr lang="it-IT" sz="2000" i="1" smtClean="0">
                                <a:latin typeface="Cambria Math" panose="02040503050406030204" pitchFamily="18" charset="0"/>
                              </a:rPr>
                              <m:t>𝑘</m:t>
                            </m:r>
                          </m:e>
                        </m:d>
                        <m:r>
                          <a:rPr lang="it-IT" sz="2000" i="1" smtClean="0">
                            <a:latin typeface="Cambria Math" panose="02040503050406030204" pitchFamily="18" charset="0"/>
                          </a:rPr>
                          <m:t>𝑓</m:t>
                        </m:r>
                        <m:d>
                          <m:dPr>
                            <m:ctrlPr>
                              <a:rPr lang="it-IT" sz="2000" i="1" smtClean="0">
                                <a:solidFill>
                                  <a:srgbClr val="836967"/>
                                </a:solidFill>
                                <a:latin typeface="Cambria Math" panose="02040503050406030204" pitchFamily="18" charset="0"/>
                              </a:rPr>
                            </m:ctrlPr>
                          </m:dPr>
                          <m:e>
                            <m:r>
                              <a:rPr lang="it-IT" sz="2000" i="1" smtClean="0">
                                <a:latin typeface="Cambria Math" panose="02040503050406030204" pitchFamily="18" charset="0"/>
                              </a:rPr>
                              <m:t>𝑘</m:t>
                            </m:r>
                          </m:e>
                        </m:d>
                      </m:num>
                      <m:den>
                        <m:sSub>
                          <m:sSubPr>
                            <m:ctrlPr>
                              <a:rPr lang="it-IT" sz="2000" i="1" smtClean="0">
                                <a:solidFill>
                                  <a:srgbClr val="836967"/>
                                </a:solidFill>
                                <a:latin typeface="Cambria Math" panose="02040503050406030204" pitchFamily="18" charset="0"/>
                              </a:rPr>
                            </m:ctrlPr>
                          </m:sSubPr>
                          <m:e>
                            <m:r>
                              <a:rPr lang="it-IT" sz="2000" i="1" smtClean="0">
                                <a:latin typeface="Cambria Math" panose="02040503050406030204" pitchFamily="18" charset="0"/>
                              </a:rPr>
                              <m:t>𝛴</m:t>
                            </m:r>
                          </m:e>
                          <m:sub>
                            <m:r>
                              <a:rPr lang="it-IT" sz="2000" i="1" smtClean="0">
                                <a:latin typeface="Cambria Math" panose="02040503050406030204" pitchFamily="18" charset="0"/>
                              </a:rPr>
                              <m:t>𝑘</m:t>
                            </m:r>
                          </m:sub>
                        </m:sSub>
                        <m:r>
                          <a:rPr lang="it-IT" sz="2000" b="0" i="1" smtClean="0">
                            <a:latin typeface="Cambria Math" panose="02040503050406030204" pitchFamily="18" charset="0"/>
                          </a:rPr>
                          <m:t>𝑆</m:t>
                        </m:r>
                        <m:d>
                          <m:dPr>
                            <m:ctrlPr>
                              <a:rPr lang="it-IT" sz="2000" i="1" smtClean="0">
                                <a:solidFill>
                                  <a:srgbClr val="836967"/>
                                </a:solidFill>
                                <a:latin typeface="Cambria Math" panose="02040503050406030204" pitchFamily="18" charset="0"/>
                              </a:rPr>
                            </m:ctrlPr>
                          </m:dPr>
                          <m:e>
                            <m:r>
                              <a:rPr lang="it-IT" sz="2000" i="1" smtClean="0">
                                <a:latin typeface="Cambria Math" panose="02040503050406030204" pitchFamily="18" charset="0"/>
                              </a:rPr>
                              <m:t>𝑘</m:t>
                            </m:r>
                          </m:e>
                        </m:d>
                      </m:den>
                    </m:f>
                  </m:oMath>
                </a14:m>
                <a:r>
                  <a:rPr lang="it-IT" sz="2000" dirty="0"/>
                  <a:t>;</a:t>
                </a:r>
              </a:p>
              <a:p>
                <a:pPr lvl="1"/>
                <a:r>
                  <a:rPr lang="it-IT" sz="2000" dirty="0"/>
                  <a:t>Lo spectral bandwidth calcola l’ordine p della larghezza di banda spettrale;</a:t>
                </a:r>
              </a:p>
              <a:p>
                <a:pPr lvl="1"/>
                <a:r>
                  <a:rPr lang="it-IT" sz="2000" dirty="0"/>
                  <a:t>Lo spectral rolloff </a:t>
                </a:r>
                <a:r>
                  <a:rPr lang="it-IT" sz="2000" b="0" i="0" dirty="0">
                    <a:effectLst/>
                  </a:rPr>
                  <a:t>è la frequenza al di sotto della quale si trova una percentuale specificata dell'energia spettrale totale</a:t>
                </a:r>
                <a:endParaRPr lang="it-IT" sz="2000" dirty="0"/>
              </a:p>
              <a:p>
                <a:pPr lvl="1"/>
                <a:endParaRPr lang="it-IT" sz="1600" dirty="0"/>
              </a:p>
              <a:p>
                <a:pPr marL="457200" lvl="1" indent="0">
                  <a:buNone/>
                </a:pPr>
                <a:endParaRPr lang="it-IT" sz="2900" dirty="0"/>
              </a:p>
              <a:p>
                <a:endParaRPr lang="it-IT" dirty="0"/>
              </a:p>
              <a:p>
                <a:endParaRPr lang="en-US" dirty="0"/>
              </a:p>
            </p:txBody>
          </p:sp>
        </mc:Choice>
        <mc:Fallback xmlns="">
          <p:sp>
            <p:nvSpPr>
              <p:cNvPr id="3" name="Segnaposto contenuto 2">
                <a:extLst>
                  <a:ext uri="{FF2B5EF4-FFF2-40B4-BE49-F238E27FC236}">
                    <a16:creationId xmlns:a16="http://schemas.microsoft.com/office/drawing/2014/main" id="{8D0C1E89-281D-4B62-8C0B-E19C1E51F435}"/>
                  </a:ext>
                </a:extLst>
              </p:cNvPr>
              <p:cNvSpPr>
                <a:spLocks noGrp="1" noRot="1" noChangeAspect="1" noMove="1" noResize="1" noEditPoints="1" noAdjustHandles="1" noChangeArrowheads="1" noChangeShapeType="1" noTextEdit="1"/>
              </p:cNvSpPr>
              <p:nvPr>
                <p:ph idx="1"/>
              </p:nvPr>
            </p:nvSpPr>
            <p:spPr>
              <a:xfrm>
                <a:off x="646111" y="1310796"/>
                <a:ext cx="8946541" cy="5547204"/>
              </a:xfrm>
              <a:blipFill>
                <a:blip r:embed="rId2"/>
                <a:stretch>
                  <a:fillRect l="-341" t="-1099"/>
                </a:stretch>
              </a:blipFill>
            </p:spPr>
            <p:txBody>
              <a:bodyPr/>
              <a:lstStyle/>
              <a:p>
                <a:r>
                  <a:rPr lang="it-IT">
                    <a:noFill/>
                  </a:rPr>
                  <a:t> </a:t>
                </a:r>
              </a:p>
            </p:txBody>
          </p:sp>
        </mc:Fallback>
      </mc:AlternateContent>
    </p:spTree>
    <p:extLst>
      <p:ext uri="{BB962C8B-B14F-4D97-AF65-F5344CB8AC3E}">
        <p14:creationId xmlns:p14="http://schemas.microsoft.com/office/powerpoint/2010/main" val="3162913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996216" y="12301"/>
            <a:ext cx="9404723" cy="1400530"/>
          </a:xfrm>
        </p:spPr>
        <p:txBody>
          <a:bodyPr/>
          <a:lstStyle/>
          <a:p>
            <a:r>
              <a:rPr lang="it-IT" sz="4400" dirty="0"/>
              <a:t>MACHINE LEARNING FOR GENRE 						 CLASSIFICATION</a:t>
            </a:r>
          </a:p>
        </p:txBody>
      </p:sp>
      <p:sp>
        <p:nvSpPr>
          <p:cNvPr id="3" name="Segnaposto contenuto 2">
            <a:extLst>
              <a:ext uri="{FF2B5EF4-FFF2-40B4-BE49-F238E27FC236}">
                <a16:creationId xmlns:a16="http://schemas.microsoft.com/office/drawing/2014/main" id="{8D0C1E89-281D-4B62-8C0B-E19C1E51F435}"/>
              </a:ext>
            </a:extLst>
          </p:cNvPr>
          <p:cNvSpPr>
            <a:spLocks noGrp="1"/>
          </p:cNvSpPr>
          <p:nvPr>
            <p:ph idx="1"/>
          </p:nvPr>
        </p:nvSpPr>
        <p:spPr>
          <a:xfrm>
            <a:off x="999760" y="1592285"/>
            <a:ext cx="8646745" cy="4866720"/>
          </a:xfrm>
        </p:spPr>
        <p:txBody>
          <a:bodyPr>
            <a:normAutofit/>
          </a:bodyPr>
          <a:lstStyle/>
          <a:p>
            <a:pPr marL="0" indent="0">
              <a:buNone/>
            </a:pPr>
            <a:r>
              <a:rPr lang="it-IT" sz="2400" dirty="0"/>
              <a:t>Si sono sviluppati i seguenti modelli di Machine Learning per poter effettuare la classificazione dei generi musicali utilizzandole features estratte dalle tracce audio con una durata di 30 secondi:</a:t>
            </a:r>
          </a:p>
          <a:p>
            <a:pPr algn="just"/>
            <a:r>
              <a:rPr lang="it-IT" sz="2400" dirty="0"/>
              <a:t>Support Vector Machine: accuracy 0,77 ;</a:t>
            </a:r>
          </a:p>
          <a:p>
            <a:pPr algn="just"/>
            <a:r>
              <a:rPr lang="it-IT" sz="2400" dirty="0"/>
              <a:t>Logistic Regression: accuracy  0,71;</a:t>
            </a:r>
          </a:p>
          <a:p>
            <a:pPr algn="just"/>
            <a:r>
              <a:rPr lang="it-IT" sz="2400" dirty="0"/>
              <a:t>Random Forrest: accuracy  0,65;</a:t>
            </a:r>
          </a:p>
          <a:p>
            <a:pPr algn="just"/>
            <a:r>
              <a:rPr lang="it-IT" sz="2400" dirty="0"/>
              <a:t>Decision Tree: accuracy  0,45;</a:t>
            </a:r>
          </a:p>
          <a:p>
            <a:pPr algn="just"/>
            <a:r>
              <a:rPr lang="it-IT" sz="2400" dirty="0"/>
              <a:t>KNeighbors Classifier: accuracy 0,69;</a:t>
            </a:r>
          </a:p>
          <a:p>
            <a:pPr algn="just"/>
            <a:r>
              <a:rPr lang="en-US" sz="2400" dirty="0"/>
              <a:t>Neural Network: </a:t>
            </a:r>
            <a:r>
              <a:rPr lang="it-IT" sz="2400" dirty="0"/>
              <a:t>accuracy 0,70</a:t>
            </a:r>
            <a:endParaRPr lang="en-US" sz="2400" dirty="0"/>
          </a:p>
          <a:p>
            <a:pPr marL="457200" lvl="1" indent="0">
              <a:buNone/>
            </a:pPr>
            <a:endParaRPr lang="it-IT" sz="1600" dirty="0"/>
          </a:p>
          <a:p>
            <a:pPr marL="457200" lvl="1" indent="0">
              <a:buNone/>
            </a:pPr>
            <a:endParaRPr lang="it-IT" sz="2900" dirty="0"/>
          </a:p>
          <a:p>
            <a:endParaRPr lang="it-IT" dirty="0"/>
          </a:p>
          <a:p>
            <a:endParaRPr lang="en-US" dirty="0"/>
          </a:p>
        </p:txBody>
      </p:sp>
    </p:spTree>
    <p:extLst>
      <p:ext uri="{BB962C8B-B14F-4D97-AF65-F5344CB8AC3E}">
        <p14:creationId xmlns:p14="http://schemas.microsoft.com/office/powerpoint/2010/main" val="48369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996216" y="12301"/>
            <a:ext cx="9404723" cy="1400530"/>
          </a:xfrm>
        </p:spPr>
        <p:txBody>
          <a:bodyPr/>
          <a:lstStyle/>
          <a:p>
            <a:r>
              <a:rPr lang="it-IT" sz="4400" dirty="0"/>
              <a:t>MACHINE LEARNING FOR GENRE 						 CLASSIFICATION</a:t>
            </a:r>
          </a:p>
        </p:txBody>
      </p:sp>
      <p:sp>
        <p:nvSpPr>
          <p:cNvPr id="3" name="Segnaposto contenuto 2">
            <a:extLst>
              <a:ext uri="{FF2B5EF4-FFF2-40B4-BE49-F238E27FC236}">
                <a16:creationId xmlns:a16="http://schemas.microsoft.com/office/drawing/2014/main" id="{8D0C1E89-281D-4B62-8C0B-E19C1E51F435}"/>
              </a:ext>
            </a:extLst>
          </p:cNvPr>
          <p:cNvSpPr>
            <a:spLocks noGrp="1"/>
          </p:cNvSpPr>
          <p:nvPr>
            <p:ph idx="1"/>
          </p:nvPr>
        </p:nvSpPr>
        <p:spPr>
          <a:xfrm>
            <a:off x="999760" y="1579054"/>
            <a:ext cx="8646745" cy="4866720"/>
          </a:xfrm>
        </p:spPr>
        <p:txBody>
          <a:bodyPr>
            <a:normAutofit/>
          </a:bodyPr>
          <a:lstStyle/>
          <a:p>
            <a:pPr marL="0" indent="0">
              <a:buNone/>
            </a:pPr>
            <a:r>
              <a:rPr lang="it-IT" sz="2400" dirty="0"/>
              <a:t>Viste le prestazioni poco performanti dei modelli di ML ottenuti con le features da 30 secondi, si è deciso di effettuare una «Data Augmentation» suddividendo ogni canzone del dataset originale in 10 «chunk» ognuna:</a:t>
            </a:r>
          </a:p>
          <a:p>
            <a:pPr algn="just"/>
            <a:r>
              <a:rPr lang="it-IT" sz="2400" dirty="0"/>
              <a:t>Support Vector Machine: accuracy 0,92 ;</a:t>
            </a:r>
          </a:p>
          <a:p>
            <a:pPr algn="just"/>
            <a:r>
              <a:rPr lang="it-IT" sz="2400" dirty="0"/>
              <a:t>Logistic Regression: accuracy  0,71;</a:t>
            </a:r>
          </a:p>
          <a:p>
            <a:pPr algn="just"/>
            <a:r>
              <a:rPr lang="it-IT" sz="2400" dirty="0"/>
              <a:t>Random Forrest: accuracy  0,88;</a:t>
            </a:r>
          </a:p>
          <a:p>
            <a:pPr algn="just"/>
            <a:r>
              <a:rPr lang="it-IT" sz="2400" dirty="0"/>
              <a:t>Decision Tree: accuracy  0,53;</a:t>
            </a:r>
          </a:p>
          <a:p>
            <a:pPr algn="just"/>
            <a:r>
              <a:rPr lang="it-IT" sz="2400" dirty="0"/>
              <a:t>KNeighbors Classifier: accuracy 0,89;</a:t>
            </a:r>
          </a:p>
          <a:p>
            <a:pPr algn="just"/>
            <a:r>
              <a:rPr lang="en-US" sz="2400" dirty="0"/>
              <a:t>Neural Network: </a:t>
            </a:r>
            <a:r>
              <a:rPr lang="it-IT" sz="2400" dirty="0"/>
              <a:t>accuracy ~ 0,88</a:t>
            </a:r>
            <a:endParaRPr lang="en-US" sz="2400" dirty="0"/>
          </a:p>
          <a:p>
            <a:pPr marL="457200" lvl="1" indent="0">
              <a:buNone/>
            </a:pPr>
            <a:endParaRPr lang="it-IT" sz="1600" dirty="0"/>
          </a:p>
          <a:p>
            <a:pPr marL="457200" lvl="1" indent="0">
              <a:buNone/>
            </a:pPr>
            <a:endParaRPr lang="it-IT" sz="2900" dirty="0"/>
          </a:p>
          <a:p>
            <a:endParaRPr lang="it-IT" dirty="0"/>
          </a:p>
          <a:p>
            <a:endParaRPr lang="en-US" dirty="0"/>
          </a:p>
        </p:txBody>
      </p:sp>
    </p:spTree>
    <p:extLst>
      <p:ext uri="{BB962C8B-B14F-4D97-AF65-F5344CB8AC3E}">
        <p14:creationId xmlns:p14="http://schemas.microsoft.com/office/powerpoint/2010/main" val="304368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996216" y="12301"/>
            <a:ext cx="9404723" cy="1093485"/>
          </a:xfrm>
        </p:spPr>
        <p:txBody>
          <a:bodyPr/>
          <a:lstStyle/>
          <a:p>
            <a:r>
              <a:rPr lang="it-IT" sz="4400"/>
              <a:t>BEST MACHINE LEARNING MODEL</a:t>
            </a:r>
            <a:endParaRPr lang="it-IT" sz="4400" dirty="0"/>
          </a:p>
        </p:txBody>
      </p:sp>
      <p:sp>
        <p:nvSpPr>
          <p:cNvPr id="3" name="Segnaposto contenuto 2">
            <a:extLst>
              <a:ext uri="{FF2B5EF4-FFF2-40B4-BE49-F238E27FC236}">
                <a16:creationId xmlns:a16="http://schemas.microsoft.com/office/drawing/2014/main" id="{8D0C1E89-281D-4B62-8C0B-E19C1E51F435}"/>
              </a:ext>
            </a:extLst>
          </p:cNvPr>
          <p:cNvSpPr>
            <a:spLocks noGrp="1"/>
          </p:cNvSpPr>
          <p:nvPr>
            <p:ph idx="1"/>
          </p:nvPr>
        </p:nvSpPr>
        <p:spPr>
          <a:xfrm>
            <a:off x="1084821" y="995640"/>
            <a:ext cx="8646745" cy="4866720"/>
          </a:xfrm>
        </p:spPr>
        <p:txBody>
          <a:bodyPr>
            <a:normAutofit lnSpcReduction="10000"/>
          </a:bodyPr>
          <a:lstStyle/>
          <a:p>
            <a:pPr marL="0" indent="0">
              <a:buNone/>
            </a:pPr>
            <a:r>
              <a:rPr lang="it-IT" sz="2400" dirty="0"/>
              <a:t>Il modello con le migliori performance è stato la Super Vector Machine:</a:t>
            </a:r>
          </a:p>
          <a:p>
            <a:pPr marL="0" indent="0">
              <a:buNone/>
            </a:pPr>
            <a:endParaRPr lang="it-IT" sz="2400" dirty="0"/>
          </a:p>
          <a:p>
            <a:pPr marL="0" indent="0">
              <a:buNone/>
            </a:pPr>
            <a:endParaRPr lang="en-US" sz="2400" dirty="0"/>
          </a:p>
          <a:p>
            <a:pPr marL="457200" lvl="1" indent="0">
              <a:buNone/>
            </a:pPr>
            <a:endParaRPr lang="it-IT" sz="1600" dirty="0"/>
          </a:p>
          <a:p>
            <a:pPr marL="457200" lvl="1" indent="0">
              <a:buNone/>
            </a:pPr>
            <a:endParaRPr lang="it-IT" sz="2900" dirty="0"/>
          </a:p>
          <a:p>
            <a:endParaRPr lang="it-IT"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2400" dirty="0"/>
              <a:t>Best parameters combination:  C: 100.0 -  gamma: 1.0</a:t>
            </a:r>
          </a:p>
        </p:txBody>
      </p:sp>
      <p:pic>
        <p:nvPicPr>
          <p:cNvPr id="9" name="Immagine 8">
            <a:extLst>
              <a:ext uri="{FF2B5EF4-FFF2-40B4-BE49-F238E27FC236}">
                <a16:creationId xmlns:a16="http://schemas.microsoft.com/office/drawing/2014/main" id="{A83E274A-6B4C-4225-BC74-1DFC4792A274}"/>
              </a:ext>
            </a:extLst>
          </p:cNvPr>
          <p:cNvPicPr>
            <a:picLocks noChangeAspect="1"/>
          </p:cNvPicPr>
          <p:nvPr/>
        </p:nvPicPr>
        <p:blipFill rotWithShape="1">
          <a:blip r:embed="rId2"/>
          <a:srcRect l="7413" t="48119" r="61628" b="10972"/>
          <a:stretch/>
        </p:blipFill>
        <p:spPr>
          <a:xfrm>
            <a:off x="3520913" y="2089125"/>
            <a:ext cx="3774560" cy="2658139"/>
          </a:xfrm>
          <a:prstGeom prst="rect">
            <a:avLst/>
          </a:prstGeom>
        </p:spPr>
      </p:pic>
    </p:spTree>
    <p:extLst>
      <p:ext uri="{BB962C8B-B14F-4D97-AF65-F5344CB8AC3E}">
        <p14:creationId xmlns:p14="http://schemas.microsoft.com/office/powerpoint/2010/main" val="29855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925377" y="355571"/>
            <a:ext cx="9252154" cy="1223983"/>
          </a:xfrm>
        </p:spPr>
        <p:txBody>
          <a:bodyPr>
            <a:normAutofit fontScale="90000"/>
          </a:bodyPr>
          <a:lstStyle/>
          <a:p>
            <a:r>
              <a:rPr lang="it-IT" dirty="0"/>
              <a:t>CONVOLUTION NEURAL NETWORK:</a:t>
            </a:r>
            <a:br>
              <a:rPr lang="it-IT" dirty="0"/>
            </a:br>
            <a:r>
              <a:rPr lang="it-IT" dirty="0"/>
              <a:t>				MEL SPECTROGRAM</a:t>
            </a:r>
          </a:p>
        </p:txBody>
      </p:sp>
      <p:sp>
        <p:nvSpPr>
          <p:cNvPr id="3" name="Segnaposto contenuto 2">
            <a:extLst>
              <a:ext uri="{FF2B5EF4-FFF2-40B4-BE49-F238E27FC236}">
                <a16:creationId xmlns:a16="http://schemas.microsoft.com/office/drawing/2014/main" id="{8D0C1E89-281D-4B62-8C0B-E19C1E51F435}"/>
              </a:ext>
            </a:extLst>
          </p:cNvPr>
          <p:cNvSpPr>
            <a:spLocks noGrp="1"/>
          </p:cNvSpPr>
          <p:nvPr>
            <p:ph idx="1"/>
          </p:nvPr>
        </p:nvSpPr>
        <p:spPr>
          <a:xfrm>
            <a:off x="1103311" y="2052214"/>
            <a:ext cx="6190624" cy="3838223"/>
          </a:xfrm>
        </p:spPr>
        <p:txBody>
          <a:bodyPr>
            <a:normAutofit fontScale="25000" lnSpcReduction="20000"/>
          </a:bodyPr>
          <a:lstStyle/>
          <a:p>
            <a:pPr marL="0" indent="0">
              <a:lnSpc>
                <a:spcPct val="90000"/>
              </a:lnSpc>
              <a:buNone/>
            </a:pPr>
            <a:r>
              <a:rPr lang="it-IT" sz="9600" dirty="0"/>
              <a:t>Le immagini utilizzate per addestrare i classificatori CNN sono i MEL spectrogram dei file audio:</a:t>
            </a:r>
          </a:p>
          <a:p>
            <a:pPr>
              <a:lnSpc>
                <a:spcPct val="90000"/>
              </a:lnSpc>
            </a:pPr>
            <a:r>
              <a:rPr lang="it-IT" sz="9600" dirty="0"/>
              <a:t>Uno spettrogramma è la rappresentazione grafica dell'intensità di un suono in funzione del tempo e della frequenza;</a:t>
            </a:r>
          </a:p>
          <a:p>
            <a:pPr>
              <a:lnSpc>
                <a:spcPct val="90000"/>
              </a:lnSpc>
            </a:pPr>
            <a:r>
              <a:rPr lang="en-US" sz="9600" dirty="0"/>
              <a:t>MEL Spectrogram è uno </a:t>
            </a:r>
            <a:r>
              <a:rPr lang="it-IT" sz="9600" dirty="0"/>
              <a:t>spettrogramma</a:t>
            </a:r>
            <a:r>
              <a:rPr lang="en-US" sz="9600" dirty="0"/>
              <a:t> </a:t>
            </a:r>
            <a:r>
              <a:rPr lang="it-IT" sz="9600" dirty="0"/>
              <a:t>scalato</a:t>
            </a:r>
            <a:r>
              <a:rPr lang="en-US" sz="9600" dirty="0"/>
              <a:t> sulla scala MEL. La </a:t>
            </a:r>
            <a:r>
              <a:rPr lang="it-IT" sz="9600" dirty="0"/>
              <a:t>scala</a:t>
            </a:r>
            <a:r>
              <a:rPr lang="en-US" sz="9600" dirty="0"/>
              <a:t> Mel è </a:t>
            </a:r>
            <a:r>
              <a:rPr lang="it-IT" sz="9600" dirty="0"/>
              <a:t>matematicamente</a:t>
            </a:r>
            <a:r>
              <a:rPr lang="en-US" sz="9600" dirty="0"/>
              <a:t> parlando il risultato di trasformazioni non-lineari sulla scala di frequenza.</a:t>
            </a:r>
          </a:p>
          <a:p>
            <a:pPr marL="457200" lvl="1" indent="0">
              <a:lnSpc>
                <a:spcPct val="90000"/>
              </a:lnSpc>
              <a:buNone/>
            </a:pPr>
            <a:endParaRPr lang="it-IT" sz="6200" dirty="0"/>
          </a:p>
          <a:p>
            <a:pPr marL="457200" lvl="1" indent="0">
              <a:lnSpc>
                <a:spcPct val="90000"/>
              </a:lnSpc>
              <a:buNone/>
            </a:pPr>
            <a:endParaRPr lang="it-IT" sz="1300" dirty="0"/>
          </a:p>
          <a:p>
            <a:pPr>
              <a:lnSpc>
                <a:spcPct val="90000"/>
              </a:lnSpc>
            </a:pPr>
            <a:endParaRPr lang="it-IT" sz="1300" dirty="0"/>
          </a:p>
          <a:p>
            <a:pPr marL="0" indent="0">
              <a:lnSpc>
                <a:spcPct val="90000"/>
              </a:lnSpc>
              <a:buNone/>
            </a:pPr>
            <a:endParaRPr lang="en-US" sz="1300" dirty="0"/>
          </a:p>
          <a:p>
            <a:pPr marL="0" indent="0">
              <a:lnSpc>
                <a:spcPct val="90000"/>
              </a:lnSpc>
              <a:buNone/>
            </a:pPr>
            <a:endParaRPr lang="en-US" sz="1300" dirty="0"/>
          </a:p>
          <a:p>
            <a:pPr marL="0" indent="0">
              <a:lnSpc>
                <a:spcPct val="90000"/>
              </a:lnSpc>
              <a:buNone/>
            </a:pPr>
            <a:endParaRPr lang="en-US" sz="1300" dirty="0"/>
          </a:p>
          <a:p>
            <a:pPr marL="0" indent="0">
              <a:lnSpc>
                <a:spcPct val="90000"/>
              </a:lnSpc>
              <a:buNone/>
            </a:pPr>
            <a:r>
              <a:rPr lang="en-US" sz="1300" dirty="0"/>
              <a:t>	</a:t>
            </a:r>
          </a:p>
        </p:txBody>
      </p:sp>
      <p:pic>
        <p:nvPicPr>
          <p:cNvPr id="6" name="Immagine 5">
            <a:extLst>
              <a:ext uri="{FF2B5EF4-FFF2-40B4-BE49-F238E27FC236}">
                <a16:creationId xmlns:a16="http://schemas.microsoft.com/office/drawing/2014/main" id="{E71B2A04-0D6C-47D6-BB56-E32052D51B6B}"/>
              </a:ext>
            </a:extLst>
          </p:cNvPr>
          <p:cNvPicPr>
            <a:picLocks noChangeAspect="1"/>
          </p:cNvPicPr>
          <p:nvPr/>
        </p:nvPicPr>
        <p:blipFill rotWithShape="1">
          <a:blip r:embed="rId3"/>
          <a:srcRect l="3159" r="1710" b="1"/>
          <a:stretch/>
        </p:blipFill>
        <p:spPr>
          <a:xfrm>
            <a:off x="7293935" y="1873232"/>
            <a:ext cx="3991900"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199316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135" name="Freeform 7">
            <a:extLst>
              <a:ext uri="{FF2B5EF4-FFF2-40B4-BE49-F238E27FC236}">
                <a16:creationId xmlns:a16="http://schemas.microsoft.com/office/drawing/2014/main" id="{D4895BFE-F64B-41CE-869C-71C4A06BD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4" name="Titolo 1">
            <a:extLst>
              <a:ext uri="{FF2B5EF4-FFF2-40B4-BE49-F238E27FC236}">
                <a16:creationId xmlns:a16="http://schemas.microsoft.com/office/drawing/2014/main" id="{E7851B2C-AAB0-453B-BE86-B7D905D3831D}"/>
              </a:ext>
            </a:extLst>
          </p:cNvPr>
          <p:cNvSpPr>
            <a:spLocks noGrp="1"/>
          </p:cNvSpPr>
          <p:nvPr>
            <p:ph type="title"/>
          </p:nvPr>
        </p:nvSpPr>
        <p:spPr>
          <a:xfrm>
            <a:off x="2160106" y="335292"/>
            <a:ext cx="7222861" cy="1016654"/>
          </a:xfrm>
        </p:spPr>
        <p:txBody>
          <a:bodyPr>
            <a:normAutofit/>
          </a:bodyPr>
          <a:lstStyle/>
          <a:p>
            <a:pPr>
              <a:lnSpc>
                <a:spcPct val="90000"/>
              </a:lnSpc>
            </a:pPr>
            <a:r>
              <a:rPr lang="it-IT" sz="3300" dirty="0"/>
              <a:t>CONVOLUTION NEURAL NETWORK:</a:t>
            </a:r>
            <a:br>
              <a:rPr lang="it-IT" sz="3300" dirty="0"/>
            </a:br>
            <a:r>
              <a:rPr lang="it-IT" sz="3300" dirty="0"/>
              <a:t>		ARCHITECTURE 30 secondi</a:t>
            </a:r>
          </a:p>
        </p:txBody>
      </p:sp>
      <p:sp>
        <p:nvSpPr>
          <p:cNvPr id="137" name="Rectangle 136">
            <a:extLst>
              <a:ext uri="{FF2B5EF4-FFF2-40B4-BE49-F238E27FC236}">
                <a16:creationId xmlns:a16="http://schemas.microsoft.com/office/drawing/2014/main" id="{0E6FAA9E-989B-4A11-9EF3-1D6E0664B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5">
            <a:extLst>
              <a:ext uri="{FF2B5EF4-FFF2-40B4-BE49-F238E27FC236}">
                <a16:creationId xmlns:a16="http://schemas.microsoft.com/office/drawing/2014/main" id="{EBFDE49C-243A-4B0B-AA88-FCB35F42C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Segnaposto contenuto 2">
            <a:extLst>
              <a:ext uri="{FF2B5EF4-FFF2-40B4-BE49-F238E27FC236}">
                <a16:creationId xmlns:a16="http://schemas.microsoft.com/office/drawing/2014/main" id="{64017EAA-611F-4B56-8642-D0B449A099F2}"/>
              </a:ext>
            </a:extLst>
          </p:cNvPr>
          <p:cNvSpPr>
            <a:spLocks noGrp="1"/>
          </p:cNvSpPr>
          <p:nvPr>
            <p:ph idx="1"/>
          </p:nvPr>
        </p:nvSpPr>
        <p:spPr>
          <a:xfrm>
            <a:off x="648931" y="2548281"/>
            <a:ext cx="5122606" cy="3658689"/>
          </a:xfrm>
        </p:spPr>
        <p:txBody>
          <a:bodyPr>
            <a:normAutofit/>
          </a:bodyPr>
          <a:lstStyle/>
          <a:p>
            <a:pPr marL="0" indent="0">
              <a:buNone/>
            </a:pPr>
            <a:r>
              <a:rPr lang="it-IT" dirty="0">
                <a:solidFill>
                  <a:schemeClr val="bg1"/>
                </a:solidFill>
              </a:rPr>
              <a:t>Per poter effettuare la classificazione dei MEL spectrogram estratti dalle tracce audio di 30 secondi, abbiamo utilizzato il modello pre-addestrato MobileNetV2, il cui addestramento è stato eseguito sul dataset di Imagenet. La metodologia di adoperare modelli pre-addestrati prende il nome di </a:t>
            </a:r>
            <a:r>
              <a:rPr lang="it-IT" b="1" dirty="0">
                <a:solidFill>
                  <a:schemeClr val="bg1"/>
                </a:solidFill>
              </a:rPr>
              <a:t>transfer learning. </a:t>
            </a:r>
            <a:endParaRPr lang="it-IT" dirty="0">
              <a:solidFill>
                <a:schemeClr val="bg1"/>
              </a:solidFill>
            </a:endParaRPr>
          </a:p>
        </p:txBody>
      </p:sp>
      <p:pic>
        <p:nvPicPr>
          <p:cNvPr id="1026" name="Picture 2" descr="The architecture of the MobileNetv2 network.">
            <a:extLst>
              <a:ext uri="{FF2B5EF4-FFF2-40B4-BE49-F238E27FC236}">
                <a16:creationId xmlns:a16="http://schemas.microsoft.com/office/drawing/2014/main" id="{94679EC1-174C-4F48-98A9-F51BDD60AF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1916" y="3303226"/>
            <a:ext cx="5451627" cy="215212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55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21324A7B-AF6E-47CE-BBF8-5A8C8DE330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3C7BEFBC-F1F7-45AB-AF64-D082B980DA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9" name="Oval 78">
            <a:extLst>
              <a:ext uri="{FF2B5EF4-FFF2-40B4-BE49-F238E27FC236}">
                <a16:creationId xmlns:a16="http://schemas.microsoft.com/office/drawing/2014/main" id="{90CA4844-0296-471B-9BF0-17E55010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1" name="Picture 80">
            <a:extLst>
              <a:ext uri="{FF2B5EF4-FFF2-40B4-BE49-F238E27FC236}">
                <a16:creationId xmlns:a16="http://schemas.microsoft.com/office/drawing/2014/main" id="{278459C9-AC6C-438D-99D2-A565175AAA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83" name="Picture 82">
            <a:extLst>
              <a:ext uri="{FF2B5EF4-FFF2-40B4-BE49-F238E27FC236}">
                <a16:creationId xmlns:a16="http://schemas.microsoft.com/office/drawing/2014/main" id="{B35D38F3-2985-4151-AA8D-E88DA67208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85" name="Rectangle 84">
            <a:extLst>
              <a:ext uri="{FF2B5EF4-FFF2-40B4-BE49-F238E27FC236}">
                <a16:creationId xmlns:a16="http://schemas.microsoft.com/office/drawing/2014/main" id="{D55808EB-34D0-4AE5-A7BE-EF31133B8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B8C63239-3CC9-499D-9E06-A8F4762936AC}"/>
              </a:ext>
            </a:extLst>
          </p:cNvPr>
          <p:cNvSpPr>
            <a:spLocks noGrp="1"/>
          </p:cNvSpPr>
          <p:nvPr>
            <p:ph type="title"/>
          </p:nvPr>
        </p:nvSpPr>
        <p:spPr>
          <a:xfrm>
            <a:off x="7698900" y="2563091"/>
            <a:ext cx="4382264" cy="1981696"/>
          </a:xfrm>
        </p:spPr>
        <p:txBody>
          <a:bodyPr vert="horz" lIns="91440" tIns="45720" rIns="91440" bIns="45720" rtlCol="0" anchor="b">
            <a:normAutofit/>
          </a:bodyPr>
          <a:lstStyle/>
          <a:p>
            <a:pPr>
              <a:lnSpc>
                <a:spcPct val="90000"/>
              </a:lnSpc>
            </a:pPr>
            <a:r>
              <a:rPr lang="en-US" sz="2600" dirty="0"/>
              <a:t>CONVOLUTIONAL NEURAL NETWORK:</a:t>
            </a:r>
            <a:br>
              <a:rPr lang="en-US" sz="2600" dirty="0"/>
            </a:br>
            <a:r>
              <a:rPr lang="en-US" sz="2600" dirty="0"/>
              <a:t>RESULTS ON 30 SECONDS DATASET</a:t>
            </a:r>
            <a:br>
              <a:rPr lang="en-US" sz="2600" dirty="0"/>
            </a:br>
            <a:endParaRPr lang="en-US" sz="2600" dirty="0"/>
          </a:p>
        </p:txBody>
      </p:sp>
      <p:sp>
        <p:nvSpPr>
          <p:cNvPr id="87" name="Rectangle 86">
            <a:extLst>
              <a:ext uri="{FF2B5EF4-FFF2-40B4-BE49-F238E27FC236}">
                <a16:creationId xmlns:a16="http://schemas.microsoft.com/office/drawing/2014/main" id="{FFA6DBB0-CFAD-4375-BB3E-83A5BE5003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D015B3C0-EC4D-46E0-B447-E0E451001149}"/>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225810" y="962904"/>
            <a:ext cx="2497423" cy="493514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4AB0E2B-987C-427D-A43D-B598F78CA7FC}"/>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446435" y="962905"/>
            <a:ext cx="2529262" cy="493514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9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84" name="Picture 64">
            <a:extLst>
              <a:ext uri="{FF2B5EF4-FFF2-40B4-BE49-F238E27FC236}">
                <a16:creationId xmlns:a16="http://schemas.microsoft.com/office/drawing/2014/main" id="{BED40652-2041-40A8-BD19-2174322668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5" name="Picture 66">
            <a:extLst>
              <a:ext uri="{FF2B5EF4-FFF2-40B4-BE49-F238E27FC236}">
                <a16:creationId xmlns:a16="http://schemas.microsoft.com/office/drawing/2014/main" id="{3F9E3962-D4A6-4AE1-88E9-74BCE5EB88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6" name="Oval 68">
            <a:extLst>
              <a:ext uri="{FF2B5EF4-FFF2-40B4-BE49-F238E27FC236}">
                <a16:creationId xmlns:a16="http://schemas.microsoft.com/office/drawing/2014/main" id="{4C6C9A81-EBD8-4A7D-BE1B-7520E2A46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7" name="Picture 70">
            <a:extLst>
              <a:ext uri="{FF2B5EF4-FFF2-40B4-BE49-F238E27FC236}">
                <a16:creationId xmlns:a16="http://schemas.microsoft.com/office/drawing/2014/main" id="{79C71F41-5AA1-428C-A1E3-0BD5A76911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88" name="Picture 72">
            <a:extLst>
              <a:ext uri="{FF2B5EF4-FFF2-40B4-BE49-F238E27FC236}">
                <a16:creationId xmlns:a16="http://schemas.microsoft.com/office/drawing/2014/main" id="{8AA17048-7FB7-46CB-B99B-8D9D66ECA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89" name="Rectangle 74">
            <a:extLst>
              <a:ext uri="{FF2B5EF4-FFF2-40B4-BE49-F238E27FC236}">
                <a16:creationId xmlns:a16="http://schemas.microsoft.com/office/drawing/2014/main" id="{1CFBC036-F1E2-42B1-B205-11560583B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olo 1">
            <a:extLst>
              <a:ext uri="{FF2B5EF4-FFF2-40B4-BE49-F238E27FC236}">
                <a16:creationId xmlns:a16="http://schemas.microsoft.com/office/drawing/2014/main" id="{75FCA93D-D8A0-4B9E-99AE-262D2D6561C1}"/>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3400"/>
              <a:t>CONVOLUTIONAL NEURAL NETWORK:</a:t>
            </a:r>
            <a:br>
              <a:rPr lang="en-US" sz="3400"/>
            </a:br>
            <a:r>
              <a:rPr lang="en-US" sz="3400"/>
              <a:t>RESULTS ON 30 SECONDS DATASET</a:t>
            </a:r>
            <a:br>
              <a:rPr lang="en-US" sz="3400"/>
            </a:br>
            <a:endParaRPr lang="en-US" sz="3400"/>
          </a:p>
        </p:txBody>
      </p:sp>
      <p:sp>
        <p:nvSpPr>
          <p:cNvPr id="90" name="Freeform 7">
            <a:extLst>
              <a:ext uri="{FF2B5EF4-FFF2-40B4-BE49-F238E27FC236}">
                <a16:creationId xmlns:a16="http://schemas.microsoft.com/office/drawing/2014/main" id="{CCFB26EB-58FC-49A5-8AEF-82A1B1D14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1" name="Rectangle 78">
            <a:extLst>
              <a:ext uri="{FF2B5EF4-FFF2-40B4-BE49-F238E27FC236}">
                <a16:creationId xmlns:a16="http://schemas.microsoft.com/office/drawing/2014/main" id="{C1C35B07-0A9A-4306-B16C-345C58772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109" y="0"/>
            <a:ext cx="499189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5">
            <a:extLst>
              <a:ext uri="{FF2B5EF4-FFF2-40B4-BE49-F238E27FC236}">
                <a16:creationId xmlns:a16="http://schemas.microsoft.com/office/drawing/2014/main" id="{582B0CA7-31B2-4E5F-BE40-88477EC2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3900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83" name="Rectangle 82">
            <a:extLst>
              <a:ext uri="{FF2B5EF4-FFF2-40B4-BE49-F238E27FC236}">
                <a16:creationId xmlns:a16="http://schemas.microsoft.com/office/drawing/2014/main" id="{DF2C1DB7-F1AD-413B-BB49-2073362AD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Immagine 5">
            <a:extLst>
              <a:ext uri="{FF2B5EF4-FFF2-40B4-BE49-F238E27FC236}">
                <a16:creationId xmlns:a16="http://schemas.microsoft.com/office/drawing/2014/main" id="{251389AD-4DB4-45D1-B615-2997A142565F}"/>
              </a:ext>
            </a:extLst>
          </p:cNvPr>
          <p:cNvPicPr>
            <a:picLocks noChangeAspect="1"/>
          </p:cNvPicPr>
          <p:nvPr/>
        </p:nvPicPr>
        <p:blipFill rotWithShape="1">
          <a:blip r:embed="rId7"/>
          <a:srcRect l="8409" t="45842" r="55647" b="10234"/>
          <a:stretch/>
        </p:blipFill>
        <p:spPr>
          <a:xfrm>
            <a:off x="6641921" y="1895289"/>
            <a:ext cx="5223501" cy="3399044"/>
          </a:xfrm>
          <a:prstGeom prst="rect">
            <a:avLst/>
          </a:prstGeom>
          <a:effectLst/>
        </p:spPr>
      </p:pic>
    </p:spTree>
    <p:extLst>
      <p:ext uri="{BB962C8B-B14F-4D97-AF65-F5344CB8AC3E}">
        <p14:creationId xmlns:p14="http://schemas.microsoft.com/office/powerpoint/2010/main" val="420254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31" name="Freeform 7">
            <a:extLst>
              <a:ext uri="{FF2B5EF4-FFF2-40B4-BE49-F238E27FC236}">
                <a16:creationId xmlns:a16="http://schemas.microsoft.com/office/drawing/2014/main" id="{D4895BFE-F64B-41CE-869C-71C4A06BD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4" name="Titolo 1">
            <a:extLst>
              <a:ext uri="{FF2B5EF4-FFF2-40B4-BE49-F238E27FC236}">
                <a16:creationId xmlns:a16="http://schemas.microsoft.com/office/drawing/2014/main" id="{AB3AB90D-85A5-5C48-964A-968595B25B9A}"/>
              </a:ext>
            </a:extLst>
          </p:cNvPr>
          <p:cNvSpPr>
            <a:spLocks noGrp="1"/>
          </p:cNvSpPr>
          <p:nvPr>
            <p:ph type="title"/>
          </p:nvPr>
        </p:nvSpPr>
        <p:spPr>
          <a:xfrm>
            <a:off x="648930" y="629267"/>
            <a:ext cx="9252154" cy="1016654"/>
          </a:xfrm>
        </p:spPr>
        <p:txBody>
          <a:bodyPr>
            <a:normAutofit/>
          </a:bodyPr>
          <a:lstStyle/>
          <a:p>
            <a:r>
              <a:rPr lang="it-IT" dirty="0"/>
              <a:t>OBIETTIVI DI RICERCA</a:t>
            </a:r>
          </a:p>
        </p:txBody>
      </p:sp>
      <p:sp>
        <p:nvSpPr>
          <p:cNvPr id="33" name="Rectangle 32">
            <a:extLst>
              <a:ext uri="{FF2B5EF4-FFF2-40B4-BE49-F238E27FC236}">
                <a16:creationId xmlns:a16="http://schemas.microsoft.com/office/drawing/2014/main" id="{0E6FAA9E-989B-4A11-9EF3-1D6E0664B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5">
            <a:extLst>
              <a:ext uri="{FF2B5EF4-FFF2-40B4-BE49-F238E27FC236}">
                <a16:creationId xmlns:a16="http://schemas.microsoft.com/office/drawing/2014/main" id="{EBFDE49C-243A-4B0B-AA88-FCB35F42C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7" name="Segnaposto contenuto 6">
            <a:extLst>
              <a:ext uri="{FF2B5EF4-FFF2-40B4-BE49-F238E27FC236}">
                <a16:creationId xmlns:a16="http://schemas.microsoft.com/office/drawing/2014/main" id="{4E2DE6BE-2E8D-44DA-81A6-9021A257559D}"/>
              </a:ext>
            </a:extLst>
          </p:cNvPr>
          <p:cNvSpPr>
            <a:spLocks noGrp="1"/>
          </p:cNvSpPr>
          <p:nvPr>
            <p:ph idx="1"/>
          </p:nvPr>
        </p:nvSpPr>
        <p:spPr>
          <a:xfrm>
            <a:off x="648930" y="2933702"/>
            <a:ext cx="6493991" cy="3658689"/>
          </a:xfrm>
        </p:spPr>
        <p:txBody>
          <a:bodyPr>
            <a:normAutofit/>
          </a:bodyPr>
          <a:lstStyle/>
          <a:p>
            <a:pPr marL="0" indent="0">
              <a:buNone/>
            </a:pPr>
            <a:r>
              <a:rPr lang="it-IT" dirty="0">
                <a:solidFill>
                  <a:schemeClr val="bg1"/>
                </a:solidFill>
              </a:rPr>
              <a:t>Questo studio si propone di effettuare una classificazione dei generi musicali estraendo le principali features audio dalle tracce musicali presenti nel dataset GTZAN. Inoltre, le stesse features saranno utilizzate in seguito per poter effettuare un modello di music retrieval.</a:t>
            </a:r>
            <a:endParaRPr lang="en-US" dirty="0">
              <a:solidFill>
                <a:schemeClr val="bg1"/>
              </a:solidFill>
            </a:endParaRPr>
          </a:p>
          <a:p>
            <a:endParaRPr lang="it-IT" dirty="0">
              <a:solidFill>
                <a:schemeClr val="bg1"/>
              </a:solidFill>
            </a:endParaRPr>
          </a:p>
        </p:txBody>
      </p:sp>
      <p:pic>
        <p:nvPicPr>
          <p:cNvPr id="3" name="Elemento grafico 2" descr="Lente di ingrandimento con riempimento a tinta unita">
            <a:extLst>
              <a:ext uri="{FF2B5EF4-FFF2-40B4-BE49-F238E27FC236}">
                <a16:creationId xmlns:a16="http://schemas.microsoft.com/office/drawing/2014/main" id="{139FF9E3-B3E2-4857-8A9A-4B0CF71AE3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3067" y="2093289"/>
            <a:ext cx="3662018" cy="3662018"/>
          </a:xfrm>
          <a:prstGeom prst="rect">
            <a:avLst/>
          </a:prstGeom>
          <a:effectLst/>
        </p:spPr>
      </p:pic>
    </p:spTree>
    <p:extLst>
      <p:ext uri="{BB962C8B-B14F-4D97-AF65-F5344CB8AC3E}">
        <p14:creationId xmlns:p14="http://schemas.microsoft.com/office/powerpoint/2010/main" val="245043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1469923" y="129248"/>
            <a:ext cx="9252154" cy="1223983"/>
          </a:xfrm>
        </p:spPr>
        <p:txBody>
          <a:bodyPr>
            <a:normAutofit fontScale="90000"/>
          </a:bodyPr>
          <a:lstStyle/>
          <a:p>
            <a:r>
              <a:rPr lang="it-IT" dirty="0"/>
              <a:t>CONVOLUTION NEURAL NETWORK:</a:t>
            </a:r>
            <a:br>
              <a:rPr lang="it-IT" dirty="0"/>
            </a:br>
            <a:r>
              <a:rPr lang="it-IT" dirty="0"/>
              <a:t>			ARCHITECTURE 3 secondi</a:t>
            </a:r>
          </a:p>
        </p:txBody>
      </p:sp>
      <p:pic>
        <p:nvPicPr>
          <p:cNvPr id="10" name="Immagine 9">
            <a:extLst>
              <a:ext uri="{FF2B5EF4-FFF2-40B4-BE49-F238E27FC236}">
                <a16:creationId xmlns:a16="http://schemas.microsoft.com/office/drawing/2014/main" id="{9EF71EB6-1D9B-4AAE-80AE-79B25A678A39}"/>
              </a:ext>
            </a:extLst>
          </p:cNvPr>
          <p:cNvPicPr>
            <a:picLocks noChangeAspect="1"/>
          </p:cNvPicPr>
          <p:nvPr/>
        </p:nvPicPr>
        <p:blipFill rotWithShape="1">
          <a:blip r:embed="rId3"/>
          <a:srcRect l="7273" t="26225" r="8295" b="18123"/>
          <a:stretch/>
        </p:blipFill>
        <p:spPr>
          <a:xfrm>
            <a:off x="124691" y="1759526"/>
            <a:ext cx="11950420" cy="4197927"/>
          </a:xfrm>
          <a:prstGeom prst="rect">
            <a:avLst/>
          </a:prstGeom>
        </p:spPr>
      </p:pic>
      <p:sp>
        <p:nvSpPr>
          <p:cNvPr id="3" name="CasellaDiTesto 2">
            <a:extLst>
              <a:ext uri="{FF2B5EF4-FFF2-40B4-BE49-F238E27FC236}">
                <a16:creationId xmlns:a16="http://schemas.microsoft.com/office/drawing/2014/main" id="{87875BF6-5F0E-4D89-8D3B-70D5EA12FF90}"/>
              </a:ext>
            </a:extLst>
          </p:cNvPr>
          <p:cNvSpPr txBox="1"/>
          <p:nvPr/>
        </p:nvSpPr>
        <p:spPr>
          <a:xfrm>
            <a:off x="106016" y="6140137"/>
            <a:ext cx="11842022" cy="307777"/>
          </a:xfrm>
          <a:prstGeom prst="rect">
            <a:avLst/>
          </a:prstGeom>
          <a:noFill/>
        </p:spPr>
        <p:txBody>
          <a:bodyPr wrap="square" rtlCol="0">
            <a:spAutoFit/>
          </a:bodyPr>
          <a:lstStyle/>
          <a:p>
            <a:r>
              <a:rPr lang="it-IT" sz="1400" dirty="0" err="1"/>
              <a:t>model.compile</a:t>
            </a:r>
            <a:r>
              <a:rPr lang="it-IT" sz="1400" dirty="0"/>
              <a:t>(</a:t>
            </a:r>
            <a:r>
              <a:rPr lang="it-IT" sz="1400" dirty="0" err="1"/>
              <a:t>loss</a:t>
            </a:r>
            <a:r>
              <a:rPr lang="it-IT" sz="1400" dirty="0"/>
              <a:t> = '</a:t>
            </a:r>
            <a:r>
              <a:rPr lang="it-IT" sz="1400" dirty="0" err="1"/>
              <a:t>sparse_categorical_crossentropy</a:t>
            </a:r>
            <a:r>
              <a:rPr lang="it-IT" sz="1400" dirty="0"/>
              <a:t>', </a:t>
            </a:r>
            <a:r>
              <a:rPr lang="it-IT" sz="1400" dirty="0" err="1"/>
              <a:t>optimizer</a:t>
            </a:r>
            <a:r>
              <a:rPr lang="it-IT" sz="1400" dirty="0"/>
              <a:t> = </a:t>
            </a:r>
            <a:r>
              <a:rPr lang="it-IT" sz="1400" dirty="0" err="1"/>
              <a:t>keras.optimizers.Adam</a:t>
            </a:r>
            <a:r>
              <a:rPr lang="it-IT" sz="1400" dirty="0"/>
              <a:t>(</a:t>
            </a:r>
            <a:r>
              <a:rPr lang="it-IT" sz="1400" dirty="0" err="1"/>
              <a:t>learning_rate</a:t>
            </a:r>
            <a:r>
              <a:rPr lang="it-IT" sz="1400" dirty="0"/>
              <a:t>=0.0001), </a:t>
            </a:r>
            <a:r>
              <a:rPr lang="it-IT" sz="1400" dirty="0" err="1"/>
              <a:t>metrics</a:t>
            </a:r>
            <a:r>
              <a:rPr lang="it-IT" sz="1400" dirty="0"/>
              <a:t>=['accuracy'])</a:t>
            </a:r>
          </a:p>
        </p:txBody>
      </p:sp>
    </p:spTree>
    <p:extLst>
      <p:ext uri="{BB962C8B-B14F-4D97-AF65-F5344CB8AC3E}">
        <p14:creationId xmlns:p14="http://schemas.microsoft.com/office/powerpoint/2010/main" val="3896953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21324A7B-AF6E-47CE-BBF8-5A8C8DE330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5" name="Picture 74">
            <a:extLst>
              <a:ext uri="{FF2B5EF4-FFF2-40B4-BE49-F238E27FC236}">
                <a16:creationId xmlns:a16="http://schemas.microsoft.com/office/drawing/2014/main" id="{3C7BEFBC-F1F7-45AB-AF64-D082B980DA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76">
            <a:extLst>
              <a:ext uri="{FF2B5EF4-FFF2-40B4-BE49-F238E27FC236}">
                <a16:creationId xmlns:a16="http://schemas.microsoft.com/office/drawing/2014/main" id="{90CA4844-0296-471B-9BF0-17E55010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278459C9-AC6C-438D-99D2-A565175AAA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81" name="Picture 80">
            <a:extLst>
              <a:ext uri="{FF2B5EF4-FFF2-40B4-BE49-F238E27FC236}">
                <a16:creationId xmlns:a16="http://schemas.microsoft.com/office/drawing/2014/main" id="{B35D38F3-2985-4151-AA8D-E88DA67208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83" name="Rectangle 82">
            <a:extLst>
              <a:ext uri="{FF2B5EF4-FFF2-40B4-BE49-F238E27FC236}">
                <a16:creationId xmlns:a16="http://schemas.microsoft.com/office/drawing/2014/main" id="{D55808EB-34D0-4AE5-A7BE-EF31133B8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7668305" y="2652577"/>
            <a:ext cx="3868881" cy="1652440"/>
          </a:xfrm>
        </p:spPr>
        <p:txBody>
          <a:bodyPr vert="horz" lIns="91440" tIns="45720" rIns="91440" bIns="45720" rtlCol="0" anchor="b">
            <a:normAutofit fontScale="90000"/>
          </a:bodyPr>
          <a:lstStyle/>
          <a:p>
            <a:pPr>
              <a:lnSpc>
                <a:spcPct val="90000"/>
              </a:lnSpc>
            </a:pPr>
            <a:r>
              <a:rPr lang="en-US" sz="3200" dirty="0"/>
              <a:t>CONVOLUTION NEURAL NETWORK:</a:t>
            </a:r>
            <a:br>
              <a:rPr lang="en-US" sz="3200" dirty="0"/>
            </a:br>
            <a:r>
              <a:rPr lang="en-US" sz="3200" dirty="0"/>
              <a:t>RESULTS ON 3 SECONDS DATASET</a:t>
            </a:r>
          </a:p>
        </p:txBody>
      </p:sp>
      <p:sp>
        <p:nvSpPr>
          <p:cNvPr id="85" name="Rectangle 84">
            <a:extLst>
              <a:ext uri="{FF2B5EF4-FFF2-40B4-BE49-F238E27FC236}">
                <a16:creationId xmlns:a16="http://schemas.microsoft.com/office/drawing/2014/main" id="{177EA2AF-8593-42B9-953C-9E7F83551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27">
            <a:extLst>
              <a:ext uri="{FF2B5EF4-FFF2-40B4-BE49-F238E27FC236}">
                <a16:creationId xmlns:a16="http://schemas.microsoft.com/office/drawing/2014/main" id="{D3B82BAB-94C7-4F5C-8EE0-5FB9BA513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591673"/>
            <a:ext cx="6272784" cy="562624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4E18AC14-576A-4A1F-8CC6-C16F9C7C76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4019" y="1042596"/>
            <a:ext cx="242887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DE59706-17A6-47DA-B9D0-C4A7FB4E9D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385" y="1042596"/>
            <a:ext cx="233362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63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92" name="Picture 91">
            <a:extLst>
              <a:ext uri="{FF2B5EF4-FFF2-40B4-BE49-F238E27FC236}">
                <a16:creationId xmlns:a16="http://schemas.microsoft.com/office/drawing/2014/main" id="{BED40652-2041-40A8-BD19-2174322668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4" name="Picture 93">
            <a:extLst>
              <a:ext uri="{FF2B5EF4-FFF2-40B4-BE49-F238E27FC236}">
                <a16:creationId xmlns:a16="http://schemas.microsoft.com/office/drawing/2014/main" id="{3F9E3962-D4A6-4AE1-88E9-74BCE5EB88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6" name="Oval 95">
            <a:extLst>
              <a:ext uri="{FF2B5EF4-FFF2-40B4-BE49-F238E27FC236}">
                <a16:creationId xmlns:a16="http://schemas.microsoft.com/office/drawing/2014/main" id="{4C6C9A81-EBD8-4A7D-BE1B-7520E2A46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8" name="Picture 97">
            <a:extLst>
              <a:ext uri="{FF2B5EF4-FFF2-40B4-BE49-F238E27FC236}">
                <a16:creationId xmlns:a16="http://schemas.microsoft.com/office/drawing/2014/main" id="{79C71F41-5AA1-428C-A1E3-0BD5A76911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0" name="Picture 99">
            <a:extLst>
              <a:ext uri="{FF2B5EF4-FFF2-40B4-BE49-F238E27FC236}">
                <a16:creationId xmlns:a16="http://schemas.microsoft.com/office/drawing/2014/main" id="{8AA17048-7FB7-46CB-B99B-8D9D66ECA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02" name="Rectangle 101">
            <a:extLst>
              <a:ext uri="{FF2B5EF4-FFF2-40B4-BE49-F238E27FC236}">
                <a16:creationId xmlns:a16="http://schemas.microsoft.com/office/drawing/2014/main" id="{1CFBC036-F1E2-42B1-B205-11560583B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8046959" y="2515941"/>
            <a:ext cx="3854301" cy="1826115"/>
          </a:xfrm>
        </p:spPr>
        <p:txBody>
          <a:bodyPr vert="horz" lIns="91440" tIns="45720" rIns="91440" bIns="45720" rtlCol="0" anchor="b">
            <a:normAutofit/>
          </a:bodyPr>
          <a:lstStyle/>
          <a:p>
            <a:pPr>
              <a:lnSpc>
                <a:spcPct val="90000"/>
              </a:lnSpc>
            </a:pPr>
            <a:r>
              <a:rPr lang="en-US" sz="3000" dirty="0"/>
              <a:t>CONVOLUTION NEURAL NETWORK:</a:t>
            </a:r>
            <a:br>
              <a:rPr lang="en-US" sz="3000" dirty="0"/>
            </a:br>
            <a:r>
              <a:rPr lang="en-US" sz="3000" dirty="0"/>
              <a:t>RESULTS ON 3 SECONDS DATASET</a:t>
            </a:r>
          </a:p>
        </p:txBody>
      </p:sp>
      <p:sp>
        <p:nvSpPr>
          <p:cNvPr id="104" name="Rectangle 103">
            <a:extLst>
              <a:ext uri="{FF2B5EF4-FFF2-40B4-BE49-F238E27FC236}">
                <a16:creationId xmlns:a16="http://schemas.microsoft.com/office/drawing/2014/main" id="{9200DA9A-C650-4C85-93DE-F8BFB9788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36">
            <a:extLst>
              <a:ext uri="{FF2B5EF4-FFF2-40B4-BE49-F238E27FC236}">
                <a16:creationId xmlns:a16="http://schemas.microsoft.com/office/drawing/2014/main" id="{D8A2D167-807B-4285-BF5A-BE1660FA2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8" name="Freeform 5">
            <a:extLst>
              <a:ext uri="{FF2B5EF4-FFF2-40B4-BE49-F238E27FC236}">
                <a16:creationId xmlns:a16="http://schemas.microsoft.com/office/drawing/2014/main" id="{83B96611-4BCB-4210-9437-6F78615AB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Immagine 4" descr="Immagine che contiene testo&#10;&#10;Descrizione generata automaticamente">
            <a:extLst>
              <a:ext uri="{FF2B5EF4-FFF2-40B4-BE49-F238E27FC236}">
                <a16:creationId xmlns:a16="http://schemas.microsoft.com/office/drawing/2014/main" id="{69A5317F-6A62-4B77-8C46-DA8C4E4AA8F9}"/>
              </a:ext>
            </a:extLst>
          </p:cNvPr>
          <p:cNvPicPr>
            <a:picLocks noChangeAspect="1"/>
          </p:cNvPicPr>
          <p:nvPr/>
        </p:nvPicPr>
        <p:blipFill rotWithShape="1">
          <a:blip r:embed="rId7"/>
          <a:srcRect l="7272" t="44945" r="59615" b="17058"/>
          <a:stretch/>
        </p:blipFill>
        <p:spPr>
          <a:xfrm>
            <a:off x="643854" y="1881809"/>
            <a:ext cx="6270662" cy="3216522"/>
          </a:xfrm>
          <a:prstGeom prst="rect">
            <a:avLst/>
          </a:prstGeom>
          <a:effectLst/>
        </p:spPr>
      </p:pic>
    </p:spTree>
    <p:extLst>
      <p:ext uri="{BB962C8B-B14F-4D97-AF65-F5344CB8AC3E}">
        <p14:creationId xmlns:p14="http://schemas.microsoft.com/office/powerpoint/2010/main" val="2067476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1ED25C-9B7B-41B8-BA5C-93FD2E3903A4}"/>
              </a:ext>
            </a:extLst>
          </p:cNvPr>
          <p:cNvSpPr>
            <a:spLocks noGrp="1"/>
          </p:cNvSpPr>
          <p:nvPr>
            <p:ph type="title"/>
          </p:nvPr>
        </p:nvSpPr>
        <p:spPr>
          <a:xfrm>
            <a:off x="3578087" y="150061"/>
            <a:ext cx="5035825" cy="1704161"/>
          </a:xfrm>
        </p:spPr>
        <p:txBody>
          <a:bodyPr/>
          <a:lstStyle/>
          <a:p>
            <a:r>
              <a:rPr lang="it-IT" dirty="0"/>
              <a:t>MUSIC RETRIEVAL:</a:t>
            </a:r>
            <a:br>
              <a:rPr lang="it-IT" dirty="0"/>
            </a:br>
            <a:r>
              <a:rPr lang="it-IT" dirty="0"/>
              <a:t>	ALGORITHMS</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65163DD-00AF-4AFE-A934-CC27BA775334}"/>
                  </a:ext>
                </a:extLst>
              </p:cNvPr>
              <p:cNvSpPr>
                <a:spLocks noGrp="1"/>
              </p:cNvSpPr>
              <p:nvPr>
                <p:ph idx="1"/>
              </p:nvPr>
            </p:nvSpPr>
            <p:spPr>
              <a:xfrm>
                <a:off x="646111" y="1878583"/>
                <a:ext cx="8946541" cy="4195481"/>
              </a:xfrm>
            </p:spPr>
            <p:txBody>
              <a:bodyPr>
                <a:normAutofit/>
              </a:bodyPr>
              <a:lstStyle/>
              <a:p>
                <a:r>
                  <a:rPr lang="it-IT" sz="2400" dirty="0">
                    <a:solidFill>
                      <a:schemeClr val="tx1"/>
                    </a:solidFill>
                  </a:rPr>
                  <a:t>Cosine Similarity: calcola il prodotto scalare normalizzato L2 dei vettori. Ovvero, se x e y sono vettori riga, la loro somiglianza con il coseno  k è definito come: </a:t>
                </a:r>
                <a:endParaRPr lang="it-IT" sz="240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sz="2400" i="1" dirty="0" smtClean="0">
                          <a:solidFill>
                            <a:schemeClr val="tx1"/>
                          </a:solidFill>
                          <a:latin typeface="Cambria Math" panose="02040503050406030204" pitchFamily="18" charset="0"/>
                        </a:rPr>
                        <m:t>𝑘</m:t>
                      </m:r>
                      <m:d>
                        <m:dPr>
                          <m:ctrlPr>
                            <a:rPr lang="it-IT" sz="2400" i="1" dirty="0">
                              <a:solidFill>
                                <a:schemeClr val="tx1"/>
                              </a:solidFill>
                              <a:latin typeface="Cambria Math" panose="02040503050406030204" pitchFamily="18" charset="0"/>
                            </a:rPr>
                          </m:ctrlPr>
                        </m:dPr>
                        <m:e>
                          <m:r>
                            <a:rPr lang="it-IT" sz="2400" i="1" dirty="0">
                              <a:solidFill>
                                <a:schemeClr val="tx1"/>
                              </a:solidFill>
                              <a:latin typeface="Cambria Math" panose="02040503050406030204" pitchFamily="18" charset="0"/>
                            </a:rPr>
                            <m:t>𝑥</m:t>
                          </m:r>
                          <m:r>
                            <a:rPr lang="it-IT" sz="2400" i="0" dirty="0">
                              <a:solidFill>
                                <a:schemeClr val="tx1"/>
                              </a:solidFill>
                              <a:latin typeface="Cambria Math" panose="02040503050406030204" pitchFamily="18" charset="0"/>
                            </a:rPr>
                            <m:t>,</m:t>
                          </m:r>
                          <m:r>
                            <a:rPr lang="it-IT" sz="2400" i="1" dirty="0">
                              <a:solidFill>
                                <a:schemeClr val="tx1"/>
                              </a:solidFill>
                              <a:latin typeface="Cambria Math" panose="02040503050406030204" pitchFamily="18" charset="0"/>
                            </a:rPr>
                            <m:t>𝑦</m:t>
                          </m:r>
                        </m:e>
                      </m:d>
                      <m:r>
                        <a:rPr lang="it-IT" sz="2400" i="0" dirty="0">
                          <a:solidFill>
                            <a:schemeClr val="tx1"/>
                          </a:solidFill>
                          <a:latin typeface="Cambria Math" panose="02040503050406030204" pitchFamily="18" charset="0"/>
                        </a:rPr>
                        <m:t>=</m:t>
                      </m:r>
                      <m:f>
                        <m:fPr>
                          <m:ctrlPr>
                            <a:rPr lang="it-IT" sz="2400" i="1" dirty="0">
                              <a:solidFill>
                                <a:schemeClr val="tx1"/>
                              </a:solidFill>
                              <a:latin typeface="Cambria Math" panose="02040503050406030204" pitchFamily="18" charset="0"/>
                            </a:rPr>
                          </m:ctrlPr>
                        </m:fPr>
                        <m:num>
                          <m:r>
                            <a:rPr lang="it-IT" sz="2400" b="0" i="1" dirty="0" smtClean="0">
                              <a:solidFill>
                                <a:schemeClr val="tx1"/>
                              </a:solidFill>
                              <a:latin typeface="Cambria Math" panose="02040503050406030204" pitchFamily="18" charset="0"/>
                            </a:rPr>
                            <m:t>𝑥𝑦</m:t>
                          </m:r>
                          <m:r>
                            <a:rPr lang="it-IT" sz="2400" b="0" i="1" baseline="30000" dirty="0" smtClean="0">
                              <a:solidFill>
                                <a:schemeClr val="tx1"/>
                              </a:solidFill>
                              <a:latin typeface="Cambria Math" panose="02040503050406030204" pitchFamily="18" charset="0"/>
                            </a:rPr>
                            <m:t>𝑇</m:t>
                          </m:r>
                        </m:num>
                        <m:den>
                          <m:d>
                            <m:dPr>
                              <m:begChr m:val="‖"/>
                              <m:endChr m:val="‖"/>
                              <m:ctrlPr>
                                <a:rPr lang="it-IT" sz="2400" i="1" dirty="0">
                                  <a:solidFill>
                                    <a:schemeClr val="tx1"/>
                                  </a:solidFill>
                                  <a:latin typeface="Cambria Math" panose="02040503050406030204" pitchFamily="18" charset="0"/>
                                </a:rPr>
                              </m:ctrlPr>
                            </m:dPr>
                            <m:e>
                              <m:r>
                                <a:rPr lang="it-IT" sz="2400" i="1" dirty="0">
                                  <a:solidFill>
                                    <a:schemeClr val="tx1"/>
                                  </a:solidFill>
                                  <a:latin typeface="Cambria Math" panose="02040503050406030204" pitchFamily="18" charset="0"/>
                                </a:rPr>
                                <m:t>𝑥</m:t>
                              </m:r>
                            </m:e>
                          </m:d>
                          <m:r>
                            <a:rPr lang="it-IT" sz="2400" i="0" dirty="0">
                              <a:solidFill>
                                <a:schemeClr val="tx1"/>
                              </a:solidFill>
                              <a:latin typeface="Cambria Math" panose="02040503050406030204" pitchFamily="18" charset="0"/>
                            </a:rPr>
                            <m:t>⋅</m:t>
                          </m:r>
                          <m:d>
                            <m:dPr>
                              <m:begChr m:val="‖"/>
                              <m:endChr m:val="‖"/>
                              <m:ctrlPr>
                                <a:rPr lang="it-IT" sz="2400" i="1" dirty="0">
                                  <a:solidFill>
                                    <a:schemeClr val="tx1"/>
                                  </a:solidFill>
                                  <a:latin typeface="Cambria Math" panose="02040503050406030204" pitchFamily="18" charset="0"/>
                                </a:rPr>
                              </m:ctrlPr>
                            </m:dPr>
                            <m:e>
                              <m:r>
                                <a:rPr lang="it-IT" sz="2400" i="1" dirty="0">
                                  <a:solidFill>
                                    <a:schemeClr val="tx1"/>
                                  </a:solidFill>
                                  <a:latin typeface="Cambria Math" panose="02040503050406030204" pitchFamily="18" charset="0"/>
                                </a:rPr>
                                <m:t>𝑦</m:t>
                              </m:r>
                            </m:e>
                          </m:d>
                        </m:den>
                      </m:f>
                    </m:oMath>
                  </m:oMathPara>
                </a14:m>
                <a:endParaRPr lang="it-IT" sz="2400" dirty="0">
                  <a:solidFill>
                    <a:schemeClr val="tx1"/>
                  </a:solidFill>
                </a:endParaRPr>
              </a:p>
              <a:p>
                <a:r>
                  <a:rPr lang="it-IT" sz="2400" dirty="0" err="1">
                    <a:solidFill>
                      <a:schemeClr val="tx1"/>
                    </a:solidFill>
                  </a:rPr>
                  <a:t>NearestNeighbors</a:t>
                </a:r>
                <a:r>
                  <a:rPr lang="it-IT" sz="2400" dirty="0">
                    <a:solidFill>
                      <a:schemeClr val="tx1"/>
                    </a:solidFill>
                  </a:rPr>
                  <a:t>:  è un algoritmo utilizzato nel riconoscimento di pattern per la classificazione di oggetti basandosi sulle caratteristiche degli oggetti vicini a quello considerato. </a:t>
                </a:r>
              </a:p>
            </p:txBody>
          </p:sp>
        </mc:Choice>
        <mc:Fallback xmlns="">
          <p:sp>
            <p:nvSpPr>
              <p:cNvPr id="3" name="Segnaposto contenuto 2">
                <a:extLst>
                  <a:ext uri="{FF2B5EF4-FFF2-40B4-BE49-F238E27FC236}">
                    <a16:creationId xmlns:a16="http://schemas.microsoft.com/office/drawing/2014/main" id="{C65163DD-00AF-4AFE-A934-CC27BA775334}"/>
                  </a:ext>
                </a:extLst>
              </p:cNvPr>
              <p:cNvSpPr>
                <a:spLocks noGrp="1" noRot="1" noChangeAspect="1" noMove="1" noResize="1" noEditPoints="1" noAdjustHandles="1" noChangeArrowheads="1" noChangeShapeType="1" noTextEdit="1"/>
              </p:cNvSpPr>
              <p:nvPr>
                <p:ph idx="1"/>
              </p:nvPr>
            </p:nvSpPr>
            <p:spPr>
              <a:xfrm>
                <a:off x="646111" y="1878583"/>
                <a:ext cx="8946541" cy="4195481"/>
              </a:xfrm>
              <a:blipFill>
                <a:blip r:embed="rId2"/>
                <a:stretch>
                  <a:fillRect l="-545" t="-1163" r="-1567"/>
                </a:stretch>
              </a:blipFill>
            </p:spPr>
            <p:txBody>
              <a:bodyPr/>
              <a:lstStyle/>
              <a:p>
                <a:r>
                  <a:rPr lang="it-IT">
                    <a:noFill/>
                  </a:rPr>
                  <a:t> </a:t>
                </a:r>
              </a:p>
            </p:txBody>
          </p:sp>
        </mc:Fallback>
      </mc:AlternateContent>
    </p:spTree>
    <p:extLst>
      <p:ext uri="{BB962C8B-B14F-4D97-AF65-F5344CB8AC3E}">
        <p14:creationId xmlns:p14="http://schemas.microsoft.com/office/powerpoint/2010/main" val="214109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777A6B-0501-4023-A445-70B4A17A804A}"/>
              </a:ext>
            </a:extLst>
          </p:cNvPr>
          <p:cNvSpPr>
            <a:spLocks noGrp="1"/>
          </p:cNvSpPr>
          <p:nvPr>
            <p:ph type="title"/>
          </p:nvPr>
        </p:nvSpPr>
        <p:spPr>
          <a:xfrm>
            <a:off x="3708986" y="227431"/>
            <a:ext cx="4774028" cy="1400530"/>
          </a:xfrm>
        </p:spPr>
        <p:txBody>
          <a:bodyPr/>
          <a:lstStyle/>
          <a:p>
            <a:r>
              <a:rPr lang="it-IT" dirty="0"/>
              <a:t>MUSIC RETRIEVAL: </a:t>
            </a:r>
            <a:br>
              <a:rPr lang="it-IT" dirty="0"/>
            </a:br>
            <a:r>
              <a:rPr lang="it-IT" dirty="0"/>
              <a:t>		EXAMPLE</a:t>
            </a:r>
          </a:p>
        </p:txBody>
      </p:sp>
      <p:sp>
        <p:nvSpPr>
          <p:cNvPr id="3" name="Segnaposto contenuto 2">
            <a:extLst>
              <a:ext uri="{FF2B5EF4-FFF2-40B4-BE49-F238E27FC236}">
                <a16:creationId xmlns:a16="http://schemas.microsoft.com/office/drawing/2014/main" id="{38158754-9C32-475D-8899-BBBEC638529B}"/>
              </a:ext>
            </a:extLst>
          </p:cNvPr>
          <p:cNvSpPr>
            <a:spLocks noGrp="1"/>
          </p:cNvSpPr>
          <p:nvPr>
            <p:ph idx="1"/>
          </p:nvPr>
        </p:nvSpPr>
        <p:spPr>
          <a:xfrm>
            <a:off x="1572073" y="1907144"/>
            <a:ext cx="9047854" cy="4626178"/>
          </a:xfrm>
        </p:spPr>
        <p:txBody>
          <a:bodyPr/>
          <a:lstStyle/>
          <a:p>
            <a:r>
              <a:rPr lang="it-IT" dirty="0"/>
              <a:t>Data come input la canzone dei Queen «I </a:t>
            </a:r>
            <a:r>
              <a:rPr lang="it-IT" dirty="0" err="1"/>
              <a:t>don’t</a:t>
            </a:r>
            <a:r>
              <a:rPr lang="it-IT" dirty="0"/>
              <a:t> care», i due algoritmi di retrieval hanno restituito i seguenti risultati:</a:t>
            </a:r>
          </a:p>
          <a:p>
            <a:pPr lvl="1"/>
            <a:r>
              <a:rPr lang="it-IT" dirty="0"/>
              <a:t>Cosine Similarity:</a:t>
            </a:r>
          </a:p>
          <a:p>
            <a:pPr lvl="2"/>
            <a:r>
              <a:rPr lang="it-IT" dirty="0"/>
              <a:t>«</a:t>
            </a:r>
            <a:r>
              <a:rPr lang="en-GB" dirty="0"/>
              <a:t>Who wants to live forever» Queen;</a:t>
            </a:r>
          </a:p>
          <a:p>
            <a:pPr lvl="2"/>
            <a:r>
              <a:rPr lang="en-GB" dirty="0"/>
              <a:t>«Radio Ga Ga» Queen;</a:t>
            </a:r>
          </a:p>
          <a:p>
            <a:pPr lvl="2"/>
            <a:r>
              <a:rPr lang="en-GB" dirty="0"/>
              <a:t>«Big Spender» Queen;</a:t>
            </a:r>
          </a:p>
          <a:p>
            <a:pPr lvl="2"/>
            <a:r>
              <a:rPr lang="en-GB" dirty="0"/>
              <a:t>«Under Pressure» Queen</a:t>
            </a:r>
          </a:p>
          <a:p>
            <a:pPr lvl="1"/>
            <a:r>
              <a:rPr lang="en-GB" dirty="0"/>
              <a:t>NearestNeighbors:</a:t>
            </a:r>
          </a:p>
          <a:p>
            <a:pPr lvl="2"/>
            <a:r>
              <a:rPr lang="en-GB" dirty="0"/>
              <a:t>«Radio Ga Ga» Queen;</a:t>
            </a:r>
          </a:p>
          <a:p>
            <a:pPr lvl="2"/>
            <a:r>
              <a:rPr lang="en-GB" dirty="0"/>
              <a:t>«Who wants to live forever» Queen;</a:t>
            </a:r>
          </a:p>
          <a:p>
            <a:pPr lvl="2"/>
            <a:r>
              <a:rPr lang="en-GB" dirty="0"/>
              <a:t>«Another one bites the dust» Queen;</a:t>
            </a:r>
          </a:p>
          <a:p>
            <a:pPr lvl="2"/>
            <a:r>
              <a:rPr lang="en-GB" dirty="0"/>
              <a:t>«Under Pressure» Queen</a:t>
            </a:r>
          </a:p>
          <a:p>
            <a:pPr lvl="2"/>
            <a:endParaRPr lang="it-IT" dirty="0"/>
          </a:p>
          <a:p>
            <a:pPr lvl="2"/>
            <a:endParaRPr lang="it-IT" dirty="0"/>
          </a:p>
          <a:p>
            <a:pPr lvl="2"/>
            <a:endParaRPr lang="it-IT" dirty="0"/>
          </a:p>
        </p:txBody>
      </p:sp>
    </p:spTree>
    <p:extLst>
      <p:ext uri="{BB962C8B-B14F-4D97-AF65-F5344CB8AC3E}">
        <p14:creationId xmlns:p14="http://schemas.microsoft.com/office/powerpoint/2010/main" val="2628868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D40652-2041-40A8-BD19-2174322668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3F9E3962-D4A6-4AE1-88E9-74BCE5EB88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C6C9A81-EBD8-4A7D-BE1B-7520E2A46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C71F41-5AA1-428C-A1E3-0BD5A76911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8" name="Picture 17">
            <a:extLst>
              <a:ext uri="{FF2B5EF4-FFF2-40B4-BE49-F238E27FC236}">
                <a16:creationId xmlns:a16="http://schemas.microsoft.com/office/drawing/2014/main" id="{8AA17048-7FB7-46CB-B99B-8D9D66ECA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20" name="Rectangle 19">
            <a:extLst>
              <a:ext uri="{FF2B5EF4-FFF2-40B4-BE49-F238E27FC236}">
                <a16:creationId xmlns:a16="http://schemas.microsoft.com/office/drawing/2014/main" id="{1CFBC036-F1E2-42B1-B205-11560583B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194A0F50-012C-4FD3-BA54-8EBAB6FAA904}"/>
              </a:ext>
            </a:extLst>
          </p:cNvPr>
          <p:cNvSpPr>
            <a:spLocks noGrp="1"/>
          </p:cNvSpPr>
          <p:nvPr>
            <p:ph type="title"/>
          </p:nvPr>
        </p:nvSpPr>
        <p:spPr>
          <a:xfrm>
            <a:off x="8343660" y="2147348"/>
            <a:ext cx="3352375" cy="2231078"/>
          </a:xfrm>
        </p:spPr>
        <p:txBody>
          <a:bodyPr vert="horz" lIns="91440" tIns="45720" rIns="91440" bIns="45720" rtlCol="0" anchor="b">
            <a:normAutofit/>
          </a:bodyPr>
          <a:lstStyle/>
          <a:p>
            <a:pPr>
              <a:lnSpc>
                <a:spcPct val="90000"/>
              </a:lnSpc>
            </a:pPr>
            <a:r>
              <a:rPr lang="en-US" sz="4600" dirty="0"/>
              <a:t>MUSIC RETRIEVAL:</a:t>
            </a:r>
            <a:br>
              <a:rPr lang="en-US" sz="4600" dirty="0"/>
            </a:br>
            <a:r>
              <a:rPr lang="en-US" sz="4600" dirty="0"/>
              <a:t>EXAMPLE</a:t>
            </a:r>
          </a:p>
        </p:txBody>
      </p:sp>
      <p:sp>
        <p:nvSpPr>
          <p:cNvPr id="22" name="Rectangle 21">
            <a:extLst>
              <a:ext uri="{FF2B5EF4-FFF2-40B4-BE49-F238E27FC236}">
                <a16:creationId xmlns:a16="http://schemas.microsoft.com/office/drawing/2014/main" id="{9200DA9A-C650-4C85-93DE-F8BFB9788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D8A2D167-807B-4285-BF5A-BE1660FA2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83B96611-4BCB-4210-9437-6F78615AB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3" name="Segnaposto contenuto 12">
            <a:extLst>
              <a:ext uri="{FF2B5EF4-FFF2-40B4-BE49-F238E27FC236}">
                <a16:creationId xmlns:a16="http://schemas.microsoft.com/office/drawing/2014/main" id="{27ECD7B9-7BF1-40FA-9646-93B7806F6019}"/>
              </a:ext>
            </a:extLst>
          </p:cNvPr>
          <p:cNvPicPr>
            <a:picLocks noGrp="1" noChangeAspect="1"/>
          </p:cNvPicPr>
          <p:nvPr>
            <p:ph idx="1"/>
          </p:nvPr>
        </p:nvPicPr>
        <p:blipFill rotWithShape="1">
          <a:blip r:embed="rId7"/>
          <a:srcRect l="7714" t="29491" r="28042" b="14"/>
          <a:stretch/>
        </p:blipFill>
        <p:spPr>
          <a:xfrm>
            <a:off x="427987" y="1267974"/>
            <a:ext cx="6822495" cy="3989826"/>
          </a:xfrm>
        </p:spPr>
      </p:pic>
    </p:spTree>
    <p:extLst>
      <p:ext uri="{BB962C8B-B14F-4D97-AF65-F5344CB8AC3E}">
        <p14:creationId xmlns:p14="http://schemas.microsoft.com/office/powerpoint/2010/main" val="385328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635C9D-8CB1-5B4C-8AFE-4AFCC5239F57}"/>
              </a:ext>
            </a:extLst>
          </p:cNvPr>
          <p:cNvSpPr>
            <a:spLocks noGrp="1"/>
          </p:cNvSpPr>
          <p:nvPr>
            <p:ph type="title"/>
          </p:nvPr>
        </p:nvSpPr>
        <p:spPr>
          <a:xfrm>
            <a:off x="648931" y="629266"/>
            <a:ext cx="4166510" cy="1622321"/>
          </a:xfrm>
        </p:spPr>
        <p:txBody>
          <a:bodyPr>
            <a:normAutofit/>
          </a:bodyPr>
          <a:lstStyle/>
          <a:p>
            <a:r>
              <a:rPr lang="it-IT" sz="3900" b="1"/>
              <a:t>GTZAN DATASET</a:t>
            </a:r>
            <a:br>
              <a:rPr lang="it-IT" sz="3900" b="1"/>
            </a:br>
            <a:endParaRPr lang="it-IT" sz="3900"/>
          </a:p>
        </p:txBody>
      </p:sp>
      <p:sp>
        <p:nvSpPr>
          <p:cNvPr id="3" name="Segnaposto contenuto 2">
            <a:extLst>
              <a:ext uri="{FF2B5EF4-FFF2-40B4-BE49-F238E27FC236}">
                <a16:creationId xmlns:a16="http://schemas.microsoft.com/office/drawing/2014/main" id="{C3072E0B-6E18-E440-B591-677462ADC7EA}"/>
              </a:ext>
            </a:extLst>
          </p:cNvPr>
          <p:cNvSpPr>
            <a:spLocks noGrp="1"/>
          </p:cNvSpPr>
          <p:nvPr>
            <p:ph idx="1"/>
          </p:nvPr>
        </p:nvSpPr>
        <p:spPr>
          <a:xfrm>
            <a:off x="648932" y="2251587"/>
            <a:ext cx="4166509" cy="3785419"/>
          </a:xfrm>
        </p:spPr>
        <p:txBody>
          <a:bodyPr>
            <a:normAutofit/>
          </a:bodyPr>
          <a:lstStyle/>
          <a:p>
            <a:pPr marL="0" indent="0">
              <a:buNone/>
            </a:pPr>
            <a:r>
              <a:rPr lang="it-IT" sz="2400" dirty="0"/>
              <a:t>Il set di dati è composto da 1000 tracce audio della durata di 30 secondi ciascuna. Contiene 10 generi, ciascuno rappresentato da 100 brani. Le tracce sono tutte file audio mono a 22050Hz a 16 bit in formato .wav</a:t>
            </a:r>
          </a:p>
        </p:txBody>
      </p:sp>
      <p:sp>
        <p:nvSpPr>
          <p:cNvPr id="35" name="Freeform 31">
            <a:extLst>
              <a:ext uri="{FF2B5EF4-FFF2-40B4-BE49-F238E27FC236}">
                <a16:creationId xmlns:a16="http://schemas.microsoft.com/office/drawing/2014/main" id="{8DB9BC10-DABC-48C4-BF24-E621264B0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7" name="Rectangle 36">
            <a:extLst>
              <a:ext uri="{FF2B5EF4-FFF2-40B4-BE49-F238E27FC236}">
                <a16:creationId xmlns:a16="http://schemas.microsoft.com/office/drawing/2014/main" id="{38348FA2-1392-4EC3-AF8B-6A64B797C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5">
            <a:extLst>
              <a:ext uri="{FF2B5EF4-FFF2-40B4-BE49-F238E27FC236}">
                <a16:creationId xmlns:a16="http://schemas.microsoft.com/office/drawing/2014/main" id="{93CB2C36-347C-4705-BC75-94EAB8FF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8" name="Immagine 7">
            <a:extLst>
              <a:ext uri="{FF2B5EF4-FFF2-40B4-BE49-F238E27FC236}">
                <a16:creationId xmlns:a16="http://schemas.microsoft.com/office/drawing/2014/main" id="{5143B717-01FC-4E8C-9CAB-AA993615E3D1}"/>
              </a:ext>
            </a:extLst>
          </p:cNvPr>
          <p:cNvPicPr>
            <a:picLocks noChangeAspect="1"/>
          </p:cNvPicPr>
          <p:nvPr/>
        </p:nvPicPr>
        <p:blipFill>
          <a:blip r:embed="rId3"/>
          <a:stretch>
            <a:fillRect/>
          </a:stretch>
        </p:blipFill>
        <p:spPr>
          <a:xfrm>
            <a:off x="6093992" y="1909842"/>
            <a:ext cx="5449889" cy="3038313"/>
          </a:xfrm>
          <a:prstGeom prst="rect">
            <a:avLst/>
          </a:prstGeom>
          <a:effectLst/>
        </p:spPr>
      </p:pic>
      <p:sp>
        <p:nvSpPr>
          <p:cNvPr id="41" name="Rectangle 40">
            <a:extLst>
              <a:ext uri="{FF2B5EF4-FFF2-40B4-BE49-F238E27FC236}">
                <a16:creationId xmlns:a16="http://schemas.microsoft.com/office/drawing/2014/main" id="{4437D23E-7DA0-4020-B991-9734AB977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888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470688-6EE5-474A-9016-70D9075E397C}"/>
              </a:ext>
            </a:extLst>
          </p:cNvPr>
          <p:cNvSpPr>
            <a:spLocks noGrp="1"/>
          </p:cNvSpPr>
          <p:nvPr>
            <p:ph type="title"/>
          </p:nvPr>
        </p:nvSpPr>
        <p:spPr>
          <a:xfrm>
            <a:off x="1999455" y="191592"/>
            <a:ext cx="8193089" cy="911369"/>
          </a:xfrm>
        </p:spPr>
        <p:txBody>
          <a:bodyPr/>
          <a:lstStyle/>
          <a:p>
            <a:pPr algn="ctr"/>
            <a:r>
              <a:rPr lang="it-IT" dirty="0"/>
              <a:t>APPROCCIO METODOLOGICO</a:t>
            </a:r>
          </a:p>
        </p:txBody>
      </p:sp>
      <p:sp>
        <p:nvSpPr>
          <p:cNvPr id="3" name="Segnaposto contenuto 2">
            <a:extLst>
              <a:ext uri="{FF2B5EF4-FFF2-40B4-BE49-F238E27FC236}">
                <a16:creationId xmlns:a16="http://schemas.microsoft.com/office/drawing/2014/main" id="{49A957C2-B1DD-43F4-8FB6-9CD727E68D77}"/>
              </a:ext>
            </a:extLst>
          </p:cNvPr>
          <p:cNvSpPr>
            <a:spLocks noGrp="1"/>
          </p:cNvSpPr>
          <p:nvPr>
            <p:ph idx="1"/>
          </p:nvPr>
        </p:nvSpPr>
        <p:spPr>
          <a:xfrm>
            <a:off x="1622728" y="1667436"/>
            <a:ext cx="8946541" cy="4195481"/>
          </a:xfrm>
        </p:spPr>
        <p:txBody>
          <a:bodyPr>
            <a:normAutofit lnSpcReduction="10000"/>
          </a:bodyPr>
          <a:lstStyle/>
          <a:p>
            <a:pPr algn="just"/>
            <a:r>
              <a:rPr lang="it-IT" sz="2400" dirty="0"/>
              <a:t>Le principali features estratte dalle tracce audio sono servite per  creare un dataset utilizzato per addestrare modelli classici di machine learning, esempio SVM e KNN, e reti neurali.</a:t>
            </a:r>
          </a:p>
          <a:p>
            <a:pPr algn="just"/>
            <a:r>
              <a:rPr lang="it-IT" sz="2400" dirty="0"/>
              <a:t>Si è sviluppato un modello CNN per poter effettuare una classificazione dei generi musicali basata sulle immagini estratte dai MEL Spectrogram delle singole canzoni.</a:t>
            </a:r>
          </a:p>
          <a:p>
            <a:pPr algn="just"/>
            <a:r>
              <a:rPr lang="it-IT" sz="2400" dirty="0"/>
              <a:t>I modelli di Music retrieval si basano il primo sulla </a:t>
            </a:r>
            <a:r>
              <a:rPr lang="it-IT" sz="2400" dirty="0" err="1"/>
              <a:t>Cousine</a:t>
            </a:r>
            <a:r>
              <a:rPr lang="it-IT" sz="2400" dirty="0"/>
              <a:t> Similarity per riconoscere le tracce audio più simili alla traccia ricevuta come input, e il secondo sull’algoritmo </a:t>
            </a:r>
            <a:r>
              <a:rPr lang="it-IT" sz="2400" dirty="0" err="1"/>
              <a:t>NearestNeighbors</a:t>
            </a:r>
            <a:r>
              <a:rPr lang="it-IT" sz="2400" dirty="0"/>
              <a:t>.</a:t>
            </a:r>
          </a:p>
          <a:p>
            <a:endParaRPr lang="it-IT" dirty="0"/>
          </a:p>
        </p:txBody>
      </p:sp>
    </p:spTree>
    <p:extLst>
      <p:ext uri="{BB962C8B-B14F-4D97-AF65-F5344CB8AC3E}">
        <p14:creationId xmlns:p14="http://schemas.microsoft.com/office/powerpoint/2010/main" val="283564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E30C1D-FDE8-490D-A245-F1FCC8CF9CEF}"/>
              </a:ext>
            </a:extLst>
          </p:cNvPr>
          <p:cNvSpPr>
            <a:spLocks noGrp="1"/>
          </p:cNvSpPr>
          <p:nvPr>
            <p:ph type="title"/>
          </p:nvPr>
        </p:nvSpPr>
        <p:spPr>
          <a:xfrm>
            <a:off x="1393638" y="445899"/>
            <a:ext cx="9404723" cy="1400530"/>
          </a:xfrm>
        </p:spPr>
        <p:txBody>
          <a:bodyPr/>
          <a:lstStyle/>
          <a:p>
            <a:r>
              <a:rPr lang="it-IT" sz="4400" dirty="0"/>
              <a:t>AUDIO</a:t>
            </a:r>
            <a:r>
              <a:rPr lang="it-IT" dirty="0"/>
              <a:t> FEATURES</a:t>
            </a:r>
          </a:p>
        </p:txBody>
      </p:sp>
      <p:sp>
        <p:nvSpPr>
          <p:cNvPr id="3" name="Segnaposto contenuto 2">
            <a:extLst>
              <a:ext uri="{FF2B5EF4-FFF2-40B4-BE49-F238E27FC236}">
                <a16:creationId xmlns:a16="http://schemas.microsoft.com/office/drawing/2014/main" id="{FFB7D889-C935-4A97-8D9B-8DD32B4DF47E}"/>
              </a:ext>
            </a:extLst>
          </p:cNvPr>
          <p:cNvSpPr>
            <a:spLocks noGrp="1"/>
          </p:cNvSpPr>
          <p:nvPr>
            <p:ph idx="1"/>
          </p:nvPr>
        </p:nvSpPr>
        <p:spPr/>
        <p:txBody>
          <a:bodyPr/>
          <a:lstStyle/>
          <a:p>
            <a:r>
              <a:rPr lang="it-IT" sz="2400" dirty="0"/>
              <a:t>ZERO CROSSING RATE:  è il tasso con cui un segnale cambia da positivo a zero a negativo oppure viceversa da negativo a zero a positivo:</a:t>
            </a:r>
          </a:p>
          <a:p>
            <a:endParaRPr lang="it-IT" dirty="0"/>
          </a:p>
        </p:txBody>
      </p:sp>
      <p:pic>
        <p:nvPicPr>
          <p:cNvPr id="9" name="Immagine 8">
            <a:extLst>
              <a:ext uri="{FF2B5EF4-FFF2-40B4-BE49-F238E27FC236}">
                <a16:creationId xmlns:a16="http://schemas.microsoft.com/office/drawing/2014/main" id="{AA3CAE84-9EDB-4089-8F1D-C847D6BC0D5D}"/>
              </a:ext>
            </a:extLst>
          </p:cNvPr>
          <p:cNvPicPr>
            <a:picLocks noChangeAspect="1"/>
          </p:cNvPicPr>
          <p:nvPr/>
        </p:nvPicPr>
        <p:blipFill>
          <a:blip r:embed="rId2"/>
          <a:stretch>
            <a:fillRect/>
          </a:stretch>
        </p:blipFill>
        <p:spPr>
          <a:xfrm>
            <a:off x="3156680" y="3416050"/>
            <a:ext cx="5624757" cy="1860156"/>
          </a:xfrm>
          <a:prstGeom prst="rect">
            <a:avLst/>
          </a:prstGeom>
        </p:spPr>
      </p:pic>
    </p:spTree>
    <p:extLst>
      <p:ext uri="{BB962C8B-B14F-4D97-AF65-F5344CB8AC3E}">
        <p14:creationId xmlns:p14="http://schemas.microsoft.com/office/powerpoint/2010/main" val="28732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223066-D82C-4324-B4A1-16DE46FF692E}"/>
              </a:ext>
            </a:extLst>
          </p:cNvPr>
          <p:cNvSpPr>
            <a:spLocks noGrp="1"/>
          </p:cNvSpPr>
          <p:nvPr>
            <p:ph type="title"/>
          </p:nvPr>
        </p:nvSpPr>
        <p:spPr>
          <a:xfrm>
            <a:off x="648930" y="629266"/>
            <a:ext cx="4795482" cy="1641987"/>
          </a:xfrm>
        </p:spPr>
        <p:txBody>
          <a:bodyPr>
            <a:normAutofit/>
          </a:bodyPr>
          <a:lstStyle/>
          <a:p>
            <a:r>
              <a:rPr lang="it-IT" dirty="0"/>
              <a:t>AUDIO FEATURES</a:t>
            </a:r>
          </a:p>
        </p:txBody>
      </p:sp>
      <p:pic>
        <p:nvPicPr>
          <p:cNvPr id="5" name="Immagine 4">
            <a:extLst>
              <a:ext uri="{FF2B5EF4-FFF2-40B4-BE49-F238E27FC236}">
                <a16:creationId xmlns:a16="http://schemas.microsoft.com/office/drawing/2014/main" id="{4D9129F8-C9F3-41C7-94F5-752634A4C5B1}"/>
              </a:ext>
            </a:extLst>
          </p:cNvPr>
          <p:cNvPicPr>
            <a:picLocks noChangeAspect="1"/>
          </p:cNvPicPr>
          <p:nvPr/>
        </p:nvPicPr>
        <p:blipFill rotWithShape="1">
          <a:blip r:embed="rId3"/>
          <a:srcRect l="13094" r="14419"/>
          <a:stretch/>
        </p:blipFill>
        <p:spPr>
          <a:xfrm>
            <a:off x="6094411" y="1286690"/>
            <a:ext cx="4795482" cy="4961707"/>
          </a:xfrm>
          <a:prstGeom prst="rect">
            <a:avLst/>
          </a:prstGeom>
          <a:effectLst>
            <a:outerShdw blurRad="50800" dist="38100" dir="5400000" algn="t" rotWithShape="0">
              <a:prstClr val="black">
                <a:alpha val="43000"/>
              </a:prstClr>
            </a:outerShdw>
          </a:effectLst>
        </p:spPr>
      </p:pic>
      <p:sp>
        <p:nvSpPr>
          <p:cNvPr id="20" name="Rectangle 9">
            <a:extLst>
              <a:ext uri="{FF2B5EF4-FFF2-40B4-BE49-F238E27FC236}">
                <a16:creationId xmlns:a16="http://schemas.microsoft.com/office/drawing/2014/main" id="{56321EC2-5A6E-45AF-B09C-189218AF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egnaposto contenuto 2">
            <a:extLst>
              <a:ext uri="{FF2B5EF4-FFF2-40B4-BE49-F238E27FC236}">
                <a16:creationId xmlns:a16="http://schemas.microsoft.com/office/drawing/2014/main" id="{157E72E9-4574-464A-B789-07601E9832BC}"/>
              </a:ext>
            </a:extLst>
          </p:cNvPr>
          <p:cNvSpPr>
            <a:spLocks noGrp="1"/>
          </p:cNvSpPr>
          <p:nvPr>
            <p:ph idx="1"/>
          </p:nvPr>
        </p:nvSpPr>
        <p:spPr>
          <a:xfrm>
            <a:off x="647156" y="1630018"/>
            <a:ext cx="4797256" cy="3809998"/>
          </a:xfrm>
        </p:spPr>
        <p:txBody>
          <a:bodyPr>
            <a:normAutofit fontScale="92500" lnSpcReduction="20000"/>
          </a:bodyPr>
          <a:lstStyle/>
          <a:p>
            <a:r>
              <a:rPr lang="it-IT" sz="2600" dirty="0"/>
              <a:t>Zero crossing rate;</a:t>
            </a:r>
          </a:p>
          <a:p>
            <a:r>
              <a:rPr lang="it-IT" sz="2600" dirty="0"/>
              <a:t>HARMONIC E PERCUSSIVE: Il suono armonico è ciò che percepiamo come suono intonato e ciò che ci fa sentire melodie e accordi. Il suono percussivo è simile al rumore e di solito deriva da esecuzioni strumentali come il colpo su un tamburo o da consonanti nel discorso.</a:t>
            </a:r>
          </a:p>
          <a:p>
            <a:endParaRPr lang="it-IT" dirty="0"/>
          </a:p>
        </p:txBody>
      </p:sp>
    </p:spTree>
    <p:extLst>
      <p:ext uri="{BB962C8B-B14F-4D97-AF65-F5344CB8AC3E}">
        <p14:creationId xmlns:p14="http://schemas.microsoft.com/office/powerpoint/2010/main" val="387713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EDB806-3C09-4613-A3A3-8B5D8516640F}"/>
              </a:ext>
            </a:extLst>
          </p:cNvPr>
          <p:cNvSpPr>
            <a:spLocks noGrp="1"/>
          </p:cNvSpPr>
          <p:nvPr>
            <p:ph type="title"/>
          </p:nvPr>
        </p:nvSpPr>
        <p:spPr>
          <a:xfrm>
            <a:off x="937659" y="452718"/>
            <a:ext cx="9404723" cy="1400530"/>
          </a:xfrm>
        </p:spPr>
        <p:txBody>
          <a:bodyPr/>
          <a:lstStyle/>
          <a:p>
            <a:r>
              <a:rPr lang="it-IT" sz="4400" dirty="0"/>
              <a:t>AUDIO FEATURES</a:t>
            </a:r>
          </a:p>
        </p:txBody>
      </p:sp>
      <p:sp>
        <p:nvSpPr>
          <p:cNvPr id="3" name="Segnaposto contenuto 2">
            <a:extLst>
              <a:ext uri="{FF2B5EF4-FFF2-40B4-BE49-F238E27FC236}">
                <a16:creationId xmlns:a16="http://schemas.microsoft.com/office/drawing/2014/main" id="{03A2A88B-070B-4AA1-B41B-5A8F09774DE3}"/>
              </a:ext>
            </a:extLst>
          </p:cNvPr>
          <p:cNvSpPr>
            <a:spLocks noGrp="1"/>
          </p:cNvSpPr>
          <p:nvPr>
            <p:ph idx="1"/>
          </p:nvPr>
        </p:nvSpPr>
        <p:spPr>
          <a:xfrm>
            <a:off x="646111" y="2052918"/>
            <a:ext cx="8946541" cy="4195481"/>
          </a:xfrm>
        </p:spPr>
        <p:txBody>
          <a:bodyPr>
            <a:normAutofit/>
          </a:bodyPr>
          <a:lstStyle/>
          <a:p>
            <a:r>
              <a:rPr lang="it-IT" sz="2400" dirty="0"/>
              <a:t>Zero Crossing Rate;</a:t>
            </a:r>
          </a:p>
          <a:p>
            <a:r>
              <a:rPr lang="it-IT" sz="2400" dirty="0"/>
              <a:t>Harmonic &amp; Percussive;</a:t>
            </a:r>
          </a:p>
          <a:p>
            <a:r>
              <a:rPr lang="it-IT" sz="2400" dirty="0"/>
              <a:t>BEATS PER MINUTES: I battiti per minuto (bpm) sono l'unità di misura di frequenza, utilizzata principalmente per l'indicazione metronomica in musica </a:t>
            </a:r>
          </a:p>
        </p:txBody>
      </p:sp>
    </p:spTree>
    <p:extLst>
      <p:ext uri="{BB962C8B-B14F-4D97-AF65-F5344CB8AC3E}">
        <p14:creationId xmlns:p14="http://schemas.microsoft.com/office/powerpoint/2010/main" val="358568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911155" y="452718"/>
            <a:ext cx="9404723" cy="1400530"/>
          </a:xfrm>
        </p:spPr>
        <p:txBody>
          <a:bodyPr/>
          <a:lstStyle/>
          <a:p>
            <a:r>
              <a:rPr lang="it-IT" sz="4400" dirty="0"/>
              <a:t>AUDIO FEATURES</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D0C1E89-281D-4B62-8C0B-E19C1E51F435}"/>
                  </a:ext>
                </a:extLst>
              </p:cNvPr>
              <p:cNvSpPr>
                <a:spLocks noGrp="1"/>
              </p:cNvSpPr>
              <p:nvPr>
                <p:ph idx="1"/>
              </p:nvPr>
            </p:nvSpPr>
            <p:spPr>
              <a:xfrm>
                <a:off x="646111" y="1549335"/>
                <a:ext cx="8946541" cy="4195481"/>
              </a:xfrm>
            </p:spPr>
            <p:txBody>
              <a:bodyPr/>
              <a:lstStyle/>
              <a:p>
                <a:r>
                  <a:rPr lang="it-IT" sz="2400" dirty="0"/>
                  <a:t>Zero Crossing Rate;</a:t>
                </a:r>
              </a:p>
              <a:p>
                <a:r>
                  <a:rPr lang="it-IT" sz="2400" dirty="0"/>
                  <a:t>Harmonic &amp; Percussive;</a:t>
                </a:r>
              </a:p>
              <a:p>
                <a:r>
                  <a:rPr lang="it-IT" sz="2400" dirty="0"/>
                  <a:t>BPM;</a:t>
                </a:r>
              </a:p>
              <a:p>
                <a:r>
                  <a:rPr lang="it-IT" sz="2400" dirty="0"/>
                  <a:t>RSME: L'energia di un segnale corrisponde alla sua grandezza totale.  Per i segnali audio, ciò corrisponde all'incirca alla sua intensità. L'energia in un segnale è definita come: </a:t>
                </a:r>
                <a14:m>
                  <m:oMath xmlns:m="http://schemas.openxmlformats.org/officeDocument/2006/math">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𝛴</m:t>
                        </m:r>
                      </m:e>
                      <m:sub>
                        <m:r>
                          <a:rPr lang="en-US" sz="2400" i="1" dirty="0">
                            <a:latin typeface="Cambria Math" panose="02040503050406030204" pitchFamily="18" charset="0"/>
                          </a:rPr>
                          <m:t>𝑛</m:t>
                        </m:r>
                      </m:sub>
                    </m:sSub>
                    <m:sSup>
                      <m:sSupPr>
                        <m:ctrlPr>
                          <a:rPr lang="en-US" sz="2400" i="1" dirty="0">
                            <a:solidFill>
                              <a:srgbClr val="836967"/>
                            </a:solidFill>
                            <a:latin typeface="Cambria Math" panose="02040503050406030204" pitchFamily="18" charset="0"/>
                          </a:rPr>
                        </m:ctrlPr>
                      </m:sSupPr>
                      <m:e>
                        <m:d>
                          <m:dPr>
                            <m:begChr m:val="|"/>
                            <m:endChr m:val="|"/>
                            <m:ctrlPr>
                              <a:rPr lang="en-US" sz="2400" i="1" dirty="0">
                                <a:solidFill>
                                  <a:srgbClr val="836967"/>
                                </a:solidFill>
                                <a:latin typeface="Cambria Math" panose="02040503050406030204" pitchFamily="18" charset="0"/>
                              </a:rPr>
                            </m:ctrlPr>
                          </m:dPr>
                          <m:e>
                            <m:r>
                              <a:rPr lang="en-US" sz="2400" i="1" dirty="0">
                                <a:latin typeface="Cambria Math" panose="02040503050406030204" pitchFamily="18" charset="0"/>
                              </a:rPr>
                              <m:t>𝑥</m:t>
                            </m:r>
                            <m:d>
                              <m:dPr>
                                <m:ctrlPr>
                                  <a:rPr lang="en-US" sz="2400" i="1" dirty="0">
                                    <a:solidFill>
                                      <a:srgbClr val="836967"/>
                                    </a:solidFill>
                                    <a:latin typeface="Cambria Math" panose="02040503050406030204" pitchFamily="18" charset="0"/>
                                  </a:rPr>
                                </m:ctrlPr>
                              </m:dPr>
                              <m:e>
                                <m:r>
                                  <a:rPr lang="en-US" sz="2400" i="1" dirty="0">
                                    <a:latin typeface="Cambria Math" panose="02040503050406030204" pitchFamily="18" charset="0"/>
                                  </a:rPr>
                                  <m:t>𝑛</m:t>
                                </m:r>
                              </m:e>
                            </m:d>
                          </m:e>
                        </m:d>
                      </m:e>
                      <m:sup>
                        <m:r>
                          <a:rPr lang="en-US" sz="2400" i="0" dirty="0">
                            <a:latin typeface="Cambria Math" panose="02040503050406030204" pitchFamily="18" charset="0"/>
                          </a:rPr>
                          <m:t>2</m:t>
                        </m:r>
                      </m:sup>
                    </m:sSup>
                  </m:oMath>
                </a14:m>
                <a:r>
                  <a:rPr lang="en-US" sz="2400" dirty="0"/>
                  <a:t>. </a:t>
                </a:r>
              </a:p>
              <a:p>
                <a:pPr marL="0" indent="0">
                  <a:buNone/>
                </a:pPr>
                <a:r>
                  <a:rPr lang="en-US" sz="2400" dirty="0"/>
                  <a:t>	RSME: </a:t>
                </a:r>
              </a:p>
              <a:p>
                <a:pPr marL="0" indent="0">
                  <a:buNone/>
                </a:pPr>
                <a:endParaRPr lang="en-US" dirty="0"/>
              </a:p>
            </p:txBody>
          </p:sp>
        </mc:Choice>
        <mc:Fallback xmlns="">
          <p:sp>
            <p:nvSpPr>
              <p:cNvPr id="3" name="Segnaposto contenuto 2">
                <a:extLst>
                  <a:ext uri="{FF2B5EF4-FFF2-40B4-BE49-F238E27FC236}">
                    <a16:creationId xmlns:a16="http://schemas.microsoft.com/office/drawing/2014/main" id="{8D0C1E89-281D-4B62-8C0B-E19C1E51F435}"/>
                  </a:ext>
                </a:extLst>
              </p:cNvPr>
              <p:cNvSpPr>
                <a:spLocks noGrp="1" noRot="1" noChangeAspect="1" noMove="1" noResize="1" noEditPoints="1" noAdjustHandles="1" noChangeArrowheads="1" noChangeShapeType="1" noTextEdit="1"/>
              </p:cNvSpPr>
              <p:nvPr>
                <p:ph idx="1"/>
              </p:nvPr>
            </p:nvSpPr>
            <p:spPr>
              <a:xfrm>
                <a:off x="646111" y="1549335"/>
                <a:ext cx="8946541" cy="4195481"/>
              </a:xfrm>
              <a:blipFill>
                <a:blip r:embed="rId2"/>
                <a:stretch>
                  <a:fillRect l="-545" t="-116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17A55E5A-0F49-4034-B5E5-8839E38AA876}"/>
                  </a:ext>
                </a:extLst>
              </p:cNvPr>
              <p:cNvSpPr txBox="1"/>
              <p:nvPr/>
            </p:nvSpPr>
            <p:spPr>
              <a:xfrm>
                <a:off x="2073965" y="4595570"/>
                <a:ext cx="1379993"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it-IT" i="1" smtClean="0">
                              <a:solidFill>
                                <a:srgbClr val="836967"/>
                              </a:solidFill>
                              <a:latin typeface="Cambria Math" panose="02040503050406030204" pitchFamily="18" charset="0"/>
                            </a:rPr>
                          </m:ctrlPr>
                        </m:radPr>
                        <m:deg/>
                        <m:e>
                          <m:f>
                            <m:fPr>
                              <m:ctrlPr>
                                <a:rPr lang="it-IT" i="1">
                                  <a:solidFill>
                                    <a:srgbClr val="836967"/>
                                  </a:solidFill>
                                  <a:latin typeface="Cambria Math" panose="02040503050406030204" pitchFamily="18" charset="0"/>
                                </a:rPr>
                              </m:ctrlPr>
                            </m:fPr>
                            <m:num>
                              <m:r>
                                <a:rPr lang="it-IT">
                                  <a:latin typeface="Cambria Math" panose="02040503050406030204" pitchFamily="18" charset="0"/>
                                </a:rPr>
                                <m:t>1</m:t>
                              </m:r>
                            </m:num>
                            <m:den>
                              <m:r>
                                <a:rPr lang="it-IT" i="1">
                                  <a:latin typeface="Cambria Math" panose="02040503050406030204" pitchFamily="18" charset="0"/>
                                </a:rPr>
                                <m:t>𝑛</m:t>
                              </m:r>
                            </m:den>
                          </m:f>
                          <m:sSub>
                            <m:sSubPr>
                              <m:ctrlPr>
                                <a:rPr lang="it-IT" i="1">
                                  <a:solidFill>
                                    <a:srgbClr val="836967"/>
                                  </a:solidFill>
                                  <a:latin typeface="Cambria Math" panose="02040503050406030204" pitchFamily="18" charset="0"/>
                                </a:rPr>
                              </m:ctrlPr>
                            </m:sSubPr>
                            <m:e>
                              <m:r>
                                <a:rPr lang="it-IT" i="1">
                                  <a:latin typeface="Cambria Math" panose="02040503050406030204" pitchFamily="18" charset="0"/>
                                </a:rPr>
                                <m:t>𝛴</m:t>
                              </m:r>
                            </m:e>
                            <m:sub>
                              <m:r>
                                <a:rPr lang="it-IT" i="1">
                                  <a:latin typeface="Cambria Math" panose="02040503050406030204" pitchFamily="18" charset="0"/>
                                </a:rPr>
                                <m:t>𝑛</m:t>
                              </m:r>
                            </m:sub>
                          </m:sSub>
                          <m:sSup>
                            <m:sSupPr>
                              <m:ctrlPr>
                                <a:rPr lang="it-IT" i="1">
                                  <a:solidFill>
                                    <a:srgbClr val="836967"/>
                                  </a:solidFill>
                                  <a:latin typeface="Cambria Math" panose="02040503050406030204" pitchFamily="18" charset="0"/>
                                </a:rPr>
                              </m:ctrlPr>
                            </m:sSupPr>
                            <m:e>
                              <m:d>
                                <m:dPr>
                                  <m:begChr m:val="|"/>
                                  <m:endChr m:val="|"/>
                                  <m:ctrlPr>
                                    <a:rPr lang="it-IT" i="1">
                                      <a:solidFill>
                                        <a:srgbClr val="836967"/>
                                      </a:solidFill>
                                      <a:latin typeface="Cambria Math" panose="02040503050406030204" pitchFamily="18" charset="0"/>
                                    </a:rPr>
                                  </m:ctrlPr>
                                </m:dPr>
                                <m:e>
                                  <m:r>
                                    <a:rPr lang="it-IT" i="1">
                                      <a:latin typeface="Cambria Math" panose="02040503050406030204" pitchFamily="18" charset="0"/>
                                    </a:rPr>
                                    <m:t>𝑥</m:t>
                                  </m:r>
                                  <m:d>
                                    <m:dPr>
                                      <m:ctrlPr>
                                        <a:rPr lang="it-IT" i="1">
                                          <a:solidFill>
                                            <a:srgbClr val="836967"/>
                                          </a:solidFill>
                                          <a:latin typeface="Cambria Math" panose="02040503050406030204" pitchFamily="18" charset="0"/>
                                        </a:rPr>
                                      </m:ctrlPr>
                                    </m:dPr>
                                    <m:e>
                                      <m:r>
                                        <a:rPr lang="it-IT" i="1">
                                          <a:latin typeface="Cambria Math" panose="02040503050406030204" pitchFamily="18" charset="0"/>
                                        </a:rPr>
                                        <m:t>𝑛</m:t>
                                      </m:r>
                                    </m:e>
                                  </m:d>
                                </m:e>
                              </m:d>
                            </m:e>
                            <m:sup>
                              <m:r>
                                <a:rPr lang="it-IT" i="0">
                                  <a:latin typeface="Cambria Math" panose="02040503050406030204" pitchFamily="18" charset="0"/>
                                </a:rPr>
                                <m:t>2</m:t>
                              </m:r>
                            </m:sup>
                          </m:sSup>
                        </m:e>
                      </m:rad>
                    </m:oMath>
                  </m:oMathPara>
                </a14:m>
                <a:endParaRPr lang="it-IT" dirty="0"/>
              </a:p>
            </p:txBody>
          </p:sp>
        </mc:Choice>
        <mc:Fallback xmlns="">
          <p:sp>
            <p:nvSpPr>
              <p:cNvPr id="6" name="CasellaDiTesto 5">
                <a:extLst>
                  <a:ext uri="{FF2B5EF4-FFF2-40B4-BE49-F238E27FC236}">
                    <a16:creationId xmlns:a16="http://schemas.microsoft.com/office/drawing/2014/main" id="{17A55E5A-0F49-4034-B5E5-8839E38AA876}"/>
                  </a:ext>
                </a:extLst>
              </p:cNvPr>
              <p:cNvSpPr txBox="1">
                <a:spLocks noRot="1" noChangeAspect="1" noMove="1" noResize="1" noEditPoints="1" noAdjustHandles="1" noChangeArrowheads="1" noChangeShapeType="1" noTextEdit="1"/>
              </p:cNvSpPr>
              <p:nvPr/>
            </p:nvSpPr>
            <p:spPr>
              <a:xfrm>
                <a:off x="2073965" y="4595570"/>
                <a:ext cx="1379993" cy="818366"/>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26493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F4D326-1DDC-4A93-8137-93E5483F1B74}"/>
              </a:ext>
            </a:extLst>
          </p:cNvPr>
          <p:cNvSpPr>
            <a:spLocks noGrp="1"/>
          </p:cNvSpPr>
          <p:nvPr>
            <p:ph type="title"/>
          </p:nvPr>
        </p:nvSpPr>
        <p:spPr>
          <a:xfrm>
            <a:off x="996216" y="452718"/>
            <a:ext cx="9404723" cy="1400530"/>
          </a:xfrm>
        </p:spPr>
        <p:txBody>
          <a:bodyPr/>
          <a:lstStyle/>
          <a:p>
            <a:r>
              <a:rPr lang="it-IT" sz="4400" dirty="0"/>
              <a:t>AUDIO FEATURES</a:t>
            </a:r>
          </a:p>
        </p:txBody>
      </p:sp>
      <p:sp>
        <p:nvSpPr>
          <p:cNvPr id="3" name="Segnaposto contenuto 2">
            <a:extLst>
              <a:ext uri="{FF2B5EF4-FFF2-40B4-BE49-F238E27FC236}">
                <a16:creationId xmlns:a16="http://schemas.microsoft.com/office/drawing/2014/main" id="{8D0C1E89-281D-4B62-8C0B-E19C1E51F435}"/>
              </a:ext>
            </a:extLst>
          </p:cNvPr>
          <p:cNvSpPr>
            <a:spLocks noGrp="1"/>
          </p:cNvSpPr>
          <p:nvPr>
            <p:ph idx="1"/>
          </p:nvPr>
        </p:nvSpPr>
        <p:spPr>
          <a:xfrm>
            <a:off x="646111" y="1549335"/>
            <a:ext cx="8946541" cy="4195481"/>
          </a:xfrm>
        </p:spPr>
        <p:txBody>
          <a:bodyPr/>
          <a:lstStyle/>
          <a:p>
            <a:r>
              <a:rPr lang="it-IT" sz="2400" dirty="0"/>
              <a:t>Zero Crossing Rate;</a:t>
            </a:r>
          </a:p>
          <a:p>
            <a:r>
              <a:rPr lang="it-IT" sz="2400" dirty="0"/>
              <a:t>Harmonic &amp; Percussive;</a:t>
            </a:r>
          </a:p>
          <a:p>
            <a:r>
              <a:rPr lang="it-IT" sz="2400" dirty="0"/>
              <a:t>Bpm;</a:t>
            </a:r>
          </a:p>
          <a:p>
            <a:r>
              <a:rPr lang="it-IT" sz="2400" dirty="0"/>
              <a:t>Rsme;</a:t>
            </a:r>
          </a:p>
          <a:p>
            <a:r>
              <a:rPr lang="it-IT" sz="2400" dirty="0"/>
              <a:t>CHROMA: Le funzioni Chroma sono una rappresentazione interessante e potente per l'audio musicale in cui l'intero spettro viene proiettato su 12 bin che rappresentano i 12 semitoni distinti (o </a:t>
            </a:r>
            <a:r>
              <a:rPr lang="it-IT" sz="2400" dirty="0" err="1"/>
              <a:t>chroma</a:t>
            </a:r>
            <a:r>
              <a:rPr lang="it-IT" sz="2400" dirty="0"/>
              <a:t>) dell'ottava musicale.</a:t>
            </a:r>
          </a:p>
          <a:p>
            <a:endParaRPr lang="en-US" dirty="0"/>
          </a:p>
        </p:txBody>
      </p:sp>
    </p:spTree>
    <p:extLst>
      <p:ext uri="{BB962C8B-B14F-4D97-AF65-F5344CB8AC3E}">
        <p14:creationId xmlns:p14="http://schemas.microsoft.com/office/powerpoint/2010/main" val="78583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Personalizzato 1">
      <a:dk1>
        <a:sysClr val="windowText" lastClr="000000"/>
      </a:dk1>
      <a:lt1>
        <a:sysClr val="window" lastClr="FFFFFF"/>
      </a:lt1>
      <a:dk2>
        <a:srgbClr val="323232"/>
      </a:dk2>
      <a:lt2>
        <a:srgbClr val="E3DED1"/>
      </a:lt2>
      <a:accent1>
        <a:srgbClr val="F2F2F2"/>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3757AD34030840920D0AB4E4BEECE9" ma:contentTypeVersion="5" ma:contentTypeDescription="Creare un nuovo documento." ma:contentTypeScope="" ma:versionID="9394fdc027652ca2a9a28162aaa16ef0">
  <xsd:schema xmlns:xsd="http://www.w3.org/2001/XMLSchema" xmlns:xs="http://www.w3.org/2001/XMLSchema" xmlns:p="http://schemas.microsoft.com/office/2006/metadata/properties" xmlns:ns2="1cd25dd9-b74b-4d44-ac73-28695285b336" targetNamespace="http://schemas.microsoft.com/office/2006/metadata/properties" ma:root="true" ma:fieldsID="51942c2369df78ed09da68f862a03e5c" ns2:_="">
    <xsd:import namespace="1cd25dd9-b74b-4d44-ac73-28695285b3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d25dd9-b74b-4d44-ac73-28695285b3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8F6202-0601-490F-9D7E-4B3E0A988B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d25dd9-b74b-4d44-ac73-28695285b3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71324B-65F5-40CA-9438-5C988362CF2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464CCFA-4496-4526-93D3-2D527FBE4F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TotalTime>
  <Words>1163</Words>
  <Application>Microsoft Office PowerPoint</Application>
  <PresentationFormat>Widescreen</PresentationFormat>
  <Paragraphs>124</Paragraphs>
  <Slides>25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Cambria Math</vt:lpstr>
      <vt:lpstr>Century Gothic</vt:lpstr>
      <vt:lpstr>Wingdings 3</vt:lpstr>
      <vt:lpstr>Ione</vt:lpstr>
      <vt:lpstr>MUSIC GENRE CLASSIFICATION AND AUDIO RETRIEVAL  DIGITAL SIGNAL IMAGE MANAGEMENT</vt:lpstr>
      <vt:lpstr>OBIETTIVI DI RICERCA</vt:lpstr>
      <vt:lpstr>GTZAN DATASET </vt:lpstr>
      <vt:lpstr>APPROCCIO METODOLOGICO</vt:lpstr>
      <vt:lpstr>AUDIO FEATURES</vt:lpstr>
      <vt:lpstr>AUDIO FEATURES</vt:lpstr>
      <vt:lpstr>AUDIO FEATURES</vt:lpstr>
      <vt:lpstr>AUDIO FEATURES</vt:lpstr>
      <vt:lpstr>AUDIO FEATURES</vt:lpstr>
      <vt:lpstr>CHROMA FEATURES</vt:lpstr>
      <vt:lpstr>AUDIO FEATURES</vt:lpstr>
      <vt:lpstr>AUDIO FEATURES</vt:lpstr>
      <vt:lpstr>MACHINE LEARNING FOR GENRE        CLASSIFICATION</vt:lpstr>
      <vt:lpstr>MACHINE LEARNING FOR GENRE        CLASSIFICATION</vt:lpstr>
      <vt:lpstr>BEST MACHINE LEARNING MODEL</vt:lpstr>
      <vt:lpstr>CONVOLUTION NEURAL NETWORK:     MEL SPECTROGRAM</vt:lpstr>
      <vt:lpstr>CONVOLUTION NEURAL NETWORK:   ARCHITECTURE 30 secondi</vt:lpstr>
      <vt:lpstr>CONVOLUTIONAL NEURAL NETWORK: RESULTS ON 30 SECONDS DATASET </vt:lpstr>
      <vt:lpstr>CONVOLUTIONAL NEURAL NETWORK: RESULTS ON 30 SECONDS DATASET </vt:lpstr>
      <vt:lpstr>CONVOLUTION NEURAL NETWORK:    ARCHITECTURE 3 secondi</vt:lpstr>
      <vt:lpstr>CONVOLUTION NEURAL NETWORK: RESULTS ON 3 SECONDS DATASET</vt:lpstr>
      <vt:lpstr>CONVOLUTION NEURAL NETWORK: RESULTS ON 3 SECONDS DATASET</vt:lpstr>
      <vt:lpstr>MUSIC RETRIEVAL:  ALGORITHMS</vt:lpstr>
      <vt:lpstr>MUSIC RETRIEVAL:    EXAMPLE</vt:lpstr>
      <vt:lpstr>MUSIC RETRIEVAL: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AND AUDIO RETRIVIAL  DIGITAL SIGNAL IMAGE MANAGEMENT</dc:title>
  <dc:creator>Dario Della Mura</dc:creator>
  <cp:lastModifiedBy>Dario Della Mura</cp:lastModifiedBy>
  <cp:revision>2</cp:revision>
  <dcterms:created xsi:type="dcterms:W3CDTF">2021-01-21T15:10:52Z</dcterms:created>
  <dcterms:modified xsi:type="dcterms:W3CDTF">2021-01-22T10:36:06Z</dcterms:modified>
</cp:coreProperties>
</file>