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4" r:id="rId4"/>
    <p:sldId id="31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7" r:id="rId24"/>
    <p:sldId id="308" r:id="rId25"/>
    <p:sldId id="309" r:id="rId26"/>
    <p:sldId id="310" r:id="rId27"/>
    <p:sldId id="311" r:id="rId28"/>
    <p:sldId id="313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6667" autoAdjust="0"/>
  </p:normalViewPr>
  <p:slideViewPr>
    <p:cSldViewPr>
      <p:cViewPr varScale="1">
        <p:scale>
          <a:sx n="65" d="100"/>
          <a:sy n="65" d="100"/>
        </p:scale>
        <p:origin x="13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4420C-61C4-4D3A-822A-FB14CAA0ECF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35F335-C827-41AA-AEE1-8E056A974AB7}">
      <dgm:prSet phldrT="[Text]" custT="1"/>
      <dgm:spPr/>
      <dgm:t>
        <a:bodyPr/>
        <a:lstStyle/>
        <a:p>
          <a:r>
            <a:rPr lang="es-AR" sz="2800" dirty="0" err="1" smtClean="0">
              <a:latin typeface="Arial" pitchFamily="34" charset="0"/>
              <a:cs typeface="Arial" pitchFamily="34" charset="0"/>
            </a:rPr>
            <a:t>Check</a:t>
          </a:r>
          <a:r>
            <a:rPr lang="es-AR" sz="2800" dirty="0" smtClean="0">
              <a:latin typeface="Arial" pitchFamily="34" charset="0"/>
              <a:cs typeface="Arial" pitchFamily="34" charset="0"/>
            </a:rPr>
            <a:t>-in</a:t>
          </a:r>
        </a:p>
        <a:p>
          <a:r>
            <a:rPr lang="es-AR" sz="2800" dirty="0" smtClean="0">
              <a:latin typeface="Arial" pitchFamily="34" charset="0"/>
              <a:cs typeface="Arial" pitchFamily="34" charset="0"/>
            </a:rPr>
            <a:t>cambios</a:t>
          </a:r>
        </a:p>
      </dgm:t>
    </dgm:pt>
    <dgm:pt modelId="{386B0922-182C-4C1C-857E-89FBC3888D76}" type="parTrans" cxnId="{A387F11B-D3EA-4797-85F5-7F8FD229ECFB}">
      <dgm:prSet/>
      <dgm:spPr/>
      <dgm:t>
        <a:bodyPr/>
        <a:lstStyle/>
        <a:p>
          <a:endParaRPr lang="en-US"/>
        </a:p>
      </dgm:t>
    </dgm:pt>
    <dgm:pt modelId="{D3950F5A-0E22-4535-9905-BAC9A564E726}" type="sibTrans" cxnId="{A387F11B-D3EA-4797-85F5-7F8FD229ECFB}">
      <dgm:prSet/>
      <dgm:spPr/>
      <dgm:t>
        <a:bodyPr/>
        <a:lstStyle/>
        <a:p>
          <a:endParaRPr lang="en-US"/>
        </a:p>
      </dgm:t>
    </dgm:pt>
    <dgm:pt modelId="{542BFD7B-68DD-432F-B973-AB2313757F9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err="1" smtClean="0"/>
            <a:t>Build</a:t>
          </a:r>
          <a:endParaRPr lang="en-US" dirty="0"/>
        </a:p>
      </dgm:t>
    </dgm:pt>
    <dgm:pt modelId="{C76E630B-1DEE-4D97-8BA9-BD6FC1D4B1D5}" type="parTrans" cxnId="{640869D7-6E28-449A-99BF-609E5A2D5232}">
      <dgm:prSet/>
      <dgm:spPr/>
      <dgm:t>
        <a:bodyPr/>
        <a:lstStyle/>
        <a:p>
          <a:endParaRPr lang="en-US"/>
        </a:p>
      </dgm:t>
    </dgm:pt>
    <dgm:pt modelId="{2975EEBC-EF19-438A-B28B-2010AA41DC83}" type="sibTrans" cxnId="{640869D7-6E28-449A-99BF-609E5A2D5232}">
      <dgm:prSet/>
      <dgm:spPr/>
      <dgm:t>
        <a:bodyPr/>
        <a:lstStyle/>
        <a:p>
          <a:endParaRPr lang="en-US"/>
        </a:p>
      </dgm:t>
    </dgm:pt>
    <dgm:pt modelId="{CB961B62-FC76-4063-8AD3-61758977F36A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Correr Test</a:t>
          </a:r>
          <a:endParaRPr lang="en-US" dirty="0"/>
        </a:p>
      </dgm:t>
    </dgm:pt>
    <dgm:pt modelId="{A92E1317-EAEF-4115-9E95-95663F4C867B}" type="parTrans" cxnId="{20463CF5-C46E-4CAC-A4A8-C5B51D15A8B8}">
      <dgm:prSet/>
      <dgm:spPr/>
      <dgm:t>
        <a:bodyPr/>
        <a:lstStyle/>
        <a:p>
          <a:endParaRPr lang="en-US"/>
        </a:p>
      </dgm:t>
    </dgm:pt>
    <dgm:pt modelId="{899A1053-D0DB-4BFF-8F3C-AD889EF8B2DA}" type="sibTrans" cxnId="{20463CF5-C46E-4CAC-A4A8-C5B51D15A8B8}">
      <dgm:prSet/>
      <dgm:spPr/>
      <dgm:t>
        <a:bodyPr/>
        <a:lstStyle/>
        <a:p>
          <a:endParaRPr lang="en-US"/>
        </a:p>
      </dgm:t>
    </dgm:pt>
    <dgm:pt modelId="{D594E22F-1C15-42D2-B59D-5A68877D252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AR" dirty="0" smtClean="0"/>
            <a:t>Tools</a:t>
          </a:r>
          <a:endParaRPr lang="en-US" dirty="0"/>
        </a:p>
      </dgm:t>
    </dgm:pt>
    <dgm:pt modelId="{880FE325-8EC3-4F7D-A8F9-953F30F53B96}" type="parTrans" cxnId="{80168DE0-6825-445C-A10B-C0F0097300D3}">
      <dgm:prSet/>
      <dgm:spPr/>
      <dgm:t>
        <a:bodyPr/>
        <a:lstStyle/>
        <a:p>
          <a:endParaRPr lang="en-US"/>
        </a:p>
      </dgm:t>
    </dgm:pt>
    <dgm:pt modelId="{4CC57C5A-298D-4933-AE32-9E852F1AC234}" type="sibTrans" cxnId="{80168DE0-6825-445C-A10B-C0F0097300D3}">
      <dgm:prSet/>
      <dgm:spPr/>
      <dgm:t>
        <a:bodyPr/>
        <a:lstStyle/>
        <a:p>
          <a:endParaRPr lang="en-US"/>
        </a:p>
      </dgm:t>
    </dgm:pt>
    <dgm:pt modelId="{A880967E-E865-4CB3-9814-7CBB8B8FD31E}" type="pres">
      <dgm:prSet presAssocID="{E684420C-61C4-4D3A-822A-FB14CAA0EC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ED8332-8036-4EC5-AC01-AD11B1E2D476}" type="pres">
      <dgm:prSet presAssocID="{E684420C-61C4-4D3A-822A-FB14CAA0ECF5}" presName="cycle" presStyleCnt="0"/>
      <dgm:spPr/>
    </dgm:pt>
    <dgm:pt modelId="{C129CA4C-167D-4938-849B-79CCA7EA8A3E}" type="pres">
      <dgm:prSet presAssocID="{9B35F335-C827-41AA-AEE1-8E056A974AB7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B7DE6-5642-4509-B26E-E6EF2D906B88}" type="pres">
      <dgm:prSet presAssocID="{D3950F5A-0E22-4535-9905-BAC9A564E726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C3BD0E9-58A9-46AF-9407-B0BA6E97BC14}" type="pres">
      <dgm:prSet presAssocID="{542BFD7B-68DD-432F-B973-AB2313757F9F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0C00C-B55C-414E-ACFD-F57729F86C04}" type="pres">
      <dgm:prSet presAssocID="{CB961B62-FC76-4063-8AD3-61758977F36A}" presName="nodeFollowingNodes" presStyleLbl="node1" presStyleIdx="2" presStyleCnt="4" custRadScaleRad="118050" custRadScaleInc="-5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E23DA-74C2-4C0E-9A82-682AAD04011C}" type="pres">
      <dgm:prSet presAssocID="{D594E22F-1C15-42D2-B59D-5A68877D252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B2D4B-2B8A-4840-B0CF-87088EEF6B83}" type="presOf" srcId="{D594E22F-1C15-42D2-B59D-5A68877D252C}" destId="{A94E23DA-74C2-4C0E-9A82-682AAD04011C}" srcOrd="0" destOrd="0" presId="urn:microsoft.com/office/officeart/2005/8/layout/cycle3"/>
    <dgm:cxn modelId="{640869D7-6E28-449A-99BF-609E5A2D5232}" srcId="{E684420C-61C4-4D3A-822A-FB14CAA0ECF5}" destId="{542BFD7B-68DD-432F-B973-AB2313757F9F}" srcOrd="1" destOrd="0" parTransId="{C76E630B-1DEE-4D97-8BA9-BD6FC1D4B1D5}" sibTransId="{2975EEBC-EF19-438A-B28B-2010AA41DC83}"/>
    <dgm:cxn modelId="{7F60E2C5-F15C-4E15-8057-8C73DCB3D3DA}" type="presOf" srcId="{E684420C-61C4-4D3A-822A-FB14CAA0ECF5}" destId="{A880967E-E865-4CB3-9814-7CBB8B8FD31E}" srcOrd="0" destOrd="0" presId="urn:microsoft.com/office/officeart/2005/8/layout/cycle3"/>
    <dgm:cxn modelId="{A387F11B-D3EA-4797-85F5-7F8FD229ECFB}" srcId="{E684420C-61C4-4D3A-822A-FB14CAA0ECF5}" destId="{9B35F335-C827-41AA-AEE1-8E056A974AB7}" srcOrd="0" destOrd="0" parTransId="{386B0922-182C-4C1C-857E-89FBC3888D76}" sibTransId="{D3950F5A-0E22-4535-9905-BAC9A564E726}"/>
    <dgm:cxn modelId="{EF8B5B2A-D2F4-42F0-99A4-C0A09A4B549F}" type="presOf" srcId="{9B35F335-C827-41AA-AEE1-8E056A974AB7}" destId="{C129CA4C-167D-4938-849B-79CCA7EA8A3E}" srcOrd="0" destOrd="0" presId="urn:microsoft.com/office/officeart/2005/8/layout/cycle3"/>
    <dgm:cxn modelId="{20463CF5-C46E-4CAC-A4A8-C5B51D15A8B8}" srcId="{E684420C-61C4-4D3A-822A-FB14CAA0ECF5}" destId="{CB961B62-FC76-4063-8AD3-61758977F36A}" srcOrd="2" destOrd="0" parTransId="{A92E1317-EAEF-4115-9E95-95663F4C867B}" sibTransId="{899A1053-D0DB-4BFF-8F3C-AD889EF8B2DA}"/>
    <dgm:cxn modelId="{EFBFB339-1406-4952-B215-C13F808DB51C}" type="presOf" srcId="{542BFD7B-68DD-432F-B973-AB2313757F9F}" destId="{AC3BD0E9-58A9-46AF-9407-B0BA6E97BC14}" srcOrd="0" destOrd="0" presId="urn:microsoft.com/office/officeart/2005/8/layout/cycle3"/>
    <dgm:cxn modelId="{80168DE0-6825-445C-A10B-C0F0097300D3}" srcId="{E684420C-61C4-4D3A-822A-FB14CAA0ECF5}" destId="{D594E22F-1C15-42D2-B59D-5A68877D252C}" srcOrd="3" destOrd="0" parTransId="{880FE325-8EC3-4F7D-A8F9-953F30F53B96}" sibTransId="{4CC57C5A-298D-4933-AE32-9E852F1AC234}"/>
    <dgm:cxn modelId="{5306457A-86AD-42C8-81C3-6D1908ED0FDC}" type="presOf" srcId="{D3950F5A-0E22-4535-9905-BAC9A564E726}" destId="{2D1B7DE6-5642-4509-B26E-E6EF2D906B88}" srcOrd="0" destOrd="0" presId="urn:microsoft.com/office/officeart/2005/8/layout/cycle3"/>
    <dgm:cxn modelId="{6C6AE666-BE64-42B1-BE16-3A4DC0ACDB9E}" type="presOf" srcId="{CB961B62-FC76-4063-8AD3-61758977F36A}" destId="{DEB0C00C-B55C-414E-ACFD-F57729F86C04}" srcOrd="0" destOrd="0" presId="urn:microsoft.com/office/officeart/2005/8/layout/cycle3"/>
    <dgm:cxn modelId="{48EC334B-B6D9-4E16-AE0A-882F63164105}" type="presParOf" srcId="{A880967E-E865-4CB3-9814-7CBB8B8FD31E}" destId="{1CED8332-8036-4EC5-AC01-AD11B1E2D476}" srcOrd="0" destOrd="0" presId="urn:microsoft.com/office/officeart/2005/8/layout/cycle3"/>
    <dgm:cxn modelId="{C9977D95-B8B3-4B79-9175-1B43ABD76A19}" type="presParOf" srcId="{1CED8332-8036-4EC5-AC01-AD11B1E2D476}" destId="{C129CA4C-167D-4938-849B-79CCA7EA8A3E}" srcOrd="0" destOrd="0" presId="urn:microsoft.com/office/officeart/2005/8/layout/cycle3"/>
    <dgm:cxn modelId="{98E32E96-DF31-4771-BCF0-E43A6FE68E28}" type="presParOf" srcId="{1CED8332-8036-4EC5-AC01-AD11B1E2D476}" destId="{2D1B7DE6-5642-4509-B26E-E6EF2D906B88}" srcOrd="1" destOrd="0" presId="urn:microsoft.com/office/officeart/2005/8/layout/cycle3"/>
    <dgm:cxn modelId="{2B9FB150-9FAC-4384-841E-F6C9181C68D4}" type="presParOf" srcId="{1CED8332-8036-4EC5-AC01-AD11B1E2D476}" destId="{AC3BD0E9-58A9-46AF-9407-B0BA6E97BC14}" srcOrd="2" destOrd="0" presId="urn:microsoft.com/office/officeart/2005/8/layout/cycle3"/>
    <dgm:cxn modelId="{406C9627-3605-4183-94D3-7451974395CD}" type="presParOf" srcId="{1CED8332-8036-4EC5-AC01-AD11B1E2D476}" destId="{DEB0C00C-B55C-414E-ACFD-F57729F86C04}" srcOrd="3" destOrd="0" presId="urn:microsoft.com/office/officeart/2005/8/layout/cycle3"/>
    <dgm:cxn modelId="{201C2265-BF06-459E-80B1-3E20178F78C1}" type="presParOf" srcId="{1CED8332-8036-4EC5-AC01-AD11B1E2D476}" destId="{A94E23DA-74C2-4C0E-9A82-682AAD04011C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7DE6-5642-4509-B26E-E6EF2D906B88}">
      <dsp:nvSpPr>
        <dsp:cNvPr id="0" name=""/>
        <dsp:cNvSpPr/>
      </dsp:nvSpPr>
      <dsp:spPr>
        <a:xfrm>
          <a:off x="1409345" y="-99136"/>
          <a:ext cx="4417604" cy="4417604"/>
        </a:xfrm>
        <a:prstGeom prst="circularArrow">
          <a:avLst>
            <a:gd name="adj1" fmla="val 4668"/>
            <a:gd name="adj2" fmla="val 272909"/>
            <a:gd name="adj3" fmla="val 12928144"/>
            <a:gd name="adj4" fmla="val 17965206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9CA4C-167D-4938-849B-79CCA7EA8A3E}">
      <dsp:nvSpPr>
        <dsp:cNvPr id="0" name=""/>
        <dsp:cNvSpPr/>
      </dsp:nvSpPr>
      <dsp:spPr>
        <a:xfrm>
          <a:off x="2183608" y="772"/>
          <a:ext cx="2869078" cy="1434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err="1" smtClean="0">
              <a:latin typeface="Arial" pitchFamily="34" charset="0"/>
              <a:cs typeface="Arial" pitchFamily="34" charset="0"/>
            </a:rPr>
            <a:t>Check</a:t>
          </a:r>
          <a:r>
            <a:rPr lang="es-AR" sz="2800" kern="1200" dirty="0" smtClean="0">
              <a:latin typeface="Arial" pitchFamily="34" charset="0"/>
              <a:cs typeface="Arial" pitchFamily="34" charset="0"/>
            </a:rPr>
            <a:t>-in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>
              <a:latin typeface="Arial" pitchFamily="34" charset="0"/>
              <a:cs typeface="Arial" pitchFamily="34" charset="0"/>
            </a:rPr>
            <a:t>cambios</a:t>
          </a:r>
        </a:p>
      </dsp:txBody>
      <dsp:txXfrm>
        <a:off x="2253636" y="70800"/>
        <a:ext cx="2729022" cy="1294483"/>
      </dsp:txXfrm>
    </dsp:sp>
    <dsp:sp modelId="{AC3BD0E9-58A9-46AF-9407-B0BA6E97BC14}">
      <dsp:nvSpPr>
        <dsp:cNvPr id="0" name=""/>
        <dsp:cNvSpPr/>
      </dsp:nvSpPr>
      <dsp:spPr>
        <a:xfrm>
          <a:off x="3769822" y="1586986"/>
          <a:ext cx="2869078" cy="1434539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200" kern="1200" dirty="0" err="1" smtClean="0"/>
            <a:t>Build</a:t>
          </a:r>
          <a:endParaRPr lang="en-US" sz="4200" kern="1200" dirty="0"/>
        </a:p>
      </dsp:txBody>
      <dsp:txXfrm>
        <a:off x="3839850" y="1657014"/>
        <a:ext cx="2729022" cy="1294483"/>
      </dsp:txXfrm>
    </dsp:sp>
    <dsp:sp modelId="{DEB0C00C-B55C-414E-ACFD-F57729F86C04}">
      <dsp:nvSpPr>
        <dsp:cNvPr id="0" name=""/>
        <dsp:cNvSpPr/>
      </dsp:nvSpPr>
      <dsp:spPr>
        <a:xfrm>
          <a:off x="2319638" y="3173972"/>
          <a:ext cx="2869078" cy="1434539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200" kern="1200" dirty="0" smtClean="0"/>
            <a:t>Correr Test</a:t>
          </a:r>
          <a:endParaRPr lang="en-US" sz="4200" kern="1200" dirty="0"/>
        </a:p>
      </dsp:txBody>
      <dsp:txXfrm>
        <a:off x="2389666" y="3244000"/>
        <a:ext cx="2729022" cy="1294483"/>
      </dsp:txXfrm>
    </dsp:sp>
    <dsp:sp modelId="{A94E23DA-74C2-4C0E-9A82-682AAD04011C}">
      <dsp:nvSpPr>
        <dsp:cNvPr id="0" name=""/>
        <dsp:cNvSpPr/>
      </dsp:nvSpPr>
      <dsp:spPr>
        <a:xfrm>
          <a:off x="597395" y="1586986"/>
          <a:ext cx="2869078" cy="143453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200" kern="1200" dirty="0" smtClean="0"/>
            <a:t>Tools</a:t>
          </a:r>
          <a:endParaRPr lang="en-US" sz="4200" kern="1200" dirty="0"/>
        </a:p>
      </dsp:txBody>
      <dsp:txXfrm>
        <a:off x="667423" y="1657014"/>
        <a:ext cx="2729022" cy="1294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8FE50-BFBC-4C3E-AE8F-ABF1342E324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8AD92-7BE8-4207-9D7B-31871954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process of integrating software is not a new problem. Software</a:t>
            </a:r>
          </a:p>
          <a:p>
            <a:r>
              <a:rPr lang="en-US" dirty="0" smtClean="0"/>
              <a:t>integration may not be as much of an issue on a one-person project</a:t>
            </a:r>
          </a:p>
          <a:p>
            <a:r>
              <a:rPr lang="en-US" dirty="0" smtClean="0"/>
              <a:t>with few external system dependencies, but as the complexity of a</a:t>
            </a:r>
          </a:p>
          <a:p>
            <a:r>
              <a:rPr lang="en-US" dirty="0" smtClean="0"/>
              <a:t>project increases (even just adding one more person), there is a greater</a:t>
            </a:r>
          </a:p>
          <a:p>
            <a:r>
              <a:rPr lang="en-US" dirty="0" smtClean="0"/>
              <a:t>need to integrate and ensure that software components work</a:t>
            </a:r>
          </a:p>
          <a:p>
            <a:r>
              <a:rPr lang="en-US" dirty="0" smtClean="0"/>
              <a:t>together—early and often. Waiting until the end of a project to </a:t>
            </a:r>
            <a:r>
              <a:rPr lang="en-US" dirty="0" err="1" smtClean="0"/>
              <a:t>inte</a:t>
            </a:r>
            <a:r>
              <a:rPr lang="en-US" dirty="0" smtClean="0"/>
              <a:t>-</a:t>
            </a:r>
          </a:p>
          <a:p>
            <a:r>
              <a:rPr lang="en-US" dirty="0" smtClean="0"/>
              <a:t>grate leads to all sorts of software quality problems, which are costly</a:t>
            </a:r>
          </a:p>
          <a:p>
            <a:r>
              <a:rPr lang="en-US" dirty="0" smtClean="0"/>
              <a:t>and often lead to project delays. CI addresses these risks faster and in</a:t>
            </a:r>
          </a:p>
          <a:p>
            <a:r>
              <a:rPr lang="en-US" dirty="0" smtClean="0"/>
              <a:t>smaller increments.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out experience, this means that:</a:t>
            </a:r>
          </a:p>
          <a:p>
            <a:r>
              <a:rPr lang="en-US" dirty="0" smtClean="0"/>
              <a:t>• All developers run private builds</a:t>
            </a:r>
          </a:p>
          <a:p>
            <a:r>
              <a:rPr lang="en-US" dirty="0" smtClean="0"/>
              <a:t> on their own workstations </a:t>
            </a:r>
          </a:p>
          <a:p>
            <a:r>
              <a:rPr lang="en-US" dirty="0" smtClean="0"/>
              <a:t>before committing their code to the version control repository to </a:t>
            </a:r>
          </a:p>
          <a:p>
            <a:r>
              <a:rPr lang="en-US" dirty="0" smtClean="0"/>
              <a:t>ensure that their changes don’t break the integration build.</a:t>
            </a:r>
          </a:p>
          <a:p>
            <a:r>
              <a:rPr lang="en-US" dirty="0" smtClean="0"/>
              <a:t>• Developers commit their code to a version control repository at</a:t>
            </a:r>
          </a:p>
          <a:p>
            <a:r>
              <a:rPr lang="en-US" dirty="0" smtClean="0"/>
              <a:t>least once a day.</a:t>
            </a:r>
          </a:p>
          <a:p>
            <a:r>
              <a:rPr lang="en-US" dirty="0" smtClean="0"/>
              <a:t>• Integration builds occur several times a day on a separate build </a:t>
            </a:r>
          </a:p>
          <a:p>
            <a:r>
              <a:rPr lang="en-US" dirty="0" smtClean="0"/>
              <a:t>machine.</a:t>
            </a:r>
          </a:p>
          <a:p>
            <a:r>
              <a:rPr lang="en-US" dirty="0" smtClean="0"/>
              <a:t>• 100% of tests must pass for every build.</a:t>
            </a:r>
          </a:p>
          <a:p>
            <a:endParaRPr lang="en-US" dirty="0" smtClean="0"/>
          </a:p>
          <a:p>
            <a:r>
              <a:rPr lang="en-US" dirty="0" smtClean="0"/>
              <a:t>• A product is generated that can be functionally tested.</a:t>
            </a:r>
          </a:p>
          <a:p>
            <a:r>
              <a:rPr lang="en-US" dirty="0" smtClean="0"/>
              <a:t>• Fixing broken builds is of the highest priority.</a:t>
            </a:r>
          </a:p>
          <a:p>
            <a:r>
              <a:rPr lang="en-US" dirty="0" smtClean="0"/>
              <a:t>• Some developers review reports generated by the build, such as </a:t>
            </a:r>
          </a:p>
          <a:p>
            <a:r>
              <a:rPr lang="en-US" dirty="0" smtClean="0"/>
              <a:t>coding standards and dependency analysis reports, to seek areas </a:t>
            </a:r>
          </a:p>
          <a:p>
            <a:r>
              <a:rPr lang="en-US" dirty="0" smtClean="0"/>
              <a:t>for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466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number of studies over time have shown a correlation between</a:t>
            </a:r>
          </a:p>
          <a:p>
            <a:r>
              <a:rPr lang="en-US" dirty="0" smtClean="0"/>
              <a:t>the number of paths through code and defects. One metric that arose</a:t>
            </a:r>
          </a:p>
          <a:p>
            <a:r>
              <a:rPr lang="en-US" dirty="0" smtClean="0"/>
              <a:t>from these studies is called the </a:t>
            </a:r>
            <a:r>
              <a:rPr lang="en-US" dirty="0" err="1" smtClean="0"/>
              <a:t>Cyclomatic</a:t>
            </a:r>
            <a:r>
              <a:rPr lang="en-US" dirty="0" smtClean="0"/>
              <a:t> Complexity Number</a:t>
            </a:r>
          </a:p>
          <a:p>
            <a:r>
              <a:rPr lang="en-US" dirty="0" smtClean="0"/>
              <a:t>(CCN). The CCN is a plain integer that measures complexity by count-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 the number of distinct paths through a method. Various studies</a:t>
            </a:r>
          </a:p>
          <a:p>
            <a:r>
              <a:rPr lang="en-US" dirty="0" smtClean="0"/>
              <a:t>with this metric over the years have determined that methods with a</a:t>
            </a:r>
          </a:p>
          <a:p>
            <a:r>
              <a:rPr lang="en-US" dirty="0" smtClean="0"/>
              <a:t>CCN greater than 10 have a higher risk of defects than other code of</a:t>
            </a:r>
          </a:p>
          <a:p>
            <a:r>
              <a:rPr lang="en-US" dirty="0" smtClean="0"/>
              <a:t>the same bulk.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---</a:t>
            </a:r>
          </a:p>
          <a:p>
            <a:endParaRPr lang="es-AR" dirty="0" smtClean="0"/>
          </a:p>
          <a:p>
            <a:r>
              <a:rPr lang="en-US" dirty="0" smtClean="0"/>
              <a:t>There are other useful metrics that blossomed in the latter part of the</a:t>
            </a:r>
          </a:p>
          <a:p>
            <a:r>
              <a:rPr lang="en-US" dirty="0" smtClean="0"/>
              <a:t>twentieth century. Have you ever noticed that objects that have a lot of</a:t>
            </a:r>
          </a:p>
          <a:p>
            <a:r>
              <a:rPr lang="en-US" dirty="0" smtClean="0"/>
              <a:t>dependencies on other objects become somewhat  brittle? If one of</a:t>
            </a:r>
          </a:p>
          <a:p>
            <a:r>
              <a:rPr lang="en-US" dirty="0" smtClean="0"/>
              <a:t>their dependencies changes, the object itself may break. From the</a:t>
            </a:r>
          </a:p>
          <a:p>
            <a:r>
              <a:rPr lang="en-US" dirty="0" smtClean="0"/>
              <a:t>other direction, when you change an object that every other object in a</a:t>
            </a:r>
          </a:p>
          <a:p>
            <a:r>
              <a:rPr lang="en-US" dirty="0" smtClean="0"/>
              <a:t>system depends on, it creates issues elsewhere. (This tendency is com-</a:t>
            </a:r>
          </a:p>
          <a:p>
            <a:r>
              <a:rPr lang="en-US" dirty="0" err="1" smtClean="0"/>
              <a:t>monly</a:t>
            </a:r>
            <a:r>
              <a:rPr lang="en-US" dirty="0" smtClean="0"/>
              <a:t> referred to as the “collateral damage” effect.) It is important to</a:t>
            </a:r>
          </a:p>
          <a:p>
            <a:r>
              <a:rPr lang="en-US" dirty="0" smtClean="0"/>
              <a:t>be poised for unanticipated change (the one constant), and you don’t</a:t>
            </a:r>
          </a:p>
          <a:p>
            <a:r>
              <a:rPr lang="en-US" dirty="0" smtClean="0"/>
              <a:t>want dependencies holding you back from creating changes that you</a:t>
            </a:r>
          </a:p>
          <a:p>
            <a:r>
              <a:rPr lang="en-US" dirty="0" smtClean="0"/>
              <a:t>wish to make.</a:t>
            </a:r>
          </a:p>
          <a:p>
            <a:r>
              <a:rPr lang="en-US" dirty="0" smtClean="0"/>
              <a:t>Two metrics most helpful in determining over-coupling are known</a:t>
            </a:r>
          </a:p>
          <a:p>
            <a:r>
              <a:rPr lang="en-US" dirty="0" smtClean="0"/>
              <a:t>as Afferent Coupling and Efferent Coupling (sometimes called Fan</a:t>
            </a:r>
          </a:p>
          <a:p>
            <a:r>
              <a:rPr lang="en-US" dirty="0" smtClean="0"/>
              <a:t>In and Fan Out, respectively). These simple integer metrics count the</a:t>
            </a:r>
          </a:p>
          <a:p>
            <a:r>
              <a:rPr lang="en-US" dirty="0" smtClean="0"/>
              <a:t>relationships to or from objects. Both Afferent and Efferent Coupling</a:t>
            </a:r>
          </a:p>
          <a:p>
            <a:r>
              <a:rPr lang="en-US" dirty="0" smtClean="0"/>
              <a:t>signify an architectural maintenance issue: Either an object has</a:t>
            </a:r>
          </a:p>
          <a:p>
            <a:r>
              <a:rPr lang="en-US" dirty="0" smtClean="0"/>
              <a:t>responsibility to too many other objects (highly afferent) or the object</a:t>
            </a:r>
          </a:p>
          <a:p>
            <a:r>
              <a:rPr lang="en-US" dirty="0" smtClean="0"/>
              <a:t>isn’t sufficiently independent of other objects (highly efferent). </a:t>
            </a:r>
          </a:p>
          <a:p>
            <a:endParaRPr lang="es-AR" dirty="0" smtClean="0"/>
          </a:p>
          <a:p>
            <a:r>
              <a:rPr lang="en-US" dirty="0" smtClean="0"/>
              <a:t>In a CI environment, a code analysis tool can be run any time a</a:t>
            </a:r>
          </a:p>
          <a:p>
            <a:r>
              <a:rPr lang="en-US" dirty="0" smtClean="0"/>
              <a:t>change is made to the project’s repository. The tool can analyze an</a:t>
            </a:r>
          </a:p>
          <a:p>
            <a:r>
              <a:rPr lang="en-US" dirty="0" smtClean="0"/>
              <a:t>individual file when it is changed, or analyze the entire code base</a:t>
            </a:r>
          </a:p>
          <a:p>
            <a:r>
              <a:rPr lang="en-US" dirty="0" smtClean="0"/>
              <a:t>when structural or other system changes are made. What’s more, due</a:t>
            </a:r>
          </a:p>
          <a:p>
            <a:r>
              <a:rPr lang="en-US" dirty="0" smtClean="0"/>
              <a:t>to the nature of CI, interested parties can be instantly notified of viola-</a:t>
            </a:r>
          </a:p>
          <a:p>
            <a:r>
              <a:rPr lang="en-US" dirty="0" err="1" smtClean="0"/>
              <a:t>tions</a:t>
            </a:r>
            <a:r>
              <a:rPr lang="en-US" dirty="0" smtClean="0"/>
              <a:t> in architecture or coding. For instance, a popular code analysis</a:t>
            </a:r>
          </a:p>
          <a:p>
            <a:r>
              <a:rPr lang="en-US" dirty="0" smtClean="0"/>
              <a:t>tool for the Java platform PMD has more than 180 customizable rules</a:t>
            </a:r>
          </a:p>
          <a:p>
            <a:r>
              <a:rPr lang="en-US" dirty="0" smtClean="0"/>
              <a:t>in categories ranging from braces placement in conditionals to naming</a:t>
            </a:r>
          </a:p>
          <a:p>
            <a:r>
              <a:rPr lang="en-US" dirty="0" smtClean="0"/>
              <a:t>conventions, design conventions (like simplifying conditionals, etc.),</a:t>
            </a:r>
          </a:p>
          <a:p>
            <a:r>
              <a:rPr lang="en-US" dirty="0" smtClean="0"/>
              <a:t>and even unused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710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o1.getCLass()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bug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NullPointerException</a:t>
            </a:r>
            <a:r>
              <a:rPr lang="es-AR" baseline="0" dirty="0" smtClean="0"/>
              <a:t>).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This</a:t>
            </a:r>
            <a:r>
              <a:rPr lang="es-AR" baseline="0" dirty="0" smtClean="0"/>
              <a:t> error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detected</a:t>
            </a:r>
            <a:r>
              <a:rPr lang="es-AR" baseline="0" dirty="0" smtClean="0"/>
              <a:t> at PMD </a:t>
            </a:r>
            <a:r>
              <a:rPr lang="es-AR" baseline="0" dirty="0" err="1" smtClean="0"/>
              <a:t>tool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FindBug</a:t>
            </a:r>
            <a:r>
              <a:rPr lang="es-AR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60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first</a:t>
            </a:r>
            <a:r>
              <a:rPr lang="es-AR" dirty="0" smtClean="0"/>
              <a:t> </a:t>
            </a:r>
            <a:r>
              <a:rPr lang="es-AR" dirty="0" err="1" smtClean="0"/>
              <a:t>example</a:t>
            </a:r>
            <a:r>
              <a:rPr lang="es-AR" dirty="0" smtClean="0"/>
              <a:t> show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without</a:t>
            </a:r>
            <a:r>
              <a:rPr lang="es-AR" dirty="0" smtClean="0"/>
              <a:t> </a:t>
            </a:r>
            <a:r>
              <a:rPr lang="es-AR" dirty="0" err="1" smtClean="0"/>
              <a:t>format</a:t>
            </a:r>
            <a:r>
              <a:rPr lang="es-AR" dirty="0" smtClean="0"/>
              <a:t> and </a:t>
            </a:r>
            <a:r>
              <a:rPr lang="es-AR" dirty="0" err="1" smtClean="0"/>
              <a:t>second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example</a:t>
            </a:r>
            <a:r>
              <a:rPr lang="es-AR" baseline="0" dirty="0" smtClean="0"/>
              <a:t> show more </a:t>
            </a:r>
            <a:r>
              <a:rPr lang="es-AR" baseline="0" dirty="0" err="1" smtClean="0"/>
              <a:t>understandable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56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Automated builds and repeatable builds. Automated tests and repeatable tests. Test categories and test frequencies. Continuous inspections.</a:t>
            </a:r>
          </a:p>
          <a:p>
            <a:r>
              <a:rPr lang="en-US" dirty="0" smtClean="0"/>
              <a:t>Continuous database integration. This string of tasks in creating an effective CI environment primarily enables one key benefit: releasing</a:t>
            </a:r>
          </a:p>
          <a:p>
            <a:r>
              <a:rPr lang="en-US" dirty="0" smtClean="0"/>
              <a:t>working software at any point in time, in any environment. As we said, if you can’t release your software, then it’s almost as if it doesn’t exist.</a:t>
            </a:r>
          </a:p>
          <a:p>
            <a:r>
              <a:rPr lang="en-US" dirty="0" smtClean="0"/>
              <a:t>What makes up a typical deployment? Regardless of platform, technology, or domain, deploying working software principally</a:t>
            </a:r>
          </a:p>
          <a:p>
            <a:r>
              <a:rPr lang="en-US" dirty="0" smtClean="0"/>
              <a:t>embodies six high-level steps.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Label a repository’s assets.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Produce a clean environment, free of assumptions.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Generate and label a build directly from the repository and install it on the target machine.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Successfully run tests at all levels in a clone of the production environment.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Create build feedback reports.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If necessary, you can roll back the release by using labels in your version control repository.</a:t>
            </a:r>
          </a:p>
          <a:p>
            <a:r>
              <a:rPr lang="en-US" dirty="0" smtClean="0"/>
              <a:t>Once your CI environment is established, these sometimes painful steps can become as easy as pushing the Integrate button. You still need</a:t>
            </a:r>
          </a:p>
          <a:p>
            <a:r>
              <a:rPr lang="en-US" dirty="0" smtClean="0"/>
              <a:t>to keep track of which of the delivered features were supposed to be delivered based on customer expectations (bill of materials), but you</a:t>
            </a:r>
          </a:p>
          <a:p>
            <a:r>
              <a:rPr lang="en-US" dirty="0" smtClean="0"/>
              <a:t>know that what is in there all works and constitutes working software.</a:t>
            </a:r>
          </a:p>
          <a:p>
            <a:endParaRPr lang="en-US" dirty="0" smtClean="0"/>
          </a:p>
          <a:p>
            <a:r>
              <a:rPr lang="en-US" dirty="0" smtClean="0"/>
              <a:t>The single command should be as simple as typing ant deploy.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0377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39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feedback doesn’t take the action to improve the software, project members do—typically, software developers. The information</a:t>
            </a:r>
          </a:p>
          <a:p>
            <a:r>
              <a:rPr lang="en-US" dirty="0" smtClean="0"/>
              <a:t>may be useful to others, such as analysts, testers, and management, </a:t>
            </a:r>
            <a:r>
              <a:rPr lang="en-US" dirty="0" err="1" smtClean="0"/>
              <a:t>aswell</a:t>
            </a:r>
            <a:r>
              <a:rPr lang="en-US" dirty="0" smtClean="0"/>
              <a:t>. Continuous feedback provides the means to structure the </a:t>
            </a:r>
            <a:r>
              <a:rPr lang="en-US" dirty="0" err="1" smtClean="0"/>
              <a:t>infor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mation</a:t>
            </a:r>
            <a:r>
              <a:rPr lang="en-US" dirty="0" smtClean="0"/>
              <a:t>, and you decide what portions are delivered to which project members upon certain events. You and the other recipients know both</a:t>
            </a:r>
          </a:p>
          <a:p>
            <a:r>
              <a:rPr lang="en-US" dirty="0" smtClean="0"/>
              <a:t>that the information is accurate and fresh and that you are taking the most effective action to solve an issue. Instead of waiting for stake-</a:t>
            </a:r>
          </a:p>
          <a:p>
            <a:r>
              <a:rPr lang="en-US" dirty="0" smtClean="0"/>
              <a:t>holders to notice they have questions and then putting them to you, you can devise notifications for them on a particular concern and have </a:t>
            </a:r>
            <a:r>
              <a:rPr lang="en-US" dirty="0" err="1" smtClean="0"/>
              <a:t>th</a:t>
            </a:r>
            <a:endParaRPr lang="en-US" dirty="0" smtClean="0"/>
          </a:p>
          <a:p>
            <a:r>
              <a:rPr lang="en-US" dirty="0" smtClean="0"/>
              <a:t>notices sent regularly and/or right when an issue develops.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46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process of integrating software is not a new problem. Software</a:t>
            </a:r>
          </a:p>
          <a:p>
            <a:r>
              <a:rPr lang="en-US" dirty="0" smtClean="0"/>
              <a:t>integration may not be as much of an issue on a one-person project</a:t>
            </a:r>
          </a:p>
          <a:p>
            <a:r>
              <a:rPr lang="en-US" dirty="0" smtClean="0"/>
              <a:t>with few external system dependencies, but as the complexity of a</a:t>
            </a:r>
          </a:p>
          <a:p>
            <a:r>
              <a:rPr lang="en-US" dirty="0" smtClean="0"/>
              <a:t>project increases (even just adding one more person), there is a greater</a:t>
            </a:r>
          </a:p>
          <a:p>
            <a:r>
              <a:rPr lang="en-US" dirty="0" smtClean="0"/>
              <a:t>need to integrate and ensure that software components work</a:t>
            </a:r>
          </a:p>
          <a:p>
            <a:r>
              <a:rPr lang="en-US" dirty="0" smtClean="0"/>
              <a:t>together—early and often. Waiting until the end of a project to </a:t>
            </a:r>
            <a:r>
              <a:rPr lang="en-US" dirty="0" err="1" smtClean="0"/>
              <a:t>inte</a:t>
            </a:r>
            <a:r>
              <a:rPr lang="en-US" dirty="0" smtClean="0"/>
              <a:t>-</a:t>
            </a:r>
          </a:p>
          <a:p>
            <a:r>
              <a:rPr lang="en-US" dirty="0" smtClean="0"/>
              <a:t>grate leads to all sorts of software quality problems, which are costly</a:t>
            </a:r>
          </a:p>
          <a:p>
            <a:r>
              <a:rPr lang="en-US" dirty="0" smtClean="0"/>
              <a:t>and often lead to project delays. CI addresses these risks faster and in</a:t>
            </a:r>
          </a:p>
          <a:p>
            <a:r>
              <a:rPr lang="en-US" dirty="0" smtClean="0"/>
              <a:t>smaller increments.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out experience, this means that:</a:t>
            </a:r>
          </a:p>
          <a:p>
            <a:r>
              <a:rPr lang="en-US" dirty="0" smtClean="0"/>
              <a:t>• All developers run private builds</a:t>
            </a:r>
          </a:p>
          <a:p>
            <a:r>
              <a:rPr lang="en-US" dirty="0" smtClean="0"/>
              <a:t> on their own workstations </a:t>
            </a:r>
          </a:p>
          <a:p>
            <a:r>
              <a:rPr lang="en-US" dirty="0" smtClean="0"/>
              <a:t>before committing their code to the version control repository to </a:t>
            </a:r>
          </a:p>
          <a:p>
            <a:r>
              <a:rPr lang="en-US" dirty="0" smtClean="0"/>
              <a:t>ensure that their changes don’t break the integration build.</a:t>
            </a:r>
          </a:p>
          <a:p>
            <a:r>
              <a:rPr lang="en-US" dirty="0" smtClean="0"/>
              <a:t>• Developers commit their code to a version control repository at</a:t>
            </a:r>
          </a:p>
          <a:p>
            <a:r>
              <a:rPr lang="en-US" dirty="0" smtClean="0"/>
              <a:t>least once a day.</a:t>
            </a:r>
          </a:p>
          <a:p>
            <a:r>
              <a:rPr lang="en-US" dirty="0" smtClean="0"/>
              <a:t>• Integration builds occur several times a day on a separate build </a:t>
            </a:r>
          </a:p>
          <a:p>
            <a:r>
              <a:rPr lang="en-US" dirty="0" smtClean="0"/>
              <a:t>machine.</a:t>
            </a:r>
          </a:p>
          <a:p>
            <a:r>
              <a:rPr lang="en-US" dirty="0" smtClean="0"/>
              <a:t>• 100% of tests must pass for every build.</a:t>
            </a:r>
          </a:p>
          <a:p>
            <a:endParaRPr lang="en-US" dirty="0" smtClean="0"/>
          </a:p>
          <a:p>
            <a:r>
              <a:rPr lang="en-US" dirty="0" smtClean="0"/>
              <a:t>• A product is generated that can be functionally tested.</a:t>
            </a:r>
          </a:p>
          <a:p>
            <a:r>
              <a:rPr lang="en-US" dirty="0" smtClean="0"/>
              <a:t>• Fixing broken builds is of the highest priority.</a:t>
            </a:r>
          </a:p>
          <a:p>
            <a:r>
              <a:rPr lang="en-US" dirty="0" smtClean="0"/>
              <a:t>• Some developers review reports generated by the build, such as </a:t>
            </a:r>
          </a:p>
          <a:p>
            <a:r>
              <a:rPr lang="en-US" dirty="0" smtClean="0"/>
              <a:t>coding standards and dependency analysis reports, to seek areas </a:t>
            </a:r>
          </a:p>
          <a:p>
            <a:r>
              <a:rPr lang="en-US" dirty="0" smtClean="0"/>
              <a:t>for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372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Workflow</a:t>
            </a:r>
            <a:r>
              <a:rPr lang="es-AR" baseline="0" dirty="0" smtClean="0"/>
              <a:t>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5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969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One of the central tenets of CI is integrating early and often. Develop-</a:t>
            </a:r>
          </a:p>
          <a:p>
            <a:r>
              <a:rPr lang="en-US" dirty="0" err="1" smtClean="0"/>
              <a:t>ers</a:t>
            </a:r>
            <a:r>
              <a:rPr lang="en-US" dirty="0" smtClean="0"/>
              <a:t> </a:t>
            </a:r>
            <a:r>
              <a:rPr lang="en-US" b="1" dirty="0" smtClean="0"/>
              <a:t>must commit code frequently </a:t>
            </a:r>
            <a:r>
              <a:rPr lang="en-US" dirty="0" smtClean="0"/>
              <a:t>in order to realize the benefits of CI.</a:t>
            </a:r>
          </a:p>
          <a:p>
            <a:endParaRPr lang="en-US" dirty="0" smtClean="0"/>
          </a:p>
          <a:p>
            <a:r>
              <a:rPr lang="en-US" dirty="0" smtClean="0"/>
              <a:t>Waiting more than a day or so to commit code to the version control</a:t>
            </a:r>
          </a:p>
          <a:p>
            <a:r>
              <a:rPr lang="en-US" dirty="0" smtClean="0"/>
              <a:t>repository makes integration time-consuming and may prevent </a:t>
            </a:r>
            <a:r>
              <a:rPr lang="en-US" dirty="0" err="1" smtClean="0"/>
              <a:t>devel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opers</a:t>
            </a:r>
            <a:r>
              <a:rPr lang="en-US" dirty="0" smtClean="0"/>
              <a:t> from being able to use the latest changes. Try one or both of</a:t>
            </a:r>
          </a:p>
          <a:p>
            <a:r>
              <a:rPr lang="en-US" dirty="0" smtClean="0"/>
              <a:t>these techniques to commit code more frequently.</a:t>
            </a:r>
          </a:p>
          <a:p>
            <a:r>
              <a:rPr lang="en-US" dirty="0" smtClean="0"/>
              <a:t>• Make small changes—Try not to change many components all </a:t>
            </a:r>
          </a:p>
          <a:p>
            <a:r>
              <a:rPr lang="en-US" dirty="0" smtClean="0"/>
              <a:t>at once. Instead, choose a small task, write the tests and source </a:t>
            </a:r>
          </a:p>
          <a:p>
            <a:r>
              <a:rPr lang="en-US" dirty="0" smtClean="0"/>
              <a:t>code, run your tests, and then commit your code to the version </a:t>
            </a:r>
          </a:p>
          <a:p>
            <a:r>
              <a:rPr lang="en-US" dirty="0" smtClean="0"/>
              <a:t>control repository.</a:t>
            </a:r>
          </a:p>
          <a:p>
            <a:r>
              <a:rPr lang="en-US" dirty="0" smtClean="0"/>
              <a:t>• Commit after each task—Assuming tasks/work items have </a:t>
            </a:r>
          </a:p>
          <a:p>
            <a:r>
              <a:rPr lang="en-US" dirty="0" smtClean="0"/>
              <a:t>been broken up so that they can be finished in a few hours, some </a:t>
            </a:r>
          </a:p>
          <a:p>
            <a:r>
              <a:rPr lang="en-US" dirty="0" smtClean="0"/>
              <a:t>development shops require developers to commit their code as </a:t>
            </a:r>
          </a:p>
          <a:p>
            <a:r>
              <a:rPr lang="en-US" dirty="0" smtClean="0"/>
              <a:t>they complete each task.</a:t>
            </a:r>
          </a:p>
          <a:p>
            <a:r>
              <a:rPr lang="en-US" dirty="0" smtClean="0"/>
              <a:t>Try to avoid having everyone commit at the same time every day.</a:t>
            </a:r>
          </a:p>
          <a:p>
            <a:r>
              <a:rPr lang="en-US" dirty="0" smtClean="0"/>
              <a:t>You’ll find that there are usually many more build errors to manage</a:t>
            </a:r>
          </a:p>
          <a:p>
            <a:r>
              <a:rPr lang="en-US" dirty="0" smtClean="0"/>
              <a:t>because of the collisions between changes. This is especially trouble-</a:t>
            </a:r>
          </a:p>
          <a:p>
            <a:r>
              <a:rPr lang="en-US" dirty="0" smtClean="0"/>
              <a:t>some at the end of the day, when people are ready to leave. The longer</a:t>
            </a:r>
          </a:p>
          <a:p>
            <a:r>
              <a:rPr lang="en-US" dirty="0" smtClean="0"/>
              <a:t>you wait to integrate with others, the more difficult your integration</a:t>
            </a:r>
          </a:p>
          <a:p>
            <a:r>
              <a:rPr lang="en-US" dirty="0" smtClean="0"/>
              <a:t>will prove to be.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----</a:t>
            </a:r>
          </a:p>
          <a:p>
            <a:r>
              <a:rPr lang="es-AR" b="1" dirty="0" err="1" smtClean="0"/>
              <a:t>Don´t</a:t>
            </a:r>
            <a:r>
              <a:rPr lang="es-AR" b="1" dirty="0" smtClean="0"/>
              <a:t> </a:t>
            </a:r>
            <a:r>
              <a:rPr lang="es-AR" b="1" dirty="0" err="1" smtClean="0"/>
              <a:t>commit</a:t>
            </a:r>
            <a:r>
              <a:rPr lang="es-AR" b="1" dirty="0" smtClean="0"/>
              <a:t> </a:t>
            </a:r>
            <a:r>
              <a:rPr lang="es-AR" b="1" dirty="0" err="1" smtClean="0"/>
              <a:t>broken</a:t>
            </a:r>
            <a:r>
              <a:rPr lang="es-AR" b="1" dirty="0" smtClean="0"/>
              <a:t> </a:t>
            </a:r>
            <a:r>
              <a:rPr lang="es-AR" b="1" dirty="0" err="1" smtClean="0"/>
              <a:t>code</a:t>
            </a:r>
            <a:r>
              <a:rPr lang="es-AR" b="1" dirty="0" smtClean="0"/>
              <a:t> </a:t>
            </a:r>
          </a:p>
          <a:p>
            <a:r>
              <a:rPr lang="en-US" dirty="0" smtClean="0"/>
              <a:t>A dangerous assumption on a project is that everyone knows not to</a:t>
            </a:r>
          </a:p>
          <a:p>
            <a:r>
              <a:rPr lang="en-US" dirty="0" smtClean="0"/>
              <a:t>commit code that doesn’t work to the version control repository. The</a:t>
            </a:r>
          </a:p>
          <a:p>
            <a:r>
              <a:rPr lang="en-US" dirty="0" smtClean="0"/>
              <a:t>ultimate mitigation for this risk is having a well-factored build script</a:t>
            </a:r>
          </a:p>
          <a:p>
            <a:r>
              <a:rPr lang="en-US" dirty="0" smtClean="0"/>
              <a:t>that compiles and tests the code in a repeatable manner. Make it part of</a:t>
            </a:r>
          </a:p>
          <a:p>
            <a:r>
              <a:rPr lang="en-US" dirty="0" smtClean="0"/>
              <a:t>the team’s accepted development practice to always run a private build</a:t>
            </a:r>
          </a:p>
          <a:p>
            <a:r>
              <a:rPr lang="en-US" dirty="0" smtClean="0"/>
              <a:t>(which closely resembles the integration build process) before com-</a:t>
            </a:r>
          </a:p>
          <a:p>
            <a:r>
              <a:rPr lang="en-US" dirty="0" err="1" smtClean="0"/>
              <a:t>mitting</a:t>
            </a:r>
            <a:r>
              <a:rPr lang="en-US" dirty="0" smtClean="0"/>
              <a:t> code to the version control repository.</a:t>
            </a:r>
          </a:p>
          <a:p>
            <a:endParaRPr lang="es-AR" dirty="0" smtClean="0"/>
          </a:p>
          <a:p>
            <a:r>
              <a:rPr lang="es-AR" dirty="0" smtClean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Fix Broken Builds Immediately</a:t>
            </a:r>
          </a:p>
          <a:p>
            <a:endParaRPr lang="es-AR" dirty="0" smtClean="0"/>
          </a:p>
          <a:p>
            <a:r>
              <a:rPr lang="en-US" dirty="0" smtClean="0"/>
              <a:t>A broken build is anything that prevents the build from reporting </a:t>
            </a:r>
            <a:r>
              <a:rPr lang="en-US" dirty="0" err="1" smtClean="0"/>
              <a:t>suc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cess</a:t>
            </a:r>
            <a:r>
              <a:rPr lang="en-US" dirty="0" smtClean="0"/>
              <a:t>. This may be a compilation error, a failed test or inspection, a</a:t>
            </a:r>
          </a:p>
          <a:p>
            <a:r>
              <a:rPr lang="en-US" dirty="0" smtClean="0"/>
              <a:t>problem with the database, or a failed deployment. When operating in</a:t>
            </a:r>
          </a:p>
          <a:p>
            <a:r>
              <a:rPr lang="en-US" dirty="0" smtClean="0"/>
              <a:t>a CI environment, these problems must be </a:t>
            </a:r>
            <a:r>
              <a:rPr lang="en-US" b="1" dirty="0" smtClean="0"/>
              <a:t>fixed immediately</a:t>
            </a:r>
            <a:r>
              <a:rPr lang="en-US" dirty="0" smtClean="0"/>
              <a:t>; </a:t>
            </a:r>
            <a:r>
              <a:rPr lang="en-US" dirty="0" err="1" smtClean="0"/>
              <a:t>fortu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nately</a:t>
            </a:r>
            <a:r>
              <a:rPr lang="en-US" dirty="0" smtClean="0"/>
              <a:t>, in a CI environment, each error is discovered incrementally and</a:t>
            </a:r>
          </a:p>
          <a:p>
            <a:r>
              <a:rPr lang="en-US" dirty="0" smtClean="0"/>
              <a:t>therefore is likely very small. Some projects have a penalty for break-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 the build, such as throwing some money in a jar or placing the </a:t>
            </a:r>
            <a:r>
              <a:rPr lang="en-US" dirty="0" err="1" smtClean="0"/>
              <a:t>pic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ture</a:t>
            </a:r>
            <a:r>
              <a:rPr lang="en-US" dirty="0" smtClean="0"/>
              <a:t> of the last developer to break the build on the company’s large-</a:t>
            </a:r>
          </a:p>
          <a:p>
            <a:r>
              <a:rPr lang="en-US" dirty="0" smtClean="0"/>
              <a:t>screen monitor (just kidding; hopefully no one is doing this). The</a:t>
            </a:r>
          </a:p>
          <a:p>
            <a:r>
              <a:rPr lang="en-US" dirty="0" smtClean="0"/>
              <a:t>project culture should convey that fixing a broken build is a top project</a:t>
            </a:r>
          </a:p>
          <a:p>
            <a:r>
              <a:rPr lang="en-US" dirty="0" smtClean="0"/>
              <a:t>priority. That way, not just some but every team member can then get</a:t>
            </a:r>
          </a:p>
          <a:p>
            <a:r>
              <a:rPr lang="en-US" dirty="0" smtClean="0"/>
              <a:t>back to what they were doing.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----</a:t>
            </a:r>
          </a:p>
          <a:p>
            <a:endParaRPr lang="en-US" dirty="0" smtClean="0"/>
          </a:p>
          <a:p>
            <a:r>
              <a:rPr lang="en-US" dirty="0" smtClean="0"/>
              <a:t>To prevent broken builds, developers should emulate an integration</a:t>
            </a:r>
          </a:p>
          <a:p>
            <a:r>
              <a:rPr lang="en-US" dirty="0" smtClean="0"/>
              <a:t>build on their local workstation IDE after completing their unit tests.</a:t>
            </a:r>
          </a:p>
          <a:p>
            <a:r>
              <a:rPr lang="en-US" dirty="0" smtClean="0"/>
              <a:t>This build allows you to integrate your new working software with the</a:t>
            </a:r>
          </a:p>
          <a:p>
            <a:r>
              <a:rPr lang="en-US" dirty="0" smtClean="0"/>
              <a:t>working software from all the other </a:t>
            </a:r>
            <a:r>
              <a:rPr lang="en-US" dirty="0" err="1" smtClean="0"/>
              <a:t>developers,obtaining</a:t>
            </a:r>
            <a:r>
              <a:rPr lang="en-US" dirty="0" smtClean="0"/>
              <a:t> the changes</a:t>
            </a:r>
          </a:p>
          <a:p>
            <a:r>
              <a:rPr lang="en-US" dirty="0" smtClean="0"/>
              <a:t>from the version control repository and successfully building locally</a:t>
            </a:r>
          </a:p>
          <a:p>
            <a:r>
              <a:rPr lang="en-US" dirty="0" smtClean="0"/>
              <a:t>with the recent changes. Thus, the code each developer commits has</a:t>
            </a:r>
          </a:p>
          <a:p>
            <a:r>
              <a:rPr lang="en-US" dirty="0" smtClean="0"/>
              <a:t>contributed to the greater good, with code that is less likely to fail on</a:t>
            </a:r>
          </a:p>
          <a:p>
            <a:r>
              <a:rPr lang="en-US" dirty="0" smtClean="0"/>
              <a:t>the integration build server.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2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tests verify the behavior of small elements in a software sys-</a:t>
            </a:r>
          </a:p>
          <a:p>
            <a:r>
              <a:rPr lang="en-US" dirty="0" smtClean="0"/>
              <a:t>tem, which are most often a single class. Occasionally, though, the</a:t>
            </a:r>
          </a:p>
          <a:p>
            <a:r>
              <a:rPr lang="en-US" dirty="0" smtClean="0"/>
              <a:t>one-to-one relationship between a unit test and a class is slightly </a:t>
            </a:r>
            <a:r>
              <a:rPr lang="en-US" dirty="0" err="1" smtClean="0"/>
              <a:t>aug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mented</a:t>
            </a:r>
            <a:r>
              <a:rPr lang="en-US" dirty="0" smtClean="0"/>
              <a:t> with additional classes because the classes under test are</a:t>
            </a:r>
          </a:p>
          <a:p>
            <a:r>
              <a:rPr lang="en-US" dirty="0" smtClean="0"/>
              <a:t>tightly coupled. </a:t>
            </a:r>
          </a:p>
          <a:p>
            <a:endParaRPr lang="es-AR" dirty="0" smtClean="0"/>
          </a:p>
          <a:p>
            <a:r>
              <a:rPr lang="en-US" dirty="0" smtClean="0"/>
              <a:t>Component or subsystem tests verify portions of a system and may</a:t>
            </a:r>
          </a:p>
          <a:p>
            <a:r>
              <a:rPr lang="en-US" dirty="0" smtClean="0"/>
              <a:t>require a fully installed system or some external dependencies, such as</a:t>
            </a:r>
          </a:p>
          <a:p>
            <a:r>
              <a:rPr lang="en-US" dirty="0" smtClean="0"/>
              <a:t>databases, file systems, or network endpoints, to name a few. These</a:t>
            </a:r>
          </a:p>
          <a:p>
            <a:r>
              <a:rPr lang="en-US" dirty="0" smtClean="0"/>
              <a:t>tests verify that components interact to produce the expected aggregate</a:t>
            </a:r>
          </a:p>
          <a:p>
            <a:r>
              <a:rPr lang="en-US" dirty="0" smtClean="0"/>
              <a:t>behavior. A typical component test requires the underlying database to</a:t>
            </a:r>
          </a:p>
          <a:p>
            <a:r>
              <a:rPr lang="en-US" dirty="0" smtClean="0"/>
              <a:t>be running and may even cross architectural boundaries. Because</a:t>
            </a:r>
          </a:p>
          <a:p>
            <a:r>
              <a:rPr lang="en-US" dirty="0" smtClean="0"/>
              <a:t>larger amounts of code are exercised by each test case, more code </a:t>
            </a:r>
            <a:r>
              <a:rPr lang="en-US" dirty="0" err="1" smtClean="0"/>
              <a:t>cov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erage</a:t>
            </a:r>
            <a:r>
              <a:rPr lang="en-US" dirty="0" smtClean="0"/>
              <a:t> is obtained per test, and therefore, these tests tend to run longer</a:t>
            </a:r>
          </a:p>
          <a:p>
            <a:r>
              <a:rPr lang="en-US" dirty="0" smtClean="0"/>
              <a:t>than unit tests. </a:t>
            </a:r>
          </a:p>
          <a:p>
            <a:endParaRPr lang="es-AR" dirty="0" smtClean="0"/>
          </a:p>
          <a:p>
            <a:r>
              <a:rPr lang="en-US" dirty="0" smtClean="0"/>
              <a:t>Functional tests, as the name implies, test the functionality of a</a:t>
            </a:r>
          </a:p>
          <a:p>
            <a:r>
              <a:rPr lang="en-US" dirty="0" smtClean="0"/>
              <a:t>application from the viewpoint of a client, which means the tests them</a:t>
            </a:r>
          </a:p>
          <a:p>
            <a:r>
              <a:rPr lang="en-US" dirty="0" smtClean="0"/>
              <a:t>selves mimic clients. These tests are also known as acceptance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619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Writing and running tests is obviously a good thing, but unless we treat</a:t>
            </a:r>
          </a:p>
          <a:p>
            <a:r>
              <a:rPr lang="en-US" dirty="0" smtClean="0"/>
              <a:t>them as an architectural component that requires proper categorization</a:t>
            </a:r>
          </a:p>
          <a:p>
            <a:r>
              <a:rPr lang="en-US" dirty="0" smtClean="0"/>
              <a:t>and structure, they can start looking like a hurdle, instead of the key, to</a:t>
            </a:r>
          </a:p>
          <a:p>
            <a:r>
              <a:rPr lang="en-US" dirty="0" smtClean="0"/>
              <a:t>success. As the code base increases during your project, we’re talking</a:t>
            </a:r>
          </a:p>
          <a:p>
            <a:r>
              <a:rPr lang="en-US" dirty="0" smtClean="0"/>
              <a:t>about a lot of tests—and if you run all written tests at all times in your</a:t>
            </a:r>
          </a:p>
          <a:p>
            <a:r>
              <a:rPr lang="en-US" dirty="0" smtClean="0"/>
              <a:t>CI system, builds take longer and longer to complete. </a:t>
            </a:r>
          </a:p>
          <a:p>
            <a:endParaRPr lang="es-AR" dirty="0" smtClean="0"/>
          </a:p>
          <a:p>
            <a:r>
              <a:rPr lang="en-US" dirty="0" smtClean="0"/>
              <a:t>Categorizing developer tests into respective buckets (unit tests,</a:t>
            </a:r>
          </a:p>
          <a:p>
            <a:r>
              <a:rPr lang="en-US" dirty="0" smtClean="0"/>
              <a:t>component tests, system tests, and even functional tests) helps you to</a:t>
            </a:r>
          </a:p>
          <a:p>
            <a:r>
              <a:rPr lang="en-US" dirty="0" smtClean="0"/>
              <a:t>run slower running tests after the faster running tests. For example,</a:t>
            </a:r>
          </a:p>
          <a:p>
            <a:r>
              <a:rPr lang="en-US" dirty="0" smtClean="0"/>
              <a:t>running system tests every time the repository changes is a time- and</a:t>
            </a:r>
          </a:p>
          <a:p>
            <a:r>
              <a:rPr lang="en-US" dirty="0" smtClean="0"/>
              <a:t>resource-consuming task and delays notifying interested parties if</a:t>
            </a:r>
          </a:p>
          <a:p>
            <a:r>
              <a:rPr lang="en-US" dirty="0" smtClean="0"/>
              <a:t>there happens to be an issue with the build. If this delay is too long and</a:t>
            </a:r>
          </a:p>
          <a:p>
            <a:r>
              <a:rPr lang="en-US" dirty="0" smtClean="0"/>
              <a:t>developers have moved on to other activities, one of the primary </a:t>
            </a:r>
            <a:r>
              <a:rPr lang="en-US" dirty="0" err="1" smtClean="0"/>
              <a:t>bene</a:t>
            </a:r>
            <a:r>
              <a:rPr lang="en-US" dirty="0" smtClean="0"/>
              <a:t>-</a:t>
            </a:r>
          </a:p>
          <a:p>
            <a:r>
              <a:rPr lang="en-US" dirty="0" smtClean="0"/>
              <a:t>fits of Continuous Integration is not realized. Why not run unit tests</a:t>
            </a:r>
          </a:p>
          <a:p>
            <a:r>
              <a:rPr lang="en-US" dirty="0" smtClean="0"/>
              <a:t>every time someone checks code in, as they don’t take much time to</a:t>
            </a:r>
          </a:p>
          <a:p>
            <a:r>
              <a:rPr lang="en-US" dirty="0" smtClean="0"/>
              <a:t>execute, and then schedule periodic intervals to run component tests</a:t>
            </a:r>
          </a:p>
          <a:p>
            <a:r>
              <a:rPr lang="en-US" dirty="0" smtClean="0"/>
              <a:t>(or after commit builds) and then another interval scheme for system</a:t>
            </a:r>
          </a:p>
          <a:p>
            <a:r>
              <a:rPr lang="en-US" dirty="0" smtClean="0"/>
              <a:t>tests? Those intervals can be increased as iterations come to a close,</a:t>
            </a:r>
          </a:p>
          <a:p>
            <a:r>
              <a:rPr lang="en-US" dirty="0" smtClean="0"/>
              <a:t>and you probably want to run them more often in the initial project</a:t>
            </a:r>
          </a:p>
          <a:p>
            <a:r>
              <a:rPr lang="en-US" dirty="0" smtClean="0"/>
              <a:t>stages too. 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n-US" dirty="0" smtClean="0"/>
              <a:t>Typically, the majority of a build’s runtime is spent on tests, and the</a:t>
            </a:r>
          </a:p>
          <a:p>
            <a:r>
              <a:rPr lang="en-US" dirty="0" smtClean="0"/>
              <a:t>longest tests are those with dependencies on outside objects such as</a:t>
            </a:r>
          </a:p>
          <a:p>
            <a:r>
              <a:rPr lang="en-US" dirty="0" smtClean="0"/>
              <a:t>databases, file systems, and Web containers. Unit tests require the least</a:t>
            </a:r>
          </a:p>
          <a:p>
            <a:r>
              <a:rPr lang="en-US" dirty="0" smtClean="0"/>
              <a:t>setup (by definition, none), and system tests need the most (every-</a:t>
            </a:r>
          </a:p>
          <a:p>
            <a:r>
              <a:rPr lang="en-US" dirty="0" smtClean="0"/>
              <a:t>thing). By defining and grouping tests by type—unit, component, and</a:t>
            </a:r>
          </a:p>
          <a:p>
            <a:r>
              <a:rPr lang="en-US" dirty="0" smtClean="0"/>
              <a:t>system—development teams can fashion a build process that runs test</a:t>
            </a:r>
          </a:p>
          <a:p>
            <a:r>
              <a:rPr lang="en-US" dirty="0" smtClean="0"/>
              <a:t>categories rather than a gigantic test task that runs everything at once.</a:t>
            </a:r>
          </a:p>
          <a:p>
            <a:r>
              <a:rPr lang="en-US" dirty="0" smtClean="0"/>
              <a:t>Unit tests run most often (with every commit); component tests, sys-</a:t>
            </a:r>
          </a:p>
          <a:p>
            <a:r>
              <a:rPr lang="en-US" dirty="0" smtClean="0"/>
              <a:t>tem tests, and functional tests can be run with secondary builds or on</a:t>
            </a:r>
          </a:p>
          <a:p>
            <a:r>
              <a:rPr lang="en-US" dirty="0" smtClean="0"/>
              <a:t>periodic intervals.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9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Contiuous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integration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tool</a:t>
            </a:r>
            <a:r>
              <a:rPr lang="es-AR" baseline="0" dirty="0" smtClean="0"/>
              <a:t> : Jenkins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Example</a:t>
            </a:r>
            <a:r>
              <a:rPr lang="es-AR" baseline="0" dirty="0" smtClean="0"/>
              <a:t> : Test </a:t>
            </a:r>
            <a:r>
              <a:rPr lang="es-AR" baseline="0" dirty="0" err="1" smtClean="0"/>
              <a:t>Rsult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952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subtle differences between inspecting and testing software.</a:t>
            </a:r>
          </a:p>
          <a:p>
            <a:r>
              <a:rPr lang="en-US" dirty="0" smtClean="0"/>
              <a:t>Testing is dynamic and executes the software in order to test the </a:t>
            </a:r>
            <a:r>
              <a:rPr lang="en-US" dirty="0" err="1" smtClean="0"/>
              <a:t>func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tionality</a:t>
            </a:r>
            <a:r>
              <a:rPr lang="en-US" dirty="0" smtClean="0"/>
              <a:t>. Inspection analyzes the code based on a set of predefined</a:t>
            </a:r>
          </a:p>
          <a:p>
            <a:r>
              <a:rPr lang="en-US" dirty="0" smtClean="0"/>
              <a:t>rules. Inspectors (or static and dynamic analysis tools) are directed by </a:t>
            </a:r>
            <a:r>
              <a:rPr lang="en-US" dirty="0" err="1" smtClean="0"/>
              <a:t>identi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fied</a:t>
            </a:r>
            <a:r>
              <a:rPr lang="en-US" dirty="0" smtClean="0"/>
              <a:t> standards that teams should adhere to (usually coding or design</a:t>
            </a:r>
          </a:p>
          <a:p>
            <a:r>
              <a:rPr lang="en-US" dirty="0" smtClean="0"/>
              <a:t>metrics). Examples of inspection targets include coding “grammar”</a:t>
            </a:r>
          </a:p>
          <a:p>
            <a:r>
              <a:rPr lang="en-US" dirty="0" smtClean="0"/>
              <a:t>standards, architectural layering adherence, code duplication, and</a:t>
            </a:r>
          </a:p>
          <a:p>
            <a:r>
              <a:rPr lang="en-US" dirty="0" smtClean="0"/>
              <a:t>many others that we discuss in this chapter. Testing and inspection are</a:t>
            </a:r>
          </a:p>
          <a:p>
            <a:r>
              <a:rPr lang="en-US" dirty="0" smtClean="0"/>
              <a:t>similar concepts in the sense that both do not change the software</a:t>
            </a:r>
          </a:p>
          <a:p>
            <a:r>
              <a:rPr lang="en-US" dirty="0" smtClean="0"/>
              <a:t>code; they only show where problems may reside. You do not achieve</a:t>
            </a:r>
          </a:p>
          <a:p>
            <a:r>
              <a:rPr lang="en-US" dirty="0" smtClean="0"/>
              <a:t>higher quality software by inspecting and testing alone, of course; the</a:t>
            </a:r>
          </a:p>
          <a:p>
            <a:r>
              <a:rPr lang="en-US" dirty="0" smtClean="0"/>
              <a:t>value isn’t manifested until you take action on the problems that are</a:t>
            </a:r>
          </a:p>
          <a:p>
            <a:r>
              <a:rPr lang="en-US" dirty="0" smtClean="0"/>
              <a:t>reported by the tests and inspections.</a:t>
            </a:r>
          </a:p>
          <a:p>
            <a:endParaRPr lang="es-AR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92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6A3F8-8C36-4CE6-AAB5-15D5A2B44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A5A2-CC0F-4023-8E0E-7CC2389BD2CB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B951-276C-446B-A8E5-90214C5D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gif"/><Relationship Id="rId9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93"/>
            <a:ext cx="7772400" cy="1727203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Desarrollo de aplicaciones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b="1" dirty="0" smtClean="0"/>
              <a:t>Integración continua y Ambiente Ágil</a:t>
            </a:r>
            <a:r>
              <a:rPr lang="es-AR" sz="6000" dirty="0" smtClean="0"/>
              <a:t/>
            </a:r>
            <a:br>
              <a:rPr lang="es-AR" sz="6000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8168"/>
            <a:ext cx="6400800" cy="1752600"/>
          </a:xfrm>
        </p:spPr>
        <p:txBody>
          <a:bodyPr/>
          <a:lstStyle/>
          <a:p>
            <a:r>
              <a:rPr lang="es-AR" smtClean="0"/>
              <a:t>UNQ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5157192"/>
            <a:ext cx="7776864" cy="9642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        </a:t>
            </a:r>
            <a:r>
              <a:rPr lang="en-US" sz="4000" dirty="0" err="1" smtClean="0"/>
              <a:t>Continuos</a:t>
            </a:r>
            <a:r>
              <a:rPr lang="en-US" sz="4000" dirty="0" smtClean="0"/>
              <a:t>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4152172"/>
            <a:ext cx="7776864" cy="10050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        </a:t>
            </a:r>
            <a:r>
              <a:rPr lang="en-US" sz="4000" dirty="0" err="1" smtClean="0"/>
              <a:t>Continuos</a:t>
            </a:r>
            <a:r>
              <a:rPr lang="en-US" sz="4000" dirty="0" smtClean="0"/>
              <a:t>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3072796"/>
            <a:ext cx="7776864" cy="1076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       Continuos </a:t>
            </a:r>
            <a:r>
              <a:rPr lang="es-AR" sz="4000" dirty="0" err="1" smtClean="0"/>
              <a:t>Inspection</a:t>
            </a:r>
            <a:r>
              <a:rPr lang="es-AR" sz="40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2095872"/>
            <a:ext cx="7776864" cy="973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AR" sz="16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       Continuos </a:t>
            </a:r>
            <a:r>
              <a:rPr lang="es-AR" sz="4000" dirty="0" err="1" smtClean="0"/>
              <a:t>Feedback</a:t>
            </a:r>
            <a:r>
              <a:rPr lang="es-ES_tradnl" sz="40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1152128"/>
            <a:ext cx="7776864" cy="9807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       Continuos </a:t>
            </a:r>
            <a:r>
              <a:rPr lang="es-AR" sz="4000" dirty="0" err="1" smtClean="0"/>
              <a:t>Deployment</a:t>
            </a:r>
            <a:r>
              <a:rPr lang="es-ES_tradnl" sz="4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9556" y="324433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Don’t Commit Broken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60"/>
            <a:ext cx="6696744" cy="467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</a:t>
            </a: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A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980728"/>
            <a:ext cx="86106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err="1" smtClean="0"/>
              <a:t>Commit</a:t>
            </a:r>
            <a:r>
              <a:rPr lang="es-AR" sz="4000" dirty="0" smtClean="0"/>
              <a:t> de código de manera frecuente</a:t>
            </a:r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AR" sz="40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No </a:t>
            </a:r>
            <a:r>
              <a:rPr lang="en-US" sz="4000" dirty="0" err="1" smtClean="0"/>
              <a:t>hacer</a:t>
            </a:r>
            <a:r>
              <a:rPr lang="en-US" sz="4000" dirty="0" smtClean="0"/>
              <a:t> commit de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con </a:t>
            </a:r>
            <a:r>
              <a:rPr lang="en-US" sz="4000" dirty="0" err="1" smtClean="0"/>
              <a:t>errores</a:t>
            </a:r>
            <a:endParaRPr lang="en-US" sz="40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err="1" smtClean="0"/>
              <a:t>Arreglar</a:t>
            </a:r>
            <a:r>
              <a:rPr lang="en-US" sz="4000" dirty="0" smtClean="0"/>
              <a:t> </a:t>
            </a:r>
            <a:r>
              <a:rPr lang="en-US" sz="4000" dirty="0" err="1" smtClean="0"/>
              <a:t>errores</a:t>
            </a:r>
            <a:r>
              <a:rPr lang="en-US" sz="4000" dirty="0" smtClean="0"/>
              <a:t> de forma </a:t>
            </a:r>
            <a:r>
              <a:rPr lang="en-US" sz="4000" dirty="0" err="1" smtClean="0"/>
              <a:t>inmediata</a:t>
            </a:r>
            <a:endParaRPr lang="en-US" sz="40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Correr </a:t>
            </a:r>
            <a:r>
              <a:rPr lang="es-AR" sz="4000" dirty="0" err="1" smtClean="0"/>
              <a:t>builds</a:t>
            </a:r>
            <a:r>
              <a:rPr lang="es-AR" sz="4000" dirty="0" smtClean="0"/>
              <a:t> privados (desde la IDE)</a:t>
            </a: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5976664" cy="479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556792"/>
            <a:ext cx="8610600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err="1" smtClean="0"/>
              <a:t>Automatizar</a:t>
            </a:r>
            <a:r>
              <a:rPr lang="en-US" sz="4000" dirty="0" smtClean="0"/>
              <a:t> Unit Tests</a:t>
            </a:r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err="1" smtClean="0"/>
              <a:t>Automatizar</a:t>
            </a:r>
            <a:r>
              <a:rPr lang="en-US" sz="4000" dirty="0" smtClean="0"/>
              <a:t> System Tests</a:t>
            </a:r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err="1" smtClean="0"/>
              <a:t>Automatizar</a:t>
            </a:r>
            <a:r>
              <a:rPr lang="en-US" sz="4000" dirty="0" smtClean="0"/>
              <a:t> Functional Tests</a:t>
            </a:r>
          </a:p>
          <a:p>
            <a:pPr marL="173038" lvl="0" indent="-173038">
              <a:spcBef>
                <a:spcPct val="20000"/>
              </a:spcBef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lvl="0" indent="-173038">
              <a:spcBef>
                <a:spcPct val="20000"/>
              </a:spcBef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556792"/>
            <a:ext cx="8610600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3038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 </a:t>
            </a:r>
            <a:r>
              <a:rPr lang="es-AR" sz="4000" dirty="0" smtClean="0"/>
              <a:t>Categorizar los test de desarrollo</a:t>
            </a:r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 </a:t>
            </a:r>
            <a:r>
              <a:rPr lang="en-US" sz="4000" dirty="0" err="1" smtClean="0"/>
              <a:t>Correr</a:t>
            </a:r>
            <a:r>
              <a:rPr lang="en-US" sz="4000" dirty="0" smtClean="0"/>
              <a:t> los </a:t>
            </a:r>
            <a:r>
              <a:rPr lang="en-US" sz="4000" dirty="0" err="1" smtClean="0"/>
              <a:t>testt</a:t>
            </a:r>
            <a:r>
              <a:rPr lang="en-US" sz="4000" dirty="0" smtClean="0"/>
              <a:t> </a:t>
            </a:r>
            <a:r>
              <a:rPr lang="en-US" sz="4000" dirty="0" err="1" smtClean="0"/>
              <a:t>mas</a:t>
            </a:r>
            <a:r>
              <a:rPr lang="en-US" sz="4000" dirty="0" smtClean="0"/>
              <a:t> </a:t>
            </a:r>
            <a:r>
              <a:rPr lang="en-US" sz="4000" dirty="0" err="1" smtClean="0"/>
              <a:t>rápidos</a:t>
            </a:r>
            <a:r>
              <a:rPr lang="en-US" sz="4000" dirty="0" smtClean="0"/>
              <a:t> </a:t>
            </a:r>
            <a:r>
              <a:rPr lang="en-US" sz="4000" dirty="0" err="1" smtClean="0"/>
              <a:t>primero</a:t>
            </a:r>
            <a:r>
              <a:rPr lang="en-US" sz="4000" dirty="0" smtClean="0"/>
              <a:t> </a:t>
            </a:r>
          </a:p>
          <a:p>
            <a:pPr marL="630238" lvl="1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	</a:t>
            </a:r>
            <a:r>
              <a:rPr lang="en-US" sz="2800" dirty="0" smtClean="0"/>
              <a:t>Unit Tests</a:t>
            </a:r>
          </a:p>
          <a:p>
            <a:pPr marL="630238" lvl="1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	Component Tests</a:t>
            </a:r>
          </a:p>
          <a:p>
            <a:pPr marL="630238" lvl="1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	System </a:t>
            </a:r>
            <a:r>
              <a:rPr lang="en-US" sz="2800" dirty="0" err="1" smtClean="0"/>
              <a:t>TestsAutomate</a:t>
            </a:r>
            <a:r>
              <a:rPr lang="en-US" sz="2800" dirty="0" smtClean="0"/>
              <a:t> System Tests</a:t>
            </a:r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 </a:t>
            </a:r>
            <a:r>
              <a:rPr lang="en-US" sz="4000" dirty="0" err="1" smtClean="0"/>
              <a:t>Automatizar</a:t>
            </a:r>
            <a:r>
              <a:rPr lang="en-US" sz="4000" dirty="0" smtClean="0"/>
              <a:t> Functional Tests</a:t>
            </a:r>
          </a:p>
          <a:p>
            <a:pPr marL="173038" lvl="0" indent="-173038">
              <a:spcBef>
                <a:spcPct val="20000"/>
              </a:spcBef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lvl="0" indent="-173038">
              <a:spcBef>
                <a:spcPct val="20000"/>
              </a:spcBef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6088" t="3563" r="86164" b="94468"/>
          <a:stretch>
            <a:fillRect/>
          </a:stretch>
        </p:blipFill>
        <p:spPr bwMode="auto">
          <a:xfrm>
            <a:off x="7217026" y="1633601"/>
            <a:ext cx="1147260" cy="16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6088" t="3563" r="86164" b="94468"/>
          <a:stretch>
            <a:fillRect/>
          </a:stretch>
        </p:blipFill>
        <p:spPr bwMode="auto">
          <a:xfrm>
            <a:off x="7217026" y="1412091"/>
            <a:ext cx="1556995" cy="22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6088" t="3563" r="86164" b="94468"/>
          <a:stretch>
            <a:fillRect/>
          </a:stretch>
        </p:blipFill>
        <p:spPr bwMode="auto">
          <a:xfrm>
            <a:off x="7298973" y="1551991"/>
            <a:ext cx="1556995" cy="22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447458" y="1551991"/>
            <a:ext cx="2294519" cy="163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Test </a:t>
            </a: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1610"/>
          <a:stretch>
            <a:fillRect/>
          </a:stretch>
        </p:blipFill>
        <p:spPr bwMode="auto">
          <a:xfrm>
            <a:off x="164529" y="1022176"/>
            <a:ext cx="879995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908720"/>
            <a:ext cx="736320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Inspection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53480" y="2348880"/>
            <a:ext cx="3102496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600" dirty="0" err="1" smtClean="0"/>
              <a:t>Diferencia</a:t>
            </a:r>
            <a:r>
              <a:rPr lang="en-US" sz="3600" dirty="0" smtClean="0"/>
              <a:t> </a:t>
            </a:r>
            <a:r>
              <a:rPr lang="en-US" sz="3600" dirty="0" smtClean="0"/>
              <a:t>entre </a:t>
            </a:r>
          </a:p>
          <a:p>
            <a:pPr marL="173038" indent="-173038">
              <a:spcBef>
                <a:spcPct val="20000"/>
              </a:spcBef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600" dirty="0" err="1" smtClean="0"/>
              <a:t>inspección</a:t>
            </a:r>
            <a:endParaRPr lang="en-US" sz="3600" dirty="0" smtClean="0"/>
          </a:p>
          <a:p>
            <a:pPr marL="173038" indent="-173038">
              <a:spcBef>
                <a:spcPct val="20000"/>
              </a:spcBef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600" dirty="0" smtClean="0"/>
              <a:t>y </a:t>
            </a:r>
            <a:r>
              <a:rPr lang="en-US" sz="3600" dirty="0" smtClean="0"/>
              <a:t>testing?</a:t>
            </a:r>
          </a:p>
          <a:p>
            <a:pPr marL="173038" indent="-173038">
              <a:spcBef>
                <a:spcPct val="20000"/>
              </a:spcBef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3600" dirty="0" smtClean="0"/>
          </a:p>
          <a:p>
            <a:pPr marL="173038" lvl="0" indent="-173038">
              <a:spcBef>
                <a:spcPct val="20000"/>
              </a:spcBef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73038" lvl="0" indent="-173038">
              <a:spcBef>
                <a:spcPct val="20000"/>
              </a:spcBef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Inspection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http://www.mrgadget.com.au/catalog/images/inspector_gadge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484783"/>
            <a:ext cx="3517011" cy="4628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556792"/>
            <a:ext cx="8610600" cy="45365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3038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800" dirty="0" smtClean="0"/>
              <a:t> </a:t>
            </a:r>
            <a:r>
              <a:rPr lang="en-US" sz="3800" dirty="0" err="1" smtClean="0"/>
              <a:t>Detección</a:t>
            </a:r>
            <a:r>
              <a:rPr lang="en-US" sz="3800" dirty="0" smtClean="0"/>
              <a:t> de bugs </a:t>
            </a:r>
            <a:r>
              <a:rPr lang="en-US" sz="3800" dirty="0" err="1" smtClean="0"/>
              <a:t>por</a:t>
            </a:r>
            <a:r>
              <a:rPr lang="en-US" sz="3800" dirty="0" smtClean="0"/>
              <a:t> </a:t>
            </a:r>
            <a:r>
              <a:rPr lang="en-US" sz="3800" dirty="0" err="1" smtClean="0"/>
              <a:t>heuristicas</a:t>
            </a:r>
            <a:endParaRPr lang="es-AR" sz="38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800" dirty="0" smtClean="0"/>
              <a:t> </a:t>
            </a:r>
            <a:r>
              <a:rPr lang="en-US" sz="3800" dirty="0" err="1" smtClean="0"/>
              <a:t>Detección</a:t>
            </a:r>
            <a:r>
              <a:rPr lang="en-US" sz="3800" dirty="0" smtClean="0"/>
              <a:t> de </a:t>
            </a:r>
            <a:r>
              <a:rPr lang="en-US" sz="3800" dirty="0" err="1" smtClean="0"/>
              <a:t>codigo</a:t>
            </a:r>
            <a:r>
              <a:rPr lang="en-US" sz="3800" dirty="0" smtClean="0"/>
              <a:t> </a:t>
            </a:r>
            <a:r>
              <a:rPr lang="en-US" sz="3800" dirty="0" err="1" smtClean="0"/>
              <a:t>repetido</a:t>
            </a:r>
            <a:endParaRPr lang="en-US" sz="38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800" dirty="0" smtClean="0"/>
              <a:t>  </a:t>
            </a:r>
            <a:r>
              <a:rPr lang="en-US" sz="3800" dirty="0" err="1" smtClean="0"/>
              <a:t>Violaciones</a:t>
            </a:r>
            <a:r>
              <a:rPr lang="en-US" sz="3800" dirty="0" smtClean="0"/>
              <a:t> de </a:t>
            </a:r>
            <a:r>
              <a:rPr lang="en-US" sz="3800" dirty="0" err="1" smtClean="0"/>
              <a:t>estandars</a:t>
            </a:r>
            <a:r>
              <a:rPr lang="en-US" sz="3800" dirty="0" smtClean="0"/>
              <a:t> de </a:t>
            </a:r>
            <a:r>
              <a:rPr lang="en-US" sz="3800" dirty="0" err="1" smtClean="0"/>
              <a:t>codificación</a:t>
            </a:r>
            <a:endParaRPr lang="en-US" sz="38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800" dirty="0" smtClean="0"/>
              <a:t> </a:t>
            </a:r>
            <a:r>
              <a:rPr lang="es-AR" sz="3800" dirty="0" err="1" smtClean="0"/>
              <a:t>Warnings</a:t>
            </a:r>
            <a:r>
              <a:rPr lang="es-AR" sz="3800" dirty="0" smtClean="0"/>
              <a:t> de </a:t>
            </a:r>
            <a:r>
              <a:rPr lang="es-AR" sz="3800" dirty="0" err="1" smtClean="0"/>
              <a:t>compilacion</a:t>
            </a:r>
            <a:endParaRPr lang="es-AR" sz="38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kumimoji="0" lang="es-AR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Reportes</a:t>
            </a:r>
            <a:r>
              <a:rPr kumimoji="0" lang="es-AR" sz="3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de </a:t>
            </a:r>
            <a:r>
              <a:rPr lang="es-AR" sz="3800" dirty="0" smtClean="0"/>
              <a:t>m</a:t>
            </a:r>
            <a:r>
              <a:rPr kumimoji="0" lang="es-AR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arcas</a:t>
            </a:r>
            <a:r>
              <a:rPr kumimoji="0" lang="es-AR" sz="3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TODO, FIXME, BUG</a:t>
            </a:r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3800" baseline="0" dirty="0" smtClean="0"/>
              <a:t> </a:t>
            </a:r>
            <a:r>
              <a:rPr lang="es-AR" sz="3800" baseline="0" dirty="0" err="1" smtClean="0"/>
              <a:t>Etc</a:t>
            </a:r>
            <a:r>
              <a:rPr lang="es-AR" sz="3800" dirty="0" smtClean="0"/>
              <a:t> </a:t>
            </a:r>
            <a:r>
              <a:rPr lang="es-AR" sz="3800" dirty="0" err="1" smtClean="0"/>
              <a:t>etc</a:t>
            </a:r>
            <a:endParaRPr kumimoji="0" lang="es-AR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73038" lvl="0" indent="-173038">
              <a:spcBef>
                <a:spcPct val="20000"/>
              </a:spcBef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Inspection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column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57200" y="0"/>
            <a:ext cx="10287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483765">
            <a:off x="3048290" y="5073847"/>
            <a:ext cx="1741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SCRUM</a:t>
            </a:r>
            <a:endParaRPr lang="es-AR" sz="4000" dirty="0"/>
          </a:p>
        </p:txBody>
      </p:sp>
      <p:sp>
        <p:nvSpPr>
          <p:cNvPr id="4" name="TextBox 3"/>
          <p:cNvSpPr txBox="1"/>
          <p:nvPr/>
        </p:nvSpPr>
        <p:spPr>
          <a:xfrm rot="4680565">
            <a:off x="4229588" y="4734292"/>
            <a:ext cx="366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Integración Continua</a:t>
            </a:r>
            <a:endParaRPr lang="es-AR" sz="3200" dirty="0"/>
          </a:p>
        </p:txBody>
      </p:sp>
      <p:sp>
        <p:nvSpPr>
          <p:cNvPr id="5" name="TextBox 4"/>
          <p:cNvSpPr txBox="1"/>
          <p:nvPr/>
        </p:nvSpPr>
        <p:spPr>
          <a:xfrm rot="17753224">
            <a:off x="-6356" y="4721038"/>
            <a:ext cx="4128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 smtClean="0"/>
              <a:t>Testing</a:t>
            </a:r>
            <a:r>
              <a:rPr lang="es-AR" sz="4000" dirty="0" smtClean="0"/>
              <a:t> </a:t>
            </a:r>
            <a:r>
              <a:rPr lang="es-AR" sz="4000" dirty="0" err="1" smtClean="0"/>
              <a:t>automatico</a:t>
            </a:r>
            <a:endParaRPr lang="es-AR" sz="4000" dirty="0"/>
          </a:p>
        </p:txBody>
      </p:sp>
      <p:sp>
        <p:nvSpPr>
          <p:cNvPr id="7" name="TextBox 6"/>
          <p:cNvSpPr txBox="1"/>
          <p:nvPr/>
        </p:nvSpPr>
        <p:spPr>
          <a:xfrm rot="18731883">
            <a:off x="218458" y="4472634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SCM</a:t>
            </a:r>
            <a:endParaRPr lang="es-AR" sz="4000" dirty="0"/>
          </a:p>
        </p:txBody>
      </p:sp>
      <p:sp>
        <p:nvSpPr>
          <p:cNvPr id="8" name="TextBox 7"/>
          <p:cNvSpPr txBox="1"/>
          <p:nvPr/>
        </p:nvSpPr>
        <p:spPr>
          <a:xfrm rot="3628383">
            <a:off x="5911988" y="4779637"/>
            <a:ext cx="3855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Calidad en código</a:t>
            </a:r>
            <a:endParaRPr lang="es-AR" sz="4000" dirty="0"/>
          </a:p>
        </p:txBody>
      </p:sp>
      <p:sp>
        <p:nvSpPr>
          <p:cNvPr id="9" name="TextBox 8"/>
          <p:cNvSpPr txBox="1"/>
          <p:nvPr/>
        </p:nvSpPr>
        <p:spPr>
          <a:xfrm rot="3867994">
            <a:off x="5681181" y="5167925"/>
            <a:ext cx="283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Tracking </a:t>
            </a:r>
            <a:r>
              <a:rPr lang="es-AR" sz="4000" dirty="0" err="1" smtClean="0"/>
              <a:t>tool</a:t>
            </a:r>
            <a:endParaRPr lang="es-AR" sz="4000" dirty="0"/>
          </a:p>
        </p:txBody>
      </p:sp>
      <p:sp>
        <p:nvSpPr>
          <p:cNvPr id="10" name="TextBox 9"/>
          <p:cNvSpPr txBox="1"/>
          <p:nvPr/>
        </p:nvSpPr>
        <p:spPr>
          <a:xfrm rot="17468317">
            <a:off x="2232722" y="5343466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Wiki</a:t>
            </a:r>
            <a:endParaRPr lang="es-AR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Ambiente ágil</a:t>
            </a:r>
            <a:endParaRPr lang="es-AR" sz="7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3186651">
            <a:off x="7366597" y="3753643"/>
            <a:ext cx="2437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IDE integrado</a:t>
            </a:r>
            <a:endParaRPr lang="es-AR" sz="3200" dirty="0"/>
          </a:p>
        </p:txBody>
      </p:sp>
      <p:sp>
        <p:nvSpPr>
          <p:cNvPr id="14" name="Rectangle 13"/>
          <p:cNvSpPr/>
          <p:nvPr/>
        </p:nvSpPr>
        <p:spPr>
          <a:xfrm>
            <a:off x="-468560" y="0"/>
            <a:ext cx="10297144" cy="1124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200" dirty="0" smtClean="0"/>
              <a:t>Ambiente ágil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844824"/>
            <a:ext cx="8610600" cy="5301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3038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800" dirty="0" smtClean="0"/>
              <a:t> </a:t>
            </a:r>
            <a:r>
              <a:rPr lang="es-AR" sz="3800" dirty="0" err="1" smtClean="0"/>
              <a:t>Code</a:t>
            </a:r>
            <a:r>
              <a:rPr lang="es-AR" sz="3800" dirty="0" smtClean="0"/>
              <a:t> </a:t>
            </a:r>
            <a:r>
              <a:rPr lang="es-AR" sz="3800" dirty="0" err="1" smtClean="0"/>
              <a:t>Metrics</a:t>
            </a:r>
            <a:endParaRPr lang="es-AR" sz="38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3800" dirty="0" smtClean="0"/>
          </a:p>
          <a:p>
            <a:pPr marL="173038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3800" dirty="0" smtClean="0"/>
              <a:t> Reduce </a:t>
            </a:r>
            <a:r>
              <a:rPr lang="es-AR" sz="3800" dirty="0" err="1" smtClean="0"/>
              <a:t>Duplicate</a:t>
            </a:r>
            <a:r>
              <a:rPr lang="es-AR" sz="3800" dirty="0" smtClean="0"/>
              <a:t> </a:t>
            </a:r>
            <a:r>
              <a:rPr lang="es-AR" sz="3800" dirty="0" err="1" smtClean="0"/>
              <a:t>Code</a:t>
            </a:r>
            <a:endParaRPr lang="es-AR" sz="38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38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800" dirty="0" smtClean="0"/>
              <a:t> Evaluate Code Quality Continuously</a:t>
            </a:r>
          </a:p>
          <a:p>
            <a:pPr marL="173038" lvl="0" indent="-173038">
              <a:spcBef>
                <a:spcPct val="20000"/>
              </a:spcBef>
              <a:buBlip>
                <a:blip r:embed="rId2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73038" lvl="0" indent="-173038">
              <a:spcBef>
                <a:spcPct val="20000"/>
              </a:spcBef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73038" lvl="0" indent="-173038">
              <a:spcBef>
                <a:spcPct val="20000"/>
              </a:spcBef>
              <a:buBlip>
                <a:blip r:embed="rId2"/>
              </a:buBlip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kumimoji="0" lang="es-AR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2307" r="2715"/>
          <a:stretch>
            <a:fillRect/>
          </a:stretch>
        </p:blipFill>
        <p:spPr bwMode="auto">
          <a:xfrm>
            <a:off x="251520" y="1268760"/>
            <a:ext cx="8892480" cy="4680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Inspection</a:t>
            </a:r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PMD  (</a:t>
            </a: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3356992"/>
            <a:ext cx="8424936" cy="36004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1556792"/>
            <a:ext cx="8424936" cy="36004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48620"/>
            <a:ext cx="7380288" cy="2844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 r="13572"/>
          <a:stretch>
            <a:fillRect/>
          </a:stretch>
        </p:blipFill>
        <p:spPr bwMode="auto">
          <a:xfrm>
            <a:off x="180007" y="1052736"/>
            <a:ext cx="8712473" cy="2160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Inspection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053084"/>
            <a:ext cx="8892480" cy="1944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140968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2.bp.blogspot.com/_SH_tYudi8ow/SSWk56VbCnI/AAAAAAAAAP4/5bnWVzaVu-g/s400/Dedo+Arrib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1729" y="5013176"/>
            <a:ext cx="638175" cy="8001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10901" y="550794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Good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6804248" y="4941168"/>
            <a:ext cx="1763688" cy="1080120"/>
          </a:xfrm>
          <a:prstGeom prst="cloud">
            <a:avLst/>
          </a:prstGeom>
          <a:solidFill>
            <a:schemeClr val="accent4">
              <a:alpha val="5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ttp://t3.gstatic.com/images?q=tbn:ANd9GcTQzlmz4SAsz4wZ6zlDQJd9CFxKU28rinSB-J166PX_u9uuaxI&amp;t=1&amp;usg=__1JYgEFeSA0pYt8M_4dYCgW0yjko=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1961456"/>
            <a:ext cx="1008112" cy="100811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505357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Bad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7380312" y="1916832"/>
            <a:ext cx="1763688" cy="1080120"/>
          </a:xfrm>
          <a:prstGeom prst="cloud">
            <a:avLst/>
          </a:prstGeom>
          <a:solidFill>
            <a:schemeClr val="accent4">
              <a:alpha val="4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412776"/>
            <a:ext cx="5832648" cy="444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5005" y="1556792"/>
            <a:ext cx="8610600" cy="5661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3038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 </a:t>
            </a:r>
            <a:r>
              <a:rPr lang="es-AR" sz="4000" dirty="0" smtClean="0"/>
              <a:t>Etiquetar cada </a:t>
            </a:r>
            <a:r>
              <a:rPr lang="es-AR" sz="4000" dirty="0" err="1" smtClean="0"/>
              <a:t>build</a:t>
            </a:r>
            <a:endParaRPr lang="es-AR" sz="4000" dirty="0" smtClean="0"/>
          </a:p>
          <a:p>
            <a:pPr marL="173038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</a:t>
            </a:r>
            <a:r>
              <a:rPr lang="es-AR" sz="4000" dirty="0" smtClean="0"/>
              <a:t>Correr TODOS los test</a:t>
            </a:r>
            <a:endParaRPr lang="en-US" sz="4000" dirty="0" smtClean="0"/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Crear </a:t>
            </a:r>
            <a:r>
              <a:rPr lang="es-AR" sz="4000" dirty="0" smtClean="0"/>
              <a:t>reportes de </a:t>
            </a:r>
            <a:r>
              <a:rPr lang="es-AR" sz="4000" dirty="0" err="1"/>
              <a:t>f</a:t>
            </a:r>
            <a:r>
              <a:rPr lang="es-AR" sz="4000" dirty="0" err="1" smtClean="0"/>
              <a:t>eedback</a:t>
            </a: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lvl="0" indent="-173038">
              <a:spcBef>
                <a:spcPct val="200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</a:t>
            </a:r>
            <a:r>
              <a:rPr lang="es-AR" sz="4000" dirty="0" smtClean="0"/>
              <a:t>Tarea muy compleja pero representa una gran ventaja</a:t>
            </a: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616001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Feedback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85345"/>
            <a:ext cx="6696744" cy="631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Feedback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556792"/>
            <a:ext cx="8610600" cy="41764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3038" indent="-173038"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Todo el tiempo de todas las formas</a:t>
            </a:r>
          </a:p>
          <a:p>
            <a:pPr marL="173038" indent="-173038"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 marL="173038" indent="-173038"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Notificaciones</a:t>
            </a:r>
          </a:p>
          <a:p>
            <a:pPr marL="630238" lvl="1" indent="-173038"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E-mail</a:t>
            </a:r>
          </a:p>
          <a:p>
            <a:pPr marL="630238" lvl="1" indent="-173038"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kumimoji="0" lang="es-A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SMS</a:t>
            </a:r>
          </a:p>
          <a:p>
            <a:pPr marL="630238" lvl="1" indent="-173038"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AR" sz="4000" dirty="0" smtClean="0"/>
              <a:t> RSS</a:t>
            </a:r>
            <a:endParaRPr kumimoji="0" lang="es-A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Contiuous integration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5488" y="640080"/>
            <a:ext cx="8449056" cy="228600"/>
          </a:xfrm>
          <a:prstGeom prst="rect">
            <a:avLst/>
          </a:prstGeom>
        </p:spPr>
        <p:txBody>
          <a:bodyPr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Feedback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r="2500" b="6491"/>
          <a:stretch>
            <a:fillRect/>
          </a:stretch>
        </p:blipFill>
        <p:spPr bwMode="auto">
          <a:xfrm>
            <a:off x="611560" y="1052736"/>
            <a:ext cx="7743143" cy="4268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Contiuous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47457"/>
            <a:ext cx="2634967" cy="10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919" y="5711689"/>
            <a:ext cx="3021204" cy="1028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988" y="5481189"/>
            <a:ext cx="1138823" cy="11922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es-AR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Ambiente ágil</a:t>
            </a:r>
            <a:endParaRPr lang="es-AR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[hudson-250_268px.pn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57200"/>
            <a:ext cx="2133600" cy="2286000"/>
          </a:xfrm>
          <a:prstGeom prst="rect">
            <a:avLst/>
          </a:prstGeom>
          <a:noFill/>
        </p:spPr>
      </p:pic>
      <p:pic>
        <p:nvPicPr>
          <p:cNvPr id="53250" name="Picture 2" descr="http://www.linuxlinks.com/portal/content/reviews/Project/Screenshot-Redmine.png"/>
          <p:cNvPicPr>
            <a:picLocks noChangeAspect="1" noChangeArrowheads="1"/>
          </p:cNvPicPr>
          <p:nvPr/>
        </p:nvPicPr>
        <p:blipFill>
          <a:blip r:embed="rId3" cstate="print"/>
          <a:srcRect l="1013" t="11901" r="77722" b="81488"/>
          <a:stretch>
            <a:fillRect/>
          </a:stretch>
        </p:blipFill>
        <p:spPr bwMode="auto">
          <a:xfrm>
            <a:off x="3657600" y="1066800"/>
            <a:ext cx="1600200" cy="381000"/>
          </a:xfrm>
          <a:prstGeom prst="rect">
            <a:avLst/>
          </a:prstGeom>
          <a:noFill/>
        </p:spPr>
      </p:pic>
      <p:grpSp>
        <p:nvGrpSpPr>
          <p:cNvPr id="3" name="Group 12"/>
          <p:cNvGrpSpPr/>
          <p:nvPr/>
        </p:nvGrpSpPr>
        <p:grpSpPr>
          <a:xfrm>
            <a:off x="3886200" y="4191000"/>
            <a:ext cx="1600200" cy="914400"/>
            <a:chOff x="2895600" y="1143000"/>
            <a:chExt cx="3962400" cy="1981200"/>
          </a:xfrm>
        </p:grpSpPr>
        <p:pic>
          <p:nvPicPr>
            <p:cNvPr id="53252" name="Picture 4" descr="http://www.cs.cmu.edu/~pattis/15-1XX/common/handouts/OS+IDE/images/eclipse3.2.gif"/>
            <p:cNvPicPr>
              <a:picLocks noChangeAspect="1" noChangeArrowheads="1"/>
            </p:cNvPicPr>
            <p:nvPr/>
          </p:nvPicPr>
          <p:blipFill>
            <a:blip r:embed="rId4" cstate="print"/>
            <a:srcRect t="8136" r="8571" b="21356"/>
            <a:stretch>
              <a:fillRect/>
            </a:stretch>
          </p:blipFill>
          <p:spPr bwMode="auto">
            <a:xfrm>
              <a:off x="2895600" y="1143000"/>
              <a:ext cx="3962400" cy="1981200"/>
            </a:xfrm>
            <a:prstGeom prst="rect">
              <a:avLst/>
            </a:prstGeom>
            <a:noFill/>
          </p:spPr>
        </p:pic>
        <p:pic>
          <p:nvPicPr>
            <p:cNvPr id="12" name="Picture 4" descr="http://www.cs.cmu.edu/~pattis/15-1XX/common/handouts/OS+IDE/images/eclipse3.2.gif"/>
            <p:cNvPicPr>
              <a:picLocks noChangeAspect="1" noChangeArrowheads="1"/>
            </p:cNvPicPr>
            <p:nvPr/>
          </p:nvPicPr>
          <p:blipFill>
            <a:blip r:embed="rId4" cstate="print"/>
            <a:srcRect l="65056" t="54237" r="22637" b="21356"/>
            <a:stretch>
              <a:fillRect/>
            </a:stretch>
          </p:blipFill>
          <p:spPr bwMode="auto">
            <a:xfrm>
              <a:off x="6172200" y="2438400"/>
              <a:ext cx="533400" cy="685800"/>
            </a:xfrm>
            <a:prstGeom prst="rect">
              <a:avLst/>
            </a:prstGeom>
            <a:noFill/>
          </p:spPr>
        </p:pic>
      </p:grpSp>
      <p:grpSp>
        <p:nvGrpSpPr>
          <p:cNvPr id="4" name="Group 15"/>
          <p:cNvGrpSpPr/>
          <p:nvPr/>
        </p:nvGrpSpPr>
        <p:grpSpPr>
          <a:xfrm>
            <a:off x="2362200" y="4114800"/>
            <a:ext cx="1199687" cy="1066800"/>
            <a:chOff x="3276600" y="1600200"/>
            <a:chExt cx="1199687" cy="1066800"/>
          </a:xfrm>
        </p:grpSpPr>
        <p:pic>
          <p:nvPicPr>
            <p:cNvPr id="53254" name="Picture 6" descr="Checkstyle Logo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52800" y="1600200"/>
              <a:ext cx="952500" cy="828676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>
              <a:off x="3276600" y="2297668"/>
              <a:ext cx="1199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chemeClr val="accent6"/>
                  </a:solidFill>
                </a:rPr>
                <a:t>Checkstyle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53256" name="Picture 8" descr="http://maven.apache.org/images/apache-maven-project-2.png"/>
          <p:cNvPicPr>
            <a:picLocks noChangeAspect="1" noChangeArrowheads="1"/>
          </p:cNvPicPr>
          <p:nvPr/>
        </p:nvPicPr>
        <p:blipFill>
          <a:blip r:embed="rId6" cstate="print"/>
          <a:srcRect l="3661" r="13959" b="39785"/>
          <a:stretch>
            <a:fillRect/>
          </a:stretch>
        </p:blipFill>
        <p:spPr bwMode="auto">
          <a:xfrm>
            <a:off x="1219200" y="3505200"/>
            <a:ext cx="3429000" cy="533400"/>
          </a:xfrm>
          <a:prstGeom prst="rect">
            <a:avLst/>
          </a:prstGeom>
          <a:noFill/>
        </p:spPr>
      </p:pic>
      <p:pic>
        <p:nvPicPr>
          <p:cNvPr id="53258" name="Picture 10" descr="https://dhpedia.wikispaces.com/file/view/Mediawiki.png/118469241/Mediawik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3352800"/>
            <a:ext cx="1714500" cy="1619251"/>
          </a:xfrm>
          <a:prstGeom prst="rect">
            <a:avLst/>
          </a:prstGeom>
          <a:noFill/>
        </p:spPr>
      </p:pic>
      <p:pic>
        <p:nvPicPr>
          <p:cNvPr id="53260" name="Picture 12" descr="http://gemini.udistrital.edu.co/comunidad/grupos/arquisoft/fileadmin/Estudiantes/Pruebas/general_files/junit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4267200"/>
            <a:ext cx="2133600" cy="676276"/>
          </a:xfrm>
          <a:prstGeom prst="rect">
            <a:avLst/>
          </a:prstGeom>
          <a:noFill/>
        </p:spPr>
      </p:pic>
      <p:cxnSp>
        <p:nvCxnSpPr>
          <p:cNvPr id="21" name="Straight Arrow Connector 20"/>
          <p:cNvCxnSpPr/>
          <p:nvPr/>
        </p:nvCxnSpPr>
        <p:spPr>
          <a:xfrm rot="10800000">
            <a:off x="1752600" y="1905000"/>
            <a:ext cx="44958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1600" y="1600200"/>
            <a:ext cx="1295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1828800" y="1295400"/>
            <a:ext cx="1600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2" name="Picture 14" descr="http://t3.gstatic.com/images?q=tbn:TecfD8CU7tF9rM:http://www.rubenortiz.es/wp-content/uploads/2009/08/subversion-logo.png&amp;t=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17438">
            <a:off x="615463" y="1547470"/>
            <a:ext cx="990599" cy="1152525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92280" y="2276872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http://www.deviantart.com/download/91619710/Riddler_Wallpaper_by_Darthkoolguy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36512" y="-171400"/>
            <a:ext cx="9372533" cy="7029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610600" cy="5472608"/>
          </a:xfrm>
        </p:spPr>
        <p:txBody>
          <a:bodyPr>
            <a:no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 </a:t>
            </a:r>
            <a:r>
              <a:rPr lang="en-US" sz="4000" dirty="0" smtClean="0"/>
              <a:t>Reduce </a:t>
            </a:r>
            <a:r>
              <a:rPr lang="en-US" sz="4000" dirty="0" err="1" smtClean="0"/>
              <a:t>riesgos</a:t>
            </a: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 Reduce </a:t>
            </a:r>
            <a:r>
              <a:rPr lang="en-US" sz="4000" dirty="0" err="1" smtClean="0"/>
              <a:t>procesos</a:t>
            </a:r>
            <a:r>
              <a:rPr lang="en-US" sz="4000" dirty="0" smtClean="0"/>
              <a:t> </a:t>
            </a:r>
            <a:r>
              <a:rPr lang="en-US" sz="4000" dirty="0" err="1" smtClean="0"/>
              <a:t>manuales</a:t>
            </a:r>
            <a:r>
              <a:rPr lang="en-US" sz="4000" dirty="0" smtClean="0"/>
              <a:t> </a:t>
            </a:r>
            <a:r>
              <a:rPr lang="en-US" sz="4000" dirty="0" err="1" smtClean="0"/>
              <a:t>repetitivos</a:t>
            </a: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Genera </a:t>
            </a:r>
            <a:r>
              <a:rPr lang="en-US" sz="4000" dirty="0" err="1" smtClean="0"/>
              <a:t>entregables</a:t>
            </a:r>
            <a:r>
              <a:rPr lang="en-US" sz="4000" dirty="0" smtClean="0"/>
              <a:t> en </a:t>
            </a:r>
            <a:r>
              <a:rPr lang="en-US" sz="4000" dirty="0" err="1" smtClean="0"/>
              <a:t>cualquier</a:t>
            </a:r>
            <a:r>
              <a:rPr lang="en-US" sz="4000" dirty="0" smtClean="0"/>
              <a:t> </a:t>
            </a:r>
            <a:r>
              <a:rPr lang="en-US" sz="4000" dirty="0" err="1" smtClean="0"/>
              <a:t>momento</a:t>
            </a: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Continuous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610600" cy="5472608"/>
          </a:xfrm>
        </p:spPr>
        <p:txBody>
          <a:bodyPr>
            <a:no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Mayor </a:t>
            </a:r>
            <a:r>
              <a:rPr lang="en-US" sz="4000" dirty="0" err="1" smtClean="0"/>
              <a:t>visibilidad</a:t>
            </a:r>
            <a:r>
              <a:rPr lang="en-US" sz="4000" dirty="0" smtClean="0"/>
              <a:t> de la </a:t>
            </a:r>
            <a:r>
              <a:rPr lang="en-US" sz="4000" dirty="0" err="1" smtClean="0"/>
              <a:t>sanidad</a:t>
            </a:r>
            <a:r>
              <a:rPr lang="en-US" sz="4000" dirty="0" smtClean="0"/>
              <a:t> del </a:t>
            </a:r>
            <a:r>
              <a:rPr lang="en-US" sz="4000" dirty="0" err="1" smtClean="0"/>
              <a:t>proyecto</a:t>
            </a: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Mayor </a:t>
            </a:r>
            <a:r>
              <a:rPr lang="en-US" sz="4000" dirty="0" err="1" smtClean="0"/>
              <a:t>confianza</a:t>
            </a:r>
            <a:r>
              <a:rPr lang="en-US" sz="4000" dirty="0" smtClean="0"/>
              <a:t> del </a:t>
            </a:r>
            <a:r>
              <a:rPr lang="en-US" sz="4000" dirty="0" err="1" smtClean="0"/>
              <a:t>equipo</a:t>
            </a:r>
            <a:r>
              <a:rPr lang="en-US" sz="4000" dirty="0" smtClean="0"/>
              <a:t> en la </a:t>
            </a:r>
            <a:r>
              <a:rPr lang="en-US" sz="4000" dirty="0" err="1" smtClean="0"/>
              <a:t>calidad</a:t>
            </a:r>
            <a:r>
              <a:rPr lang="en-US" sz="4000" dirty="0" smtClean="0"/>
              <a:t> del </a:t>
            </a:r>
            <a:r>
              <a:rPr lang="en-US" sz="4000" dirty="0" err="1" smtClean="0"/>
              <a:t>producto</a:t>
            </a: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4000" dirty="0" smtClean="0"/>
              <a:t>Se </a:t>
            </a:r>
            <a:r>
              <a:rPr lang="en-US" sz="4000" dirty="0" err="1" smtClean="0"/>
              <a:t>transforma</a:t>
            </a:r>
            <a:r>
              <a:rPr lang="en-US" sz="4000" dirty="0" smtClean="0"/>
              <a:t> en un </a:t>
            </a:r>
            <a:r>
              <a:rPr lang="en-US" sz="4000" dirty="0" err="1" smtClean="0"/>
              <a:t>programador</a:t>
            </a:r>
            <a:r>
              <a:rPr lang="en-US" sz="4000" dirty="0" smtClean="0"/>
              <a:t> </a:t>
            </a:r>
            <a:r>
              <a:rPr lang="en-US" sz="4000" dirty="0" err="1" smtClean="0"/>
              <a:t>mas</a:t>
            </a: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5463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4000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Continuous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648072" y="1196752"/>
          <a:ext cx="723629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Contiuous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t="12283"/>
          <a:stretch>
            <a:fillRect/>
          </a:stretch>
        </p:blipFill>
        <p:spPr bwMode="auto">
          <a:xfrm>
            <a:off x="1475656" y="1052736"/>
            <a:ext cx="5855567" cy="51363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Contiuous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14286"/>
          <a:stretch>
            <a:fillRect/>
          </a:stretch>
        </p:blipFill>
        <p:spPr bwMode="auto">
          <a:xfrm>
            <a:off x="1475656" y="1093883"/>
            <a:ext cx="5832648" cy="499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Contiuous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 t="14286"/>
          <a:stretch>
            <a:fillRect/>
          </a:stretch>
        </p:blipFill>
        <p:spPr bwMode="auto">
          <a:xfrm>
            <a:off x="1475656" y="1124744"/>
            <a:ext cx="5760640" cy="49376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Contiuous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 t="13636"/>
          <a:stretch>
            <a:fillRect/>
          </a:stretch>
        </p:blipFill>
        <p:spPr bwMode="auto">
          <a:xfrm>
            <a:off x="1475656" y="1124744"/>
            <a:ext cx="5760640" cy="4975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Contiuous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2864</Words>
  <Application>Microsoft Office PowerPoint</Application>
  <PresentationFormat>On-screen Show (4:3)</PresentationFormat>
  <Paragraphs>392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Desarrollo de aplicaciones  Integración continua y Ambiente Ágil    </vt:lpstr>
      <vt:lpstr>PowerPoint Presentation</vt:lpstr>
      <vt:lpstr>Continuous integration</vt:lpstr>
      <vt:lpstr>Continuous integration</vt:lpstr>
      <vt:lpstr>Contiuous integration</vt:lpstr>
      <vt:lpstr>Contiuous integration</vt:lpstr>
      <vt:lpstr>Contiuous integration</vt:lpstr>
      <vt:lpstr>Contiuous integration</vt:lpstr>
      <vt:lpstr>Contiuous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Contiuous integration</vt:lpstr>
      <vt:lpstr>Ambiente ágil</vt:lpstr>
    </vt:vector>
  </TitlesOfParts>
  <Company>Hexacta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ágil</dc:title>
  <dc:creator>Cristian López</dc:creator>
  <cp:lastModifiedBy>Cristian Lopez</cp:lastModifiedBy>
  <cp:revision>21</cp:revision>
  <dcterms:created xsi:type="dcterms:W3CDTF">2011-03-14T15:13:03Z</dcterms:created>
  <dcterms:modified xsi:type="dcterms:W3CDTF">2018-03-13T22:32:27Z</dcterms:modified>
</cp:coreProperties>
</file>