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Motivacion: sin convenciones puede ser un lio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CRUD operations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Consecuencias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La espera en recibir modelo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Puede fallar: red, servidor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otros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Vamos a estar de los dos lados.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HOY =&gt; Server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Cargar una página requiere muchos requests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Response types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4124213"/>
            <a:ext cx="8458200" cy="95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734342"/>
            <a:ext cx="7772400" cy="2245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949211"/>
            <a:ext cx="4030200" cy="46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inchodias/eg-biblioteca-xtr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685800" y="1658142"/>
            <a:ext cx="7772400" cy="22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600"/>
              <a:t>Construcción de 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600"/>
              <a:t>Interfaces de Usuario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&gt;&gt;&gt;</a:t>
            </a:r>
            <a:r>
              <a:rPr lang="en" sz="3200">
                <a:solidFill>
                  <a:srgbClr val="00FF00"/>
                </a:solidFill>
              </a:rPr>
              <a:t> Rest APIs </a:t>
            </a:r>
            <a:r>
              <a:rPr lang="en" sz="2400">
                <a:solidFill>
                  <a:srgbClr val="00FF00"/>
                </a:solidFill>
              </a:rPr>
              <a:t>&lt;&lt;&lt;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834900" y="4229875"/>
            <a:ext cx="74754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252525"/>
                </a:solidFill>
                <a:highlight>
                  <a:srgbClr val="FFFFFF"/>
                </a:highlight>
              </a:rPr>
              <a:t>REST</a:t>
            </a:r>
            <a:r>
              <a:rPr lang="en" sz="3000">
                <a:solidFill>
                  <a:srgbClr val="252525"/>
                </a:solidFill>
                <a:highlight>
                  <a:srgbClr val="FFFFFF"/>
                </a:highlight>
              </a:rPr>
              <a:t> (</a:t>
            </a:r>
            <a:r>
              <a:rPr b="1" lang="en" sz="3000">
                <a:solidFill>
                  <a:srgbClr val="252525"/>
                </a:solidFill>
                <a:highlight>
                  <a:srgbClr val="FFFFFF"/>
                </a:highlight>
              </a:rPr>
              <a:t>Re</a:t>
            </a:r>
            <a:r>
              <a:rPr lang="en" sz="3000">
                <a:solidFill>
                  <a:srgbClr val="252525"/>
                </a:solidFill>
                <a:highlight>
                  <a:srgbClr val="FFFFFF"/>
                </a:highlight>
              </a:rPr>
              <a:t>presentational </a:t>
            </a:r>
            <a:r>
              <a:rPr b="1" lang="en" sz="3000">
                <a:solidFill>
                  <a:srgbClr val="252525"/>
                </a:solidFill>
                <a:highlight>
                  <a:srgbClr val="FFFFFF"/>
                </a:highlight>
              </a:rPr>
              <a:t>S</a:t>
            </a:r>
            <a:r>
              <a:rPr lang="en" sz="3000">
                <a:solidFill>
                  <a:srgbClr val="252525"/>
                </a:solidFill>
                <a:highlight>
                  <a:srgbClr val="FFFFFF"/>
                </a:highlight>
              </a:rPr>
              <a:t>tate </a:t>
            </a:r>
            <a:r>
              <a:rPr b="1" lang="en" sz="3000">
                <a:solidFill>
                  <a:srgbClr val="252525"/>
                </a:solidFill>
                <a:highlight>
                  <a:srgbClr val="FFFFFF"/>
                </a:highlight>
              </a:rPr>
              <a:t>T</a:t>
            </a:r>
            <a:r>
              <a:rPr lang="en" sz="3000">
                <a:solidFill>
                  <a:srgbClr val="252525"/>
                </a:solidFill>
                <a:highlight>
                  <a:srgbClr val="FFFFFF"/>
                </a:highlight>
              </a:rPr>
              <a:t>ransfer)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&gt;&gt;&gt;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“an architectural style used for web development” &lt;&lt;&lt;</a:t>
            </a:r>
          </a:p>
        </p:txBody>
      </p:sp>
      <p:pic>
        <p:nvPicPr>
          <p:cNvPr descr="1280px-Client-server-model.svg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25" y="1365074"/>
            <a:ext cx="3686400" cy="221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972550" y="1458800"/>
            <a:ext cx="35502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/>
              <a:t>Si nos organizamos…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Estructura </a:t>
            </a:r>
            <a:r>
              <a:rPr b="1" lang="en" sz="2000">
                <a:highlight>
                  <a:srgbClr val="FFE599"/>
                </a:highlight>
              </a:rPr>
              <a:t>uniforme</a:t>
            </a:r>
            <a:r>
              <a:rPr b="1" lang="en" sz="2000"/>
              <a:t> </a:t>
            </a:r>
            <a:r>
              <a:rPr lang="en" sz="2000"/>
              <a:t>para recursos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Formato común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Rest: Ejemplo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98075" y="627525"/>
            <a:ext cx="86175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GET /tickets/12/messages</a:t>
            </a:r>
            <a:r>
              <a:rPr lang="en" sz="1800"/>
              <a:t> - Retrieves list of messages for ticket #12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GET /tickets/12/messages/5</a:t>
            </a:r>
            <a:r>
              <a:rPr lang="en" sz="1800"/>
              <a:t> - Retrieves message #5 for ticket #12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POST /tickets/12/messages</a:t>
            </a:r>
            <a:r>
              <a:rPr lang="en" sz="1800"/>
              <a:t> - Creates a new message in ticket #12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PUT /tickets/12/messages/5</a:t>
            </a:r>
            <a:r>
              <a:rPr lang="en" sz="1800"/>
              <a:t> - Updates message #5 for ticket #12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DELETE /tickets/12/messages/5</a:t>
            </a:r>
            <a:r>
              <a:rPr lang="en" sz="1800"/>
              <a:t> - Deletes message #5 for ticket #12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REST: Demo Postman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13322" l="576" r="1709" t="11022"/>
          <a:stretch/>
        </p:blipFill>
        <p:spPr>
          <a:xfrm>
            <a:off x="104575" y="933050"/>
            <a:ext cx="8934848" cy="409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XTRest - https://github.com/uqbar-project/xtrest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99050" y="1840350"/>
            <a:ext cx="7545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Controller</a:t>
            </a:r>
            <a:b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Biblioteca</a:t>
            </a:r>
            <a:r>
              <a:rPr lang="en" sz="18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b="1"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"/libros"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libros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contentType </a:t>
            </a:r>
            <a:r>
              <a:rPr lang="en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"application/json"</a:t>
            </a:r>
            <a:b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(libros</a:t>
            </a:r>
            <a:r>
              <a:rPr lang="en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toJson)</a:t>
            </a:r>
            <a:b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404450" y="244300"/>
            <a:ext cx="59355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000"/>
              <a:t>¡Manos a la obra!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&gt;&gt;&gt; A nuestra API Rest &lt;&lt;&lt;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questResponse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4" y="1260250"/>
            <a:ext cx="4323975" cy="16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623412" y="490100"/>
            <a:ext cx="21957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600"/>
              <a:t>Producción</a:t>
            </a:r>
          </a:p>
        </p:txBody>
      </p:sp>
      <p:pic>
        <p:nvPicPr>
          <p:cNvPr descr="RequestResponse.png" id="145" name="Shape 145"/>
          <p:cNvPicPr preferRelativeResize="0"/>
          <p:nvPr/>
        </p:nvPicPr>
        <p:blipFill rotWithShape="1">
          <a:blip r:embed="rId3">
            <a:alphaModFix/>
          </a:blip>
          <a:srcRect b="25914" l="0" r="67744" t="0"/>
          <a:stretch/>
        </p:blipFill>
        <p:spPr>
          <a:xfrm>
            <a:off x="5993799" y="2993574"/>
            <a:ext cx="1512600" cy="13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6122800" y="2183333"/>
            <a:ext cx="18825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600"/>
              <a:t>Desarrollo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Servers</a:t>
            </a:r>
          </a:p>
        </p:txBody>
      </p:sp>
      <p:cxnSp>
        <p:nvCxnSpPr>
          <p:cNvPr id="148" name="Shape 148"/>
          <p:cNvCxnSpPr>
            <a:endCxn id="145" idx="2"/>
          </p:cNvCxnSpPr>
          <p:nvPr/>
        </p:nvCxnSpPr>
        <p:spPr>
          <a:xfrm rot="5400000">
            <a:off x="6740050" y="3664950"/>
            <a:ext cx="648000" cy="627900"/>
          </a:xfrm>
          <a:prstGeom prst="bentConnector3">
            <a:avLst>
              <a:gd fmla="val 1367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45" idx="3"/>
            <a:endCxn id="145" idx="2"/>
          </p:cNvCxnSpPr>
          <p:nvPr/>
        </p:nvCxnSpPr>
        <p:spPr>
          <a:xfrm flipH="1">
            <a:off x="6750100" y="3648237"/>
            <a:ext cx="756300" cy="654600"/>
          </a:xfrm>
          <a:prstGeom prst="bentConnector4">
            <a:avLst>
              <a:gd fmla="val -31486" name="adj1"/>
              <a:gd fmla="val 1363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50" name="Shape 150"/>
          <p:cNvSpPr txBox="1"/>
          <p:nvPr/>
        </p:nvSpPr>
        <p:spPr>
          <a:xfrm>
            <a:off x="7794825" y="3730100"/>
            <a:ext cx="9543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</a:t>
            </a:r>
            <a:r>
              <a:rPr lang="en" sz="1200"/>
              <a:t>equest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response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706475" y="4647350"/>
            <a:ext cx="415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http://localhost:9000/libros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48125" y="3110200"/>
            <a:ext cx="521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http://www.biblioteca.com.ar/libros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Ejemplo Biblioteca XTRest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165350" y="2495825"/>
            <a:ext cx="68133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https://github.com/tinchodias/eg-biblioteca-xtrest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5275387" y="999166"/>
            <a:ext cx="18825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Aplicación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Web</a:t>
            </a:r>
          </a:p>
        </p:txBody>
      </p:sp>
      <p:pic>
        <p:nvPicPr>
          <p:cNvPr descr="RequestResponse.png" id="46" name="Shape 46"/>
          <p:cNvPicPr preferRelativeResize="0"/>
          <p:nvPr/>
        </p:nvPicPr>
        <p:blipFill rotWithShape="1">
          <a:blip r:embed="rId3">
            <a:alphaModFix/>
          </a:blip>
          <a:srcRect b="25914" l="0" r="67744" t="0"/>
          <a:stretch/>
        </p:blipFill>
        <p:spPr>
          <a:xfrm>
            <a:off x="946062" y="3054962"/>
            <a:ext cx="1741912" cy="16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1180575" y="948366"/>
            <a:ext cx="18825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Aplicación Desktop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(Arena)</a:t>
            </a:r>
          </a:p>
        </p:txBody>
      </p:sp>
      <p:pic>
        <p:nvPicPr>
          <p:cNvPr descr="1280px-Client-server-model.svg.png"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900" y="2443074"/>
            <a:ext cx="4530275" cy="271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 Hypertext Transfer Protocol</a:t>
            </a:r>
          </a:p>
        </p:txBody>
      </p:sp>
      <p:pic>
        <p:nvPicPr>
          <p:cNvPr descr="RequestResponse.png" id="54" name="Shape 54"/>
          <p:cNvPicPr preferRelativeResize="0"/>
          <p:nvPr/>
        </p:nvPicPr>
        <p:blipFill rotWithShape="1">
          <a:blip r:embed="rId3">
            <a:alphaModFix/>
          </a:blip>
          <a:srcRect b="24958" l="0" r="0" t="0"/>
          <a:stretch/>
        </p:blipFill>
        <p:spPr>
          <a:xfrm>
            <a:off x="1697575" y="985925"/>
            <a:ext cx="4924700" cy="15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773775" y="3184533"/>
            <a:ext cx="22326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200"/>
              <a:t>Resources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200"/>
              <a:t>URI/</a:t>
            </a:r>
            <a:r>
              <a:rPr lang="en" sz="2200"/>
              <a:t>URL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200"/>
              <a:t>Methods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534750" y="3184866"/>
            <a:ext cx="25689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200"/>
              <a:t>Protocol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200"/>
              <a:t>Client/Server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200"/>
              <a:t>Stateless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URL: Localizacion de Recursos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63800" y="2558933"/>
            <a:ext cx="8816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www.example.com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persons/search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bart</a:t>
            </a:r>
          </a:p>
        </p:txBody>
      </p:sp>
      <p:cxnSp>
        <p:nvCxnSpPr>
          <p:cNvPr id="63" name="Shape 63"/>
          <p:cNvCxnSpPr/>
          <p:nvPr/>
        </p:nvCxnSpPr>
        <p:spPr>
          <a:xfrm>
            <a:off x="832624" y="2224036"/>
            <a:ext cx="0" cy="44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 txBox="1"/>
          <p:nvPr/>
        </p:nvSpPr>
        <p:spPr>
          <a:xfrm>
            <a:off x="475925" y="1738425"/>
            <a:ext cx="1257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Protocol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673300" y="3631300"/>
            <a:ext cx="848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Host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201575" y="1707336"/>
            <a:ext cx="101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Port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464325" y="3338400"/>
            <a:ext cx="16317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Resource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517375" y="1754966"/>
            <a:ext cx="1914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Query Fields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69" name="Shape 69"/>
          <p:cNvSpPr/>
          <p:nvPr/>
        </p:nvSpPr>
        <p:spPr>
          <a:xfrm rot="5400000">
            <a:off x="7451275" y="1386675"/>
            <a:ext cx="264300" cy="1876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5061925" y="1747775"/>
            <a:ext cx="264300" cy="2901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" name="Shape 71"/>
          <p:cNvCxnSpPr/>
          <p:nvPr/>
        </p:nvCxnSpPr>
        <p:spPr>
          <a:xfrm flipH="1">
            <a:off x="3403700" y="2159533"/>
            <a:ext cx="6600" cy="44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65" idx="0"/>
          </p:cNvCxnSpPr>
          <p:nvPr/>
        </p:nvCxnSpPr>
        <p:spPr>
          <a:xfrm rot="10800000">
            <a:off x="2097350" y="3114400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1524000" y="673350"/>
            <a:ext cx="5977800" cy="143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252525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persons/search/index.html...</a:t>
            </a: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HTTP/1.1</a:t>
            </a:r>
            <a:b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Cache-Control: no-cache</a:t>
            </a:r>
            <a:b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524000" y="2923575"/>
            <a:ext cx="5977800" cy="269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HTTP/1.1 </a:t>
            </a:r>
            <a:r>
              <a:rPr b="1" lang="en" sz="1800">
                <a:solidFill>
                  <a:srgbClr val="252525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b="1"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Date: Fri, 31 Dec 2003 23:59:59 GMT</a:t>
            </a:r>
            <a:b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Content-Type: </a:t>
            </a:r>
            <a:r>
              <a:rPr b="1" lang="en" sz="1800">
                <a:solidFill>
                  <a:srgbClr val="252525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text/html</a:t>
            </a:r>
            <a:b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Content-Length: 1221</a:t>
            </a:r>
            <a:b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</a:t>
            </a:r>
            <a:b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447800" y="110400"/>
            <a:ext cx="190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Request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447800" y="2360775"/>
            <a:ext cx="190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Response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bajo nivel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Response Status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794675" y="3028075"/>
            <a:ext cx="34692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1xx: Respuestas informativas</a:t>
            </a:r>
            <a:br>
              <a:rPr lang="en" sz="1800"/>
            </a:br>
            <a:r>
              <a:rPr lang="en" sz="1800"/>
              <a:t>2xx: Peticiones correctas</a:t>
            </a:r>
            <a:br>
              <a:rPr lang="en" sz="1800"/>
            </a:br>
            <a:r>
              <a:rPr lang="en" sz="1800"/>
              <a:t>3xx: Redirecciones</a:t>
            </a:r>
            <a:br>
              <a:rPr lang="en" sz="1800"/>
            </a:br>
            <a:r>
              <a:rPr lang="en" sz="1800"/>
              <a:t>4xx: Errores del cliente</a:t>
            </a:r>
            <a:br>
              <a:rPr lang="en" sz="1800"/>
            </a:br>
            <a:r>
              <a:rPr lang="en" sz="1800"/>
              <a:t>5xx: Errores de servidor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32275" y="4335433"/>
            <a:ext cx="3392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500 - Internal Server Error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503 - Service Unavailable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32275" y="2790233"/>
            <a:ext cx="1447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200 </a:t>
            </a: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- OK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32262" y="3529666"/>
            <a:ext cx="3392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4</a:t>
            </a: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03 - Forbidden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404 - Not Found</a:t>
            </a:r>
          </a:p>
        </p:txBody>
      </p:sp>
      <p:pic>
        <p:nvPicPr>
          <p:cNvPr descr="RequestResponse.png" id="91" name="Shape 91"/>
          <p:cNvPicPr preferRelativeResize="0"/>
          <p:nvPr/>
        </p:nvPicPr>
        <p:blipFill rotWithShape="1">
          <a:blip r:embed="rId3">
            <a:alphaModFix/>
          </a:blip>
          <a:srcRect b="24958" l="0" r="0" t="0"/>
          <a:stretch/>
        </p:blipFill>
        <p:spPr>
          <a:xfrm>
            <a:off x="1697575" y="833525"/>
            <a:ext cx="4924700" cy="15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Methods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434541" y="2021151"/>
            <a:ext cx="8327695" cy="1979528"/>
            <a:chOff x="1069050" y="2469275"/>
            <a:chExt cx="8074949" cy="1919449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3">
              <a:alphaModFix/>
            </a:blip>
            <a:srcRect b="0" l="26470" r="0" t="0"/>
            <a:stretch/>
          </p:blipFill>
          <p:spPr>
            <a:xfrm>
              <a:off x="2420475" y="2469275"/>
              <a:ext cx="6723524" cy="1919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Shape 99"/>
            <p:cNvPicPr preferRelativeResize="0"/>
            <p:nvPr/>
          </p:nvPicPr>
          <p:blipFill rotWithShape="1">
            <a:blip r:embed="rId4">
              <a:alphaModFix/>
            </a:blip>
            <a:srcRect b="0" l="0" r="84999" t="0"/>
            <a:stretch/>
          </p:blipFill>
          <p:spPr>
            <a:xfrm>
              <a:off x="1069050" y="2469275"/>
              <a:ext cx="1371600" cy="1919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MIME Content Types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727950" y="537875"/>
            <a:ext cx="5726100" cy="48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text/html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text/css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text/javascript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solidFill>
                  <a:schemeClr val="dk1"/>
                </a:solidFill>
              </a:rPr>
              <a:t>image/jpeg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application/json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application/x-www-form-urlencoded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 Demo Chrome Timeline (F12)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6109" l="0" r="0" t="11660"/>
          <a:stretch/>
        </p:blipFill>
        <p:spPr>
          <a:xfrm>
            <a:off x="0" y="780475"/>
            <a:ext cx="9043148" cy="43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