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5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56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74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74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04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87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6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6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3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7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6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3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15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31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FC4B-6BBE-4797-8B88-D0F890BD74FD}" type="datetimeFigureOut">
              <a:rPr lang="es-ES" smtClean="0"/>
              <a:t>25/09/2016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BACD85-5B55-4EB2-9C91-2B8BE0232A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3516" y="1743353"/>
            <a:ext cx="9606410" cy="1646302"/>
          </a:xfrm>
        </p:spPr>
        <p:txBody>
          <a:bodyPr>
            <a:noAutofit/>
          </a:bodyPr>
          <a:lstStyle/>
          <a:p>
            <a:r>
              <a:rPr lang="es-ES_tradnl" sz="6000" dirty="0" smtClean="0"/>
              <a:t>BDD Testing con Cucumber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4186" y="3389655"/>
            <a:ext cx="7766936" cy="1096899"/>
          </a:xfrm>
        </p:spPr>
        <p:txBody>
          <a:bodyPr/>
          <a:lstStyle/>
          <a:p>
            <a:r>
              <a:rPr lang="es-ES_tradnl" dirty="0" smtClean="0"/>
              <a:t>Integrantes: Lucas Fedele, Dario Gutierrez, Matías Lugo y Víctor Zanardi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7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0" y="942535"/>
            <a:ext cx="3599144" cy="455793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49969" y="1599069"/>
            <a:ext cx="64711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800" dirty="0" smtClean="0"/>
              <a:t>Por desgracia, aprender a utilizar nuevas tecnologías lleva tiempo y lo mas seguro es que aparezcan errores sobre los errores que acabas de solucionar.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17652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73723" y="872197"/>
            <a:ext cx="101850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800" dirty="0" smtClean="0"/>
              <a:t>El hecho de que no funcionaran las tecnologías rápidamente fue un impedimento para aprender a utilizarlas eficientemente en poco tiempo y esto fue algo muy limitante…</a:t>
            </a:r>
            <a:br>
              <a:rPr lang="es-ES_tradnl" sz="2800" dirty="0" smtClean="0"/>
            </a:br>
            <a:r>
              <a:rPr lang="es-ES_tradnl" sz="2800" dirty="0" smtClean="0"/>
              <a:t>Tuvimos problemas para instalar Ruby, luego </a:t>
            </a:r>
            <a:r>
              <a:rPr lang="es-ES_tradnl" sz="2800" dirty="0" err="1" smtClean="0"/>
              <a:t>RubyMine</a:t>
            </a:r>
            <a:r>
              <a:rPr lang="es-ES_tradnl" sz="2800" dirty="0" smtClean="0"/>
              <a:t>, luego </a:t>
            </a:r>
            <a:r>
              <a:rPr lang="es-ES_tradnl" sz="2800" dirty="0" err="1" smtClean="0"/>
              <a:t>RubyRails</a:t>
            </a:r>
            <a:r>
              <a:rPr lang="es-ES_tradnl" sz="2800" dirty="0" smtClean="0"/>
              <a:t> y las interminables gemas de Ruby… esto impidió el buen desarrollo de una interfaz del proyecto ConcurrencyConversor (Conversor de Monedas).</a:t>
            </a:r>
          </a:p>
        </p:txBody>
      </p:sp>
    </p:spTree>
    <p:extLst>
      <p:ext uri="{BB962C8B-B14F-4D97-AF65-F5344CB8AC3E}">
        <p14:creationId xmlns:p14="http://schemas.microsoft.com/office/powerpoint/2010/main" val="810058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2708" y="281353"/>
            <a:ext cx="10030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accent2"/>
                </a:solidFill>
              </a:rPr>
              <a:t>CONCLUCIONES</a:t>
            </a:r>
          </a:p>
          <a:p>
            <a:endParaRPr lang="es-ES_tradnl" sz="2800" dirty="0"/>
          </a:p>
          <a:p>
            <a:pPr>
              <a:lnSpc>
                <a:spcPct val="150000"/>
              </a:lnSpc>
            </a:pPr>
            <a:r>
              <a:rPr lang="es-ES_tradnl" sz="2800" dirty="0" smtClean="0"/>
              <a:t>Aun después de esta mala experiencia, seguimos creyendo que Ruby es una muy buena opción y pensamos seguir utilizándola.</a:t>
            </a:r>
          </a:p>
          <a:p>
            <a:pPr>
              <a:lnSpc>
                <a:spcPct val="150000"/>
              </a:lnSpc>
            </a:pPr>
            <a:endParaRPr lang="es-ES_tradnl" sz="2800" dirty="0" smtClean="0"/>
          </a:p>
          <a:p>
            <a:pPr>
              <a:lnSpc>
                <a:spcPct val="150000"/>
              </a:lnSpc>
            </a:pPr>
            <a:r>
              <a:rPr lang="es-ES_tradnl" sz="2800" dirty="0" smtClean="0"/>
              <a:t>Como aspecto a mejorar… </a:t>
            </a:r>
            <a:endParaRPr lang="es-ES_tradnl" sz="2800" dirty="0"/>
          </a:p>
          <a:p>
            <a:pPr>
              <a:lnSpc>
                <a:spcPct val="150000"/>
              </a:lnSpc>
            </a:pPr>
            <a:r>
              <a:rPr lang="es-ES_tradnl" sz="2800" dirty="0" smtClean="0"/>
              <a:t>Anticiparse a todos los problemas de instalación de software que ya vivimos, midiendo mejor el tiempo que se le dedica a la actividad…</a:t>
            </a:r>
          </a:p>
        </p:txBody>
      </p:sp>
    </p:spTree>
    <p:extLst>
      <p:ext uri="{BB962C8B-B14F-4D97-AF65-F5344CB8AC3E}">
        <p14:creationId xmlns:p14="http://schemas.microsoft.com/office/powerpoint/2010/main" val="696959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31519" y="506437"/>
            <a:ext cx="845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FF0000"/>
                </a:solidFill>
              </a:rPr>
              <a:t>PARA SALIR LO MAS RAPIDO POSIBLE DE ESTO…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24" y="1195754"/>
            <a:ext cx="4021266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5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25415" y="633046"/>
            <a:ext cx="315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>
                <a:solidFill>
                  <a:schemeClr val="accent2"/>
                </a:solidFill>
              </a:rPr>
              <a:t>Y LLEGAR A ESTO…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4" y="1670318"/>
            <a:ext cx="8144822" cy="46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95557" y="2644725"/>
            <a:ext cx="1959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600" dirty="0" smtClean="0"/>
              <a:t>FIN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973875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lumno levantando la m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0966" y="4256882"/>
            <a:ext cx="1882930" cy="20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463040" y="984738"/>
            <a:ext cx="8032652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800" dirty="0" smtClean="0"/>
              <a:t>En la materia de Elementos de Ingeniería de Software se nos ha encomendado realizar un PROYECTO a libre decisión para mostrarlo y probarlo con técnicas BDD.</a:t>
            </a:r>
            <a:br>
              <a:rPr lang="es-ES_tradnl" sz="2800" dirty="0" smtClean="0"/>
            </a:br>
            <a:endParaRPr lang="es-ES" sz="2800" dirty="0"/>
          </a:p>
        </p:txBody>
      </p:sp>
      <p:sp>
        <p:nvSpPr>
          <p:cNvPr id="6" name="Llamada ovalada 5"/>
          <p:cNvSpPr/>
          <p:nvPr/>
        </p:nvSpPr>
        <p:spPr>
          <a:xfrm>
            <a:off x="7709095" y="3471009"/>
            <a:ext cx="1786597" cy="62265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es un proyecto?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29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008" y="2693815"/>
            <a:ext cx="8299939" cy="401176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45588" y="337626"/>
            <a:ext cx="9340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es un proyecto?</a:t>
            </a:r>
          </a:p>
          <a:p>
            <a:r>
              <a:rPr lang="es-ES" sz="2800" dirty="0" smtClean="0"/>
              <a:t>En Google se define como idea de una cosa que se piensa hacer y para la cual se establece un modo determinado y un conjunto de medios necesarios… Y UN CONJUNTO DE MEDIOS NECESARIOS</a:t>
            </a:r>
            <a:endParaRPr lang="es-ES" sz="28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41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8978" y="450166"/>
            <a:ext cx="109024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800" dirty="0" smtClean="0">
                <a:solidFill>
                  <a:schemeClr val="accent2"/>
                </a:solidFill>
              </a:rPr>
              <a:t>Teniendo en cuenta que el proyecto es hacer BDD Test</a:t>
            </a:r>
            <a:r>
              <a:rPr lang="es-ES_tradnl" sz="2800" dirty="0" smtClean="0">
                <a:solidFill>
                  <a:schemeClr val="accent1">
                    <a:lumMod val="50000"/>
                  </a:schemeClr>
                </a:solidFill>
              </a:rPr>
              <a:t>ing, </a:t>
            </a:r>
            <a:r>
              <a:rPr lang="es-ES_tradnl" sz="2800" dirty="0" smtClean="0">
                <a:solidFill>
                  <a:schemeClr val="accent2"/>
                </a:solidFill>
              </a:rPr>
              <a:t>definamos ese Conjunto de Medios Necesarios…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/>
              <a:t>Un lenguaje de programación: </a:t>
            </a:r>
            <a:r>
              <a:rPr lang="es-ES_tradnl" sz="2000" dirty="0" smtClean="0">
                <a:solidFill>
                  <a:schemeClr val="accent5"/>
                </a:solidFill>
              </a:rPr>
              <a:t>RUBY</a:t>
            </a:r>
            <a:r>
              <a:rPr lang="es-ES_tradnl" sz="2000" dirty="0" smtClean="0"/>
              <a:t> - </a:t>
            </a:r>
            <a:r>
              <a:rPr lang="es-ES" sz="2000" dirty="0" smtClean="0"/>
              <a:t>Un lenguaje de programación dinámico y de código abierto enfocado en la simplicidad y productividad. Su elegante sintaxis se siente natural al leerla y fácil al escribirla.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/>
              <a:t>Un framework de desarrollo: </a:t>
            </a:r>
            <a:r>
              <a:rPr lang="es-ES_tradnl" sz="2000" dirty="0" smtClean="0">
                <a:solidFill>
                  <a:schemeClr val="accent5"/>
                </a:solidFill>
              </a:rPr>
              <a:t>RUBY ON RAILS </a:t>
            </a:r>
            <a:r>
              <a:rPr lang="es-ES_tradnl" sz="2000" dirty="0" smtClean="0"/>
              <a:t>- </a:t>
            </a:r>
            <a:r>
              <a:rPr lang="es-ES" sz="2000" dirty="0"/>
              <a:t>T</a:t>
            </a:r>
            <a:r>
              <a:rPr lang="es-ES" sz="2000" dirty="0" smtClean="0"/>
              <a:t>ambién conocido como RoR o </a:t>
            </a:r>
            <a:r>
              <a:rPr lang="es-ES" sz="2000" b="1" dirty="0" smtClean="0"/>
              <a:t>Rails</a:t>
            </a:r>
            <a:r>
              <a:rPr lang="es-ES" sz="2000" dirty="0" smtClean="0"/>
              <a:t>, es un framework de aplicaciones web de código abierto escrito en el lenguaje de programación </a:t>
            </a:r>
            <a:r>
              <a:rPr lang="es-ES" sz="2000" b="1" dirty="0" smtClean="0"/>
              <a:t>Ruby</a:t>
            </a:r>
            <a:r>
              <a:rPr lang="es-ES" sz="2000" dirty="0" smtClean="0"/>
              <a:t>, siguiendo el paradigma del patrón Modelo Vista Controlador (MVC).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/>
              <a:t>Una IDE: </a:t>
            </a:r>
            <a:r>
              <a:rPr lang="es-ES_tradnl" sz="2000" dirty="0" smtClean="0">
                <a:solidFill>
                  <a:srgbClr val="C00000"/>
                </a:solidFill>
              </a:rPr>
              <a:t>RUBYMINE</a:t>
            </a:r>
            <a:r>
              <a:rPr lang="es-ES_tradnl" sz="2000" dirty="0" smtClean="0"/>
              <a:t> – Puede considerarse como </a:t>
            </a:r>
            <a:r>
              <a:rPr lang="es-ES" sz="2000" dirty="0" smtClean="0"/>
              <a:t>un entorno con un editor que permite el autocompletado de código, herramientas de ayuda para la refactorización, análisis de código al vuelo, visor del esquema de los modelos, soporte para </a:t>
            </a:r>
            <a:r>
              <a:rPr lang="es-ES" sz="2000" dirty="0" err="1" smtClean="0"/>
              <a:t>Bundler</a:t>
            </a:r>
            <a:r>
              <a:rPr lang="es-ES" sz="2000" dirty="0" smtClean="0"/>
              <a:t> o RVM, depurador, soporte para diversos sistemas de control de versiones.</a:t>
            </a:r>
          </a:p>
        </p:txBody>
      </p:sp>
    </p:spTree>
    <p:extLst>
      <p:ext uri="{BB962C8B-B14F-4D97-AF65-F5344CB8AC3E}">
        <p14:creationId xmlns:p14="http://schemas.microsoft.com/office/powerpoint/2010/main" val="90063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9994" y="506438"/>
            <a:ext cx="94253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/>
              <a:t>Un proyecto(Código testeable): </a:t>
            </a:r>
            <a:r>
              <a:rPr lang="es-ES_tradnl" sz="2000" dirty="0" smtClean="0">
                <a:solidFill>
                  <a:schemeClr val="accent5"/>
                </a:solidFill>
              </a:rPr>
              <a:t>CONVERSOR DE MONEDAS</a:t>
            </a:r>
            <a:r>
              <a:rPr lang="es-ES_tradnl" sz="2000" dirty="0" smtClean="0"/>
              <a:t> – Necesario para nuestro fin.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/>
              <a:t>Un framework de BDD: </a:t>
            </a:r>
            <a:r>
              <a:rPr lang="es-ES_tradnl" sz="2000" dirty="0" smtClean="0">
                <a:solidFill>
                  <a:schemeClr val="accent5"/>
                </a:solidFill>
              </a:rPr>
              <a:t>Cucumber</a:t>
            </a:r>
            <a:r>
              <a:rPr lang="es-ES_tradnl" sz="2000" dirty="0" smtClean="0"/>
              <a:t> - E</a:t>
            </a:r>
            <a:r>
              <a:rPr lang="es-ES" sz="2000" dirty="0" smtClean="0"/>
              <a:t>s una herramienta para implementar metodologías como el Behaviour Driven Development (BDD), que permite ejecutar descripciones funcionales en texto plano como pruebas de software automatizadas.</a:t>
            </a:r>
            <a:endParaRPr lang="es-ES_tradnl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/>
              <a:t>Sistema operativo: </a:t>
            </a:r>
            <a:r>
              <a:rPr lang="es-ES_tradnl" sz="2000" dirty="0" smtClean="0">
                <a:solidFill>
                  <a:srgbClr val="C00000"/>
                </a:solidFill>
              </a:rPr>
              <a:t>LINUX </a:t>
            </a:r>
            <a:r>
              <a:rPr lang="es-ES_tradnl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s-ES_tradnl" sz="2000" dirty="0" smtClean="0">
                <a:ln w="0"/>
              </a:rPr>
              <a:t>Distribuciones </a:t>
            </a:r>
            <a:r>
              <a:rPr lang="es-ES_tradnl" sz="2000" dirty="0" err="1" smtClean="0">
                <a:ln w="0"/>
              </a:rPr>
              <a:t>Mint</a:t>
            </a:r>
            <a:r>
              <a:rPr lang="es-ES_tradnl" sz="2000" dirty="0" smtClean="0">
                <a:ln w="0"/>
              </a:rPr>
              <a:t>, Ubuntu…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 smtClean="0">
                <a:ln w="0"/>
              </a:rPr>
              <a:t>Sistema de control de versiones: </a:t>
            </a:r>
            <a:r>
              <a:rPr lang="es-ES_tradnl" sz="2000" dirty="0" smtClean="0">
                <a:ln w="0"/>
                <a:solidFill>
                  <a:srgbClr val="C00000"/>
                </a:solidFill>
              </a:rPr>
              <a:t>GITLAB </a:t>
            </a:r>
            <a:r>
              <a:rPr lang="es-ES_tradnl" sz="2000" dirty="0" smtClean="0">
                <a:ln w="0"/>
              </a:rPr>
              <a:t>- </a:t>
            </a:r>
            <a:r>
              <a:rPr lang="es-ES" sz="2000" dirty="0" smtClean="0"/>
              <a:t>el </a:t>
            </a:r>
            <a:r>
              <a:rPr lang="es-ES" sz="2000" dirty="0" err="1" smtClean="0"/>
              <a:t>GitHub</a:t>
            </a:r>
            <a:r>
              <a:rPr lang="es-ES" sz="2000" dirty="0" smtClean="0"/>
              <a:t> para tus propios servidores. </a:t>
            </a:r>
            <a:r>
              <a:rPr lang="es-ES" sz="2000" dirty="0" err="1" smtClean="0"/>
              <a:t>GitHub</a:t>
            </a:r>
            <a:r>
              <a:rPr lang="es-ES" sz="2000" dirty="0" smtClean="0"/>
              <a:t> es una comunidad que se ha destacado como un excelente recurso para desarrollar proyectos abiertos y para la gestión de los que son privados.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0804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7" y="1608291"/>
            <a:ext cx="5764530" cy="330612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050302" y="815926"/>
            <a:ext cx="56974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800" dirty="0" smtClean="0"/>
              <a:t>En una vida feliz donde todas las herramientas necesarias se instalan sin ningún problema; prosigamos con las funcionalidades que queremos testear, teniendo en cuenta que nuestro software es un conversor de monedas.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6350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1858" y="1434905"/>
            <a:ext cx="99599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chemeClr val="accent2"/>
                </a:solidFill>
              </a:rPr>
              <a:t>USER STORIES:</a:t>
            </a:r>
          </a:p>
          <a:p>
            <a:endParaRPr lang="es-ES_tradn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Como administrador del sistema quiero poner una moneda base.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Como administrador del sistema quiero poner cuanto vale una moneda en función de la moneda base.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Como contador quiero convertir un valor de un tipo de moneda a otro.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02395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1858" y="773724"/>
            <a:ext cx="93831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chemeClr val="accent2"/>
                </a:solidFill>
              </a:rPr>
              <a:t>CRITERIOS DE ACEPTACION:</a:t>
            </a:r>
          </a:p>
          <a:p>
            <a:endParaRPr lang="es-ES_tradnl" sz="2800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_tradnl" sz="2400" dirty="0" smtClean="0"/>
              <a:t>Si soy el administrador del sistema y dado un valor 1, seteo el valor de la moneda base en 1.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Dados $10, se espera obtener el valor de U$S0,66.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Dados $5, se espera obtener el valor de €0,29,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Dados U$S25, se espera obtener el valor de $</a:t>
            </a:r>
            <a:r>
              <a:rPr lang="es-ES" sz="2400" dirty="0" smtClean="0"/>
              <a:t>378,91</a:t>
            </a:r>
            <a:endParaRPr lang="es-ES_tradnl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Dados U$S15, se espera obtener el valor de €13,36</a:t>
            </a:r>
            <a:endParaRPr lang="es-E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Dados €20, se espera obtener el valor de $340,36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 smtClean="0"/>
              <a:t>Dados €30, se espera obtener el valor de U$S33,69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235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85735" y="2912013"/>
            <a:ext cx="372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smtClean="0"/>
              <a:t>Demostración…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2464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641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BDD Testing con Cucumber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DarioSoft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CONVERSOR DE MONEDAS</dc:title>
  <dc:creator>Dario Gutierrez</dc:creator>
  <cp:lastModifiedBy>Dario Gutierrez</cp:lastModifiedBy>
  <cp:revision>29</cp:revision>
  <dcterms:created xsi:type="dcterms:W3CDTF">2016-09-26T02:01:47Z</dcterms:created>
  <dcterms:modified xsi:type="dcterms:W3CDTF">2016-09-26T06:29:06Z</dcterms:modified>
</cp:coreProperties>
</file>