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Source Code Pro"/>
      <p:regular r:id="rId63"/>
      <p:bold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SourceCodePro-bold.fntdata"/><Relationship Id="rId63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66" Type="http://schemas.openxmlformats.org/officeDocument/2006/relationships/font" Target="fonts/Oswald-bold.fntdata"/><Relationship Id="rId21" Type="http://schemas.openxmlformats.org/officeDocument/2006/relationships/slide" Target="slides/slide17.xml"/><Relationship Id="rId65" Type="http://schemas.openxmlformats.org/officeDocument/2006/relationships/font" Target="fonts/Oswald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Influencias de FP en OOP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Scala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Options: map()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var</a:t>
            </a:r>
            <a:r>
              <a:rPr lang="es"/>
              <a:t> option : Option[String]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 = </a:t>
            </a:r>
            <a:r>
              <a:rPr b="1" lang="es"/>
              <a:t>Some</a:t>
            </a:r>
            <a:r>
              <a:rPr lang="es"/>
              <a:t>(</a:t>
            </a:r>
            <a:r>
              <a:rPr lang="es">
                <a:solidFill>
                  <a:srgbClr val="0B5394"/>
                </a:solidFill>
              </a:rPr>
              <a:t>"blah"</a:t>
            </a:r>
            <a:r>
              <a:rPr lang="es"/>
              <a:t>)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option.map { valor =&gt; valor + </a:t>
            </a:r>
            <a:r>
              <a:rPr lang="es">
                <a:solidFill>
                  <a:srgbClr val="0B5394"/>
                </a:solidFill>
              </a:rPr>
              <a:t>" bleh"</a:t>
            </a:r>
            <a:r>
              <a:rPr lang="es"/>
              <a:t>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 = </a:t>
            </a:r>
            <a:r>
              <a:rPr b="1" lang="es"/>
              <a:t>None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option.map { valor =&gt; valor + </a:t>
            </a:r>
            <a:r>
              <a:rPr lang="es">
                <a:solidFill>
                  <a:srgbClr val="0B5394"/>
                </a:solidFill>
              </a:rPr>
              <a:t>" bleh"</a:t>
            </a:r>
            <a:r>
              <a:rPr lang="es"/>
              <a:t> }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Options: map()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pueden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encadenar: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option.map{ _ + " bleh"}.map{ _ + " blih"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ala-options-map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25" y="2666225"/>
            <a:ext cx="6619775" cy="21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Options: flatMap()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Como el map(), pero si la función retorna un Option, se encarga de “desempaquetarlo” o retornar None. Evita anidamientos de Option[Option[T]]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Ej tenerSuerte() retorna un Option[String]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 alguien : Option[String] = Some("Jose")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//Some(Some(“Ganaste Jose”)) ó bien Some(None)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alguien.</a:t>
            </a:r>
            <a:r>
              <a:rPr b="1" lang="es"/>
              <a:t>map</a:t>
            </a:r>
            <a:r>
              <a:rPr lang="es"/>
              <a:t>{ nombre =&gt; tenerSuerte(nombre)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//Some(“Ganaste Jose”) ó bien None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alguien.</a:t>
            </a:r>
            <a:r>
              <a:rPr b="1" lang="es"/>
              <a:t>flatMap</a:t>
            </a:r>
            <a:r>
              <a:rPr lang="es"/>
              <a:t>{ nombre =&gt; tenerSuerte(nombre) }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Option: For Comprehension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Forma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compacta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de anidar operaciones sobre options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Evitar Some(Some(Some(...)))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Ejemplo, dada un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Option[Persona]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Dirección opcional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que a su vez la Dirección tiene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Provincia opcional.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Option: For Comprehension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</a:t>
            </a:r>
            <a:r>
              <a:rPr b="1" lang="es"/>
              <a:t>class</a:t>
            </a:r>
            <a:r>
              <a:rPr lang="es"/>
              <a:t> Persona(</a:t>
            </a:r>
            <a:r>
              <a:rPr b="1" lang="es"/>
              <a:t>var</a:t>
            </a:r>
            <a:r>
              <a:rPr lang="es"/>
              <a:t> direccion : </a:t>
            </a:r>
            <a:r>
              <a:rPr b="1" lang="es"/>
              <a:t>Option[Direccion]</a:t>
            </a:r>
            <a:r>
              <a:rPr lang="es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</a:t>
            </a:r>
            <a:r>
              <a:rPr b="1" lang="es"/>
              <a:t>class</a:t>
            </a:r>
            <a:r>
              <a:rPr lang="es"/>
              <a:t> Direccion(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ciudad:String,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provincia : </a:t>
            </a:r>
            <a:r>
              <a:rPr b="1" lang="es"/>
              <a:t>Option[Provincia]</a:t>
            </a:r>
            <a:r>
              <a:rPr lang="es"/>
              <a:t>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calle:String,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numero:Int)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</a:t>
            </a:r>
            <a:r>
              <a:rPr b="1" lang="es"/>
              <a:t>class</a:t>
            </a:r>
            <a:r>
              <a:rPr lang="es"/>
              <a:t> Provincia(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nombre:String,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var</a:t>
            </a:r>
            <a:r>
              <a:rPr lang="es"/>
              <a:t> anioFundacion:Int)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Option: For Comprehension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Con flatMap() (para evitar Options anidados)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var</a:t>
            </a:r>
            <a:r>
              <a:rPr lang="es" sz="2000"/>
              <a:t> nombre : Option[String] =</a:t>
            </a:r>
            <a:r>
              <a:rPr lang="es" sz="2000"/>
              <a:t> p</a:t>
            </a:r>
            <a:r>
              <a:rPr lang="es" sz="2000"/>
              <a:t>ersona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.</a:t>
            </a:r>
            <a:r>
              <a:rPr b="1" lang="es" sz="2000"/>
              <a:t>flatMap</a:t>
            </a:r>
            <a:r>
              <a:rPr lang="es" sz="2000"/>
              <a:t>(p =&gt; p.direccion)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.</a:t>
            </a:r>
            <a:r>
              <a:rPr b="1" lang="es" sz="2000"/>
              <a:t>flatMap</a:t>
            </a:r>
            <a:r>
              <a:rPr lang="es" sz="2000"/>
              <a:t>(d =&gt; d.provincia)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.</a:t>
            </a:r>
            <a:r>
              <a:rPr b="1" lang="es" sz="2000"/>
              <a:t>map</a:t>
            </a:r>
            <a:r>
              <a:rPr lang="es" sz="2000"/>
              <a:t>(p =&gt; p.nombre)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Option: For Comprehension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Con For Comprehension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var</a:t>
            </a:r>
            <a:r>
              <a:rPr lang="es" sz="2200"/>
              <a:t> nombre = </a:t>
            </a:r>
            <a:r>
              <a:rPr b="1" lang="es" sz="2200"/>
              <a:t>for</a:t>
            </a:r>
            <a:r>
              <a:rPr lang="es" sz="2200"/>
              <a:t>(</a:t>
            </a:r>
            <a:r>
              <a:rPr lang="es" sz="2200"/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              </a:t>
            </a:r>
            <a:r>
              <a:rPr lang="es" sz="2200"/>
              <a:t>p </a:t>
            </a:r>
            <a:r>
              <a:rPr b="1" lang="es" sz="2200"/>
              <a:t>&lt;-</a:t>
            </a:r>
            <a:r>
              <a:rPr lang="es" sz="2200"/>
              <a:t> persona;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              direcci</a:t>
            </a:r>
            <a:r>
              <a:rPr lang="es" sz="2200"/>
              <a:t>o</a:t>
            </a:r>
            <a:r>
              <a:rPr lang="es" sz="2200"/>
              <a:t>n </a:t>
            </a:r>
            <a:r>
              <a:rPr b="1" lang="es" sz="2200"/>
              <a:t>&lt;-</a:t>
            </a:r>
            <a:r>
              <a:rPr lang="es" sz="2200"/>
              <a:t> p.direccion;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              provincia </a:t>
            </a:r>
            <a:r>
              <a:rPr b="1" lang="es" sz="2200"/>
              <a:t>&lt;-</a:t>
            </a:r>
            <a:r>
              <a:rPr lang="es" sz="2200"/>
              <a:t> direccion.provincia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             ) </a:t>
            </a:r>
            <a:r>
              <a:rPr b="1" lang="es" sz="2200"/>
              <a:t>yield</a:t>
            </a:r>
            <a:r>
              <a:rPr lang="es" sz="2200"/>
              <a:t> provincia.nombre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Permite expresar diferentes lógicas en base a casos.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Scala: si un objeto cumple cierto “patrón”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Patrón: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Por tipo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de Listas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Por objeto (ej: Nil -lista vacía-)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Case Classes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Extractors (apply/unapply)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 - Por Tipo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-685500" y="1678750"/>
            <a:ext cx="8106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def</a:t>
            </a:r>
            <a:r>
              <a:rPr lang="es"/>
              <a:t> hacerPatternMatching(algo:Any) = {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algo </a:t>
            </a:r>
            <a:r>
              <a:rPr b="1" lang="es"/>
              <a:t>match</a:t>
            </a:r>
            <a:r>
              <a:rPr lang="es"/>
              <a:t> {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case</a:t>
            </a:r>
            <a:r>
              <a:rPr lang="es"/>
              <a:t> a : String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"Es un String"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case</a:t>
            </a:r>
            <a:r>
              <a:rPr lang="es"/>
              <a:t> a : Number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"Es un Numero"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case</a:t>
            </a:r>
            <a:r>
              <a:rPr lang="es"/>
              <a:t> _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"Es otra cosa rara"  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}</a:t>
            </a:r>
          </a:p>
          <a:p>
            <a:pPr indent="23876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Indice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Pattern 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Case 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Extractores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Companion Objects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Múltiples Objects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Múltiples Case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Funciones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Orden Superior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Aplicación Parcial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Matching de Listas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(más complejos y útiles)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Listas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Casos más complejos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Pattern Matching sobre listas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permiten diferentes formas de “ver” la lista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Listas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-1121975" y="1510825"/>
            <a:ext cx="10968000" cy="192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1938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</a:t>
            </a:r>
            <a:r>
              <a:rPr b="1" lang="es" sz="1700"/>
              <a:t>def</a:t>
            </a:r>
            <a:r>
              <a:rPr lang="es" sz="1700"/>
              <a:t> toUpperCase(strings:List[String]) : String = {</a:t>
            </a:r>
          </a:p>
          <a:p>
            <a:pPr indent="11938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strings </a:t>
            </a:r>
            <a:r>
              <a:rPr b="1" lang="es" sz="1700"/>
              <a:t>match</a:t>
            </a:r>
            <a:r>
              <a:rPr lang="es" sz="1700"/>
              <a:t> {</a:t>
            </a:r>
          </a:p>
          <a:p>
            <a:pPr indent="11938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</a:t>
            </a:r>
            <a:r>
              <a:rPr b="1" lang="es" sz="1700"/>
              <a:t>case</a:t>
            </a:r>
            <a:r>
              <a:rPr lang="es" sz="1700"/>
              <a:t> List(unico) =&gt; unico.toUpperCase()</a:t>
            </a:r>
          </a:p>
          <a:p>
            <a:pPr indent="11938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</a:t>
            </a:r>
            <a:r>
              <a:rPr b="1" lang="es" sz="1700"/>
              <a:t>case</a:t>
            </a:r>
            <a:r>
              <a:rPr lang="es" sz="1700"/>
              <a:t> cabeza :: cola =&gt; cabeza.toUpperCase() + toUpperCase(cola)</a:t>
            </a:r>
          </a:p>
          <a:p>
            <a:pPr indent="11938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}</a:t>
            </a:r>
          </a:p>
          <a:p>
            <a:pPr indent="11938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}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88" name="Shape 188"/>
          <p:cNvSpPr txBox="1"/>
          <p:nvPr/>
        </p:nvSpPr>
        <p:spPr>
          <a:xfrm>
            <a:off x="346400" y="3526975"/>
            <a:ext cx="83976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“List(a,b,c)”: </a:t>
            </a:r>
            <a:r>
              <a:rPr lang="es"/>
              <a:t>utilizando el “constructor” también podemos desarmar la lista para “sacarle” todos sus elementos.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“</a:t>
            </a:r>
            <a:r>
              <a:rPr b="1" lang="es"/>
              <a:t>cabeza :: cola”: </a:t>
            </a:r>
            <a:r>
              <a:rPr lang="es"/>
              <a:t>utilizando el mismo “mensaje” doble-dos-puntos que permitía armar una lista con cabeza cola, podemos “desarmarla” para extraer el primer elemento y la cola como otra lista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Listas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468825"/>
            <a:ext cx="8520600" cy="8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Otra forma de expresar lo anterior que utiliza “matching con objeto” (recuerden que Nil es la lista vacía)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5475" y="2414300"/>
            <a:ext cx="10129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toUpper(strings:List[String]) : String =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strings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match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Nil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cabeza :: cola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cabeza.toUpperCase() + toUpper(cola)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Listas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468825"/>
            <a:ext cx="8520600" cy="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sumar pares de elementos (uso extensivo de ::)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15475" y="2036400"/>
            <a:ext cx="882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sumarPares(numeros:List[Int]) : List[Int] =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numeros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match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Nil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Nil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:: b :: cola </a:t>
            </a:r>
            <a:r>
              <a:rPr b="1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+ b) :: sumarPares(cola)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sumarPares(List(2, 2, 4, 6))   → List(4, 10)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Case 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 - Case Classes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Scala Pattern Matching es GENÉRICO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Extensible: podemos usarlo sobre nuestros propios objetos / estructuras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Dos formas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Simple: con </a:t>
            </a:r>
            <a:r>
              <a:rPr b="1" lang="es"/>
              <a:t>case classes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Poderosa: con </a:t>
            </a:r>
            <a:r>
              <a:rPr b="1" lang="es"/>
              <a:t>extractores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Case Classes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Keyword modificador sobre una clase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Utiliza el constructor primario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El orden y  tipo de los parámetros dan la forma de hacer pattern Matching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Ejemplo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0000"/>
                </a:solidFill>
              </a:rPr>
              <a:t>case</a:t>
            </a:r>
            <a:r>
              <a:rPr lang="es"/>
              <a:t> </a:t>
            </a:r>
            <a:r>
              <a:rPr b="1" lang="es"/>
              <a:t>class</a:t>
            </a:r>
            <a:r>
              <a:rPr lang="es"/>
              <a:t> Direccion(</a:t>
            </a:r>
            <a:r>
              <a:rPr lang="es">
                <a:solidFill>
                  <a:srgbClr val="CC0000"/>
                </a:solidFill>
              </a:rPr>
              <a:t>calle:String, numero:Int, cp:Int</a:t>
            </a:r>
            <a:r>
              <a:rPr lang="es"/>
              <a:t>) {}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Case Classes (cont.)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Nos permite hacer pattern matching con los elementos del constructor.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direccion </a:t>
            </a:r>
            <a:r>
              <a:rPr b="1" lang="es"/>
              <a:t>match</a:t>
            </a:r>
            <a:r>
              <a:rPr lang="es"/>
              <a:t>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Direccion(</a:t>
            </a:r>
            <a:r>
              <a:rPr lang="es">
                <a:solidFill>
                  <a:srgbClr val="0000FF"/>
                </a:solidFill>
              </a:rPr>
              <a:t>"Rivadadia"</a:t>
            </a:r>
            <a:r>
              <a:rPr lang="es"/>
              <a:t>, _, _)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"Vive en Argentina"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Direccion(_ , _, 1406)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"Vive en Flores"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Direccion(calle, 0, _) </a:t>
            </a:r>
            <a:r>
              <a:rPr b="1" lang="es"/>
              <a:t>=&gt;</a:t>
            </a:r>
            <a:r>
              <a:rPr lang="es"/>
              <a:t> calle + </a:t>
            </a:r>
            <a:r>
              <a:rPr lang="es">
                <a:solidFill>
                  <a:srgbClr val="0000FF"/>
                </a:solidFill>
              </a:rPr>
              <a:t>" sin numero ?"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}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El orden importa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El “_” expresa “cualquier valor” (no me importa)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Case Classes (cont.)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Además, nos da una forma de “construir” direcciones sin usar el “new”. Por ahora es sútil la diferencia. Ya vamos a ver en breve que hay más diferencias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direccion = Direccion(</a:t>
            </a:r>
            <a:r>
              <a:rPr lang="es">
                <a:solidFill>
                  <a:srgbClr val="0000FF"/>
                </a:solidFill>
              </a:rPr>
              <a:t>"Rivadavia"</a:t>
            </a:r>
            <a:r>
              <a:rPr lang="es"/>
              <a:t>, 1234, 1406)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Nótese que no usamos el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new !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 Type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Case Classes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Resumiendo, Case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Basado en el constructor primario nos da 2 cosas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1 Constructor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Que permite construir un objeto a partir de sus “partes” (la calle, número y cp)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1 Extractor: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Que nos permite “desarmar” el objeto en sus “partes”.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O sea, el camino inverso de los constructores.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Case Classes</a:t>
            </a:r>
          </a:p>
        </p:txBody>
      </p:sp>
      <p:pic>
        <p:nvPicPr>
          <p:cNvPr descr="scala-patternmatching.png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81" y="1106000"/>
            <a:ext cx="4347243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Binding de variables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Podemos matchear y bindear variables anidadas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Persona(_, Direccion(_, Provincia(</a:t>
            </a:r>
            <a:r>
              <a:rPr b="1" lang="es">
                <a:solidFill>
                  <a:srgbClr val="FF0000"/>
                </a:solidFill>
              </a:rPr>
              <a:t>nombre</a:t>
            </a:r>
            <a:r>
              <a:rPr lang="es"/>
              <a:t>)))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"Vive en la provincia "</a:t>
            </a:r>
            <a:r>
              <a:rPr lang="es">
                <a:solidFill>
                  <a:srgbClr val="000000"/>
                </a:solidFill>
              </a:rPr>
              <a:t> + nombre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Para bindear el objeto completo se usa “@”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</a:t>
            </a:r>
            <a:r>
              <a:rPr b="1" lang="es">
                <a:solidFill>
                  <a:srgbClr val="FF0000"/>
                </a:solidFill>
              </a:rPr>
              <a:t>p @ </a:t>
            </a:r>
            <a:r>
              <a:rPr lang="es"/>
              <a:t>Persona(nombre, _)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"Sos”</a:t>
            </a:r>
            <a:r>
              <a:rPr lang="es">
                <a:solidFill>
                  <a:srgbClr val="000000"/>
                </a:solidFill>
              </a:rPr>
              <a:t> + p + </a:t>
            </a:r>
            <a:r>
              <a:rPr lang="es">
                <a:solidFill>
                  <a:srgbClr val="0000FF"/>
                </a:solidFill>
              </a:rPr>
              <a:t>“ llamado "</a:t>
            </a:r>
            <a:r>
              <a:rPr lang="es">
                <a:solidFill>
                  <a:srgbClr val="000000"/>
                </a:solidFill>
              </a:rPr>
              <a:t> + nombre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Extractores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87825" y="2981125"/>
            <a:ext cx="5731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Pattern Matching génerico y “poderoso”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Case classes ==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Versión “simplificada” de objetos “armables/desarmables”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Como un “Shortcut”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Son simples, pero a veces no tan poderosos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Necesario entender Pattern Matching como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Partes =&gt; 1 Objeto/Estructura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1 Objeto/Estructura =&gt; Partes    (Extractor)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Extractores: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Objetos que saben “armar” y “desarmar” a otro objeto en sus partes.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 u="sng"/>
              <a:t>Armar</a:t>
            </a:r>
            <a:r>
              <a:rPr lang="es"/>
              <a:t> el objeto desde sus partes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200"/>
              <a:t>método </a:t>
            </a:r>
            <a:r>
              <a:rPr b="1" lang="es" sz="2200"/>
              <a:t>apply</a:t>
            </a:r>
            <a:r>
              <a:rPr lang="es" sz="2200"/>
              <a:t>(a,b,c ...) : 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 u="sng"/>
              <a:t>Desarmar</a:t>
            </a:r>
            <a:r>
              <a:rPr lang="es"/>
              <a:t> el objeto en sus partes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200"/>
              <a:t>	método </a:t>
            </a:r>
            <a:r>
              <a:rPr b="1" lang="es" sz="2200"/>
              <a:t>unapply</a:t>
            </a:r>
            <a:r>
              <a:rPr lang="es" sz="2200"/>
              <a:t>(objeto:T) : Option(a,b,c…)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sz="1400"/>
              <a:t>a,b,c ..: son las partes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Extractores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ala-apply-unapply.fw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12" y="1348875"/>
            <a:ext cx="38766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4797100" y="1301625"/>
            <a:ext cx="3978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Para el mismo ejemplo, nótese que ahora usamos los nombres de métodos “apply” y “unapply”.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s" sz="1800"/>
              <a:t>Esos comportamientos (“armado” y “desarmado”) ya no va a ser “automático”, lo vamos a implementar nosotros con los métodos </a:t>
            </a:r>
            <a:br>
              <a:rPr lang="es" sz="1800"/>
            </a:br>
            <a:r>
              <a:rPr lang="es" sz="1800"/>
              <a:t>“apply” y “unapply”.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 - Companion Object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class</a:t>
            </a:r>
            <a:r>
              <a:rPr lang="es">
                <a:solidFill>
                  <a:srgbClr val="000000"/>
                </a:solidFill>
              </a:rPr>
              <a:t> Email(</a:t>
            </a:r>
            <a:r>
              <a:rPr b="1" lang="es">
                <a:solidFill>
                  <a:srgbClr val="000000"/>
                </a:solidFill>
              </a:rPr>
              <a:t>var</a:t>
            </a:r>
            <a:r>
              <a:rPr lang="es">
                <a:solidFill>
                  <a:srgbClr val="000000"/>
                </a:solidFill>
              </a:rPr>
              <a:t> valor:String)      </a:t>
            </a:r>
            <a:r>
              <a:rPr lang="es">
                <a:solidFill>
                  <a:srgbClr val="38761D"/>
                </a:solidFill>
              </a:rPr>
              <a:t>// objeto / estructura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object</a:t>
            </a:r>
            <a:r>
              <a:rPr lang="es">
                <a:solidFill>
                  <a:srgbClr val="000000"/>
                </a:solidFill>
              </a:rPr>
              <a:t> Email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</a:t>
            </a:r>
            <a:r>
              <a:rPr b="1" lang="es" sz="1600">
                <a:solidFill>
                  <a:srgbClr val="000000"/>
                </a:solidFill>
              </a:rPr>
              <a:t>def</a:t>
            </a:r>
            <a:r>
              <a:rPr lang="es" sz="1600">
                <a:solidFill>
                  <a:srgbClr val="000000"/>
                </a:solidFill>
              </a:rPr>
              <a:t> apply(</a:t>
            </a:r>
            <a:r>
              <a:rPr lang="es" sz="1600">
                <a:solidFill>
                  <a:srgbClr val="CC0000"/>
                </a:solidFill>
              </a:rPr>
              <a:t>nombre:String, dominio:String</a:t>
            </a:r>
            <a:r>
              <a:rPr lang="es" sz="1600">
                <a:solidFill>
                  <a:srgbClr val="000000"/>
                </a:solidFill>
              </a:rPr>
              <a:t>) = {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return</a:t>
            </a:r>
            <a:r>
              <a:rPr lang="es" sz="1600">
                <a:solidFill>
                  <a:srgbClr val="000000"/>
                </a:solidFill>
              </a:rPr>
              <a:t> </a:t>
            </a:r>
            <a:r>
              <a:rPr b="1" lang="es" sz="1600">
                <a:solidFill>
                  <a:srgbClr val="000000"/>
                </a:solidFill>
              </a:rPr>
              <a:t>new</a:t>
            </a:r>
            <a:r>
              <a:rPr lang="es" sz="1600">
                <a:solidFill>
                  <a:srgbClr val="000000"/>
                </a:solidFill>
              </a:rPr>
              <a:t> Email(nombre + </a:t>
            </a:r>
            <a:r>
              <a:rPr lang="es" sz="1600">
                <a:solidFill>
                  <a:srgbClr val="0000FF"/>
                </a:solidFill>
              </a:rPr>
              <a:t>"@"</a:t>
            </a:r>
            <a:r>
              <a:rPr lang="es" sz="1600">
                <a:solidFill>
                  <a:srgbClr val="000000"/>
                </a:solidFill>
              </a:rPr>
              <a:t> + dominio)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</a:t>
            </a:r>
            <a:r>
              <a:rPr b="1" lang="es" sz="1600">
                <a:solidFill>
                  <a:srgbClr val="000000"/>
                </a:solidFill>
              </a:rPr>
              <a:t>def</a:t>
            </a:r>
            <a:r>
              <a:rPr lang="es" sz="1600">
                <a:solidFill>
                  <a:srgbClr val="000000"/>
                </a:solidFill>
              </a:rPr>
              <a:t> unapply(email:Email) : Option[</a:t>
            </a:r>
            <a:r>
              <a:rPr lang="es" sz="1600">
                <a:solidFill>
                  <a:srgbClr val="CC0000"/>
                </a:solidFill>
              </a:rPr>
              <a:t>(String, String)</a:t>
            </a:r>
            <a:r>
              <a:rPr lang="es" sz="1600">
                <a:solidFill>
                  <a:srgbClr val="000000"/>
                </a:solidFill>
              </a:rPr>
              <a:t>] =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  </a:t>
            </a:r>
            <a:r>
              <a:rPr b="1" lang="es" sz="1600">
                <a:solidFill>
                  <a:srgbClr val="000000"/>
                </a:solidFill>
              </a:rPr>
              <a:t>val</a:t>
            </a:r>
            <a:r>
              <a:rPr lang="es" sz="1600">
                <a:solidFill>
                  <a:srgbClr val="000000"/>
                </a:solidFill>
              </a:rPr>
              <a:t> partes = email.valor.split(</a:t>
            </a:r>
            <a:r>
              <a:rPr lang="es" sz="1600">
                <a:solidFill>
                  <a:srgbClr val="0000FF"/>
                </a:solidFill>
              </a:rPr>
              <a:t>"@"</a:t>
            </a:r>
            <a:r>
              <a:rPr lang="es" sz="1600">
                <a:solidFill>
                  <a:srgbClr val="00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  </a:t>
            </a:r>
            <a:r>
              <a:rPr b="1" lang="es" sz="1600">
                <a:solidFill>
                  <a:srgbClr val="000000"/>
                </a:solidFill>
              </a:rPr>
              <a:t>return</a:t>
            </a:r>
            <a:r>
              <a:rPr lang="es" sz="1600">
                <a:solidFill>
                  <a:srgbClr val="000000"/>
                </a:solidFill>
              </a:rPr>
              <a:t> </a:t>
            </a:r>
            <a:r>
              <a:rPr lang="es" sz="1600">
                <a:solidFill>
                  <a:srgbClr val="CC0000"/>
                </a:solidFill>
              </a:rPr>
              <a:t>Some</a:t>
            </a:r>
            <a:r>
              <a:rPr lang="es" sz="1600">
                <a:solidFill>
                  <a:srgbClr val="000000"/>
                </a:solidFill>
              </a:rPr>
              <a:t>(partes(0), partes(1))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}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Extractores - Companion Object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podemos hacer pattern matching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</a:t>
            </a:r>
            <a:r>
              <a:rPr b="1" lang="es">
                <a:solidFill>
                  <a:srgbClr val="000000"/>
                </a:solidFill>
              </a:rPr>
              <a:t>val</a:t>
            </a:r>
            <a:r>
              <a:rPr lang="es">
                <a:solidFill>
                  <a:srgbClr val="000000"/>
                </a:solidFill>
              </a:rPr>
              <a:t> email = </a:t>
            </a:r>
            <a:r>
              <a:rPr b="1" lang="es">
                <a:solidFill>
                  <a:srgbClr val="000000"/>
                </a:solidFill>
              </a:rPr>
              <a:t>new</a:t>
            </a:r>
            <a:r>
              <a:rPr lang="es">
                <a:solidFill>
                  <a:srgbClr val="000000"/>
                </a:solidFill>
              </a:rPr>
              <a:t> Email(</a:t>
            </a:r>
            <a:r>
              <a:rPr lang="es">
                <a:solidFill>
                  <a:srgbClr val="0000FF"/>
                </a:solidFill>
              </a:rPr>
              <a:t>"bill@msoft.com"</a:t>
            </a:r>
            <a:r>
              <a:rPr lang="es">
                <a:solidFill>
                  <a:srgbClr val="00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email </a:t>
            </a:r>
            <a:r>
              <a:rPr b="1" lang="es">
                <a:solidFill>
                  <a:srgbClr val="000000"/>
                </a:solidFill>
              </a:rPr>
              <a:t>match</a:t>
            </a:r>
            <a:r>
              <a:rPr lang="es">
                <a:solidFill>
                  <a:srgbClr val="000000"/>
                </a:solidFill>
              </a:rPr>
              <a:t>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  </a:t>
            </a:r>
            <a:r>
              <a:rPr b="1" lang="es">
                <a:solidFill>
                  <a:srgbClr val="000000"/>
                </a:solidFill>
              </a:rPr>
              <a:t>case</a:t>
            </a:r>
            <a:r>
              <a:rPr lang="es">
                <a:solidFill>
                  <a:srgbClr val="000000"/>
                </a:solidFill>
              </a:rPr>
              <a:t> Email(</a:t>
            </a:r>
            <a:r>
              <a:rPr lang="es">
                <a:solidFill>
                  <a:srgbClr val="CC0000"/>
                </a:solidFill>
              </a:rPr>
              <a:t>nombre, dominio</a:t>
            </a:r>
            <a:r>
              <a:rPr lang="es">
                <a:solidFill>
                  <a:srgbClr val="000000"/>
                </a:solidFill>
              </a:rPr>
              <a:t>) =&gt; println(</a:t>
            </a:r>
            <a:r>
              <a:rPr lang="es">
                <a:solidFill>
                  <a:srgbClr val="0000FF"/>
                </a:solidFill>
              </a:rPr>
              <a:t>"Hola "</a:t>
            </a:r>
            <a:r>
              <a:rPr lang="es">
                <a:solidFill>
                  <a:srgbClr val="000000"/>
                </a:solidFill>
              </a:rPr>
              <a:t> + nombre)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como también hicimo un apply() podemos usarlo para construir un email desde sus partes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</a:t>
            </a:r>
            <a:r>
              <a:rPr b="1" lang="es">
                <a:solidFill>
                  <a:srgbClr val="000000"/>
                </a:solidFill>
              </a:rPr>
              <a:t>val</a:t>
            </a:r>
            <a:r>
              <a:rPr lang="es">
                <a:solidFill>
                  <a:srgbClr val="000000"/>
                </a:solidFill>
              </a:rPr>
              <a:t> email = Email(</a:t>
            </a:r>
            <a:r>
              <a:rPr lang="es">
                <a:solidFill>
                  <a:srgbClr val="0000FF"/>
                </a:solidFill>
              </a:rPr>
              <a:t>"bill”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lang="es">
                <a:solidFill>
                  <a:srgbClr val="0000FF"/>
                </a:solidFill>
              </a:rPr>
              <a:t>"</a:t>
            </a:r>
            <a:r>
              <a:rPr lang="es">
                <a:solidFill>
                  <a:srgbClr val="0000FF"/>
                </a:solidFill>
              </a:rPr>
              <a:t>msoft.com"</a:t>
            </a:r>
            <a:r>
              <a:rPr lang="es">
                <a:solidFill>
                  <a:srgbClr val="00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Entonces, OJO!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b="1" lang="es"/>
              <a:t>new</a:t>
            </a:r>
            <a:r>
              <a:rPr lang="es"/>
              <a:t> Email()   -&gt; Constructor de Scala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s"/>
              <a:t>				vs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>
              <a:spcBef>
                <a:spcPts val="0"/>
              </a:spcBef>
              <a:buNone/>
            </a:pPr>
            <a:r>
              <a:rPr lang="es"/>
              <a:t>Email(a,b)    -&gt; apply()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Modela la idea de que un valor puede “ser” o no “no ser”. El famoso “null”.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Evita el uso del null (NPE)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Fuerza a </a:t>
            </a:r>
            <a:r>
              <a:rPr lang="es" u="sng"/>
              <a:t>expresar cuando algo puede no tener un valor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 “como una cajita” que tiene otro objeto dentro (o no)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Option</a:t>
            </a:r>
            <a:r>
              <a:rPr lang="es"/>
              <a:t> puede ser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s"/>
              <a:t>None</a:t>
            </a:r>
            <a:r>
              <a:rPr lang="es"/>
              <a:t>: representa la nada, ausencia de valor</a:t>
            </a:r>
          </a:p>
          <a:p>
            <a:pPr indent="-228600" lvl="1" marL="914400">
              <a:spcBef>
                <a:spcPts val="0"/>
              </a:spcBef>
            </a:pPr>
            <a:r>
              <a:rPr b="1" lang="es"/>
              <a:t>Some: </a:t>
            </a:r>
            <a:r>
              <a:rPr lang="es"/>
              <a:t>presencia de valor. Tiene un objeto dentro.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Apply()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del Apply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val</a:t>
            </a:r>
            <a:r>
              <a:rPr lang="es">
                <a:solidFill>
                  <a:srgbClr val="000000"/>
                </a:solidFill>
              </a:rPr>
              <a:t> email2 = Email(</a:t>
            </a:r>
            <a:r>
              <a:rPr lang="es">
                <a:solidFill>
                  <a:srgbClr val="0000FF"/>
                </a:solidFill>
              </a:rPr>
              <a:t>"bill"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lang="es">
                <a:solidFill>
                  <a:srgbClr val="0000FF"/>
                </a:solidFill>
              </a:rPr>
              <a:t>"msoft.com"</a:t>
            </a:r>
            <a:r>
              <a:rPr lang="es">
                <a:solidFill>
                  <a:srgbClr val="00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val</a:t>
            </a:r>
            <a:r>
              <a:rPr lang="es">
                <a:solidFill>
                  <a:srgbClr val="000000"/>
                </a:solidFill>
              </a:rPr>
              <a:t> email3 = Email.</a:t>
            </a:r>
            <a:r>
              <a:rPr b="1" lang="es">
                <a:solidFill>
                  <a:srgbClr val="000000"/>
                </a:solidFill>
              </a:rPr>
              <a:t>apply</a:t>
            </a:r>
            <a:r>
              <a:rPr lang="es">
                <a:solidFill>
                  <a:srgbClr val="000000"/>
                </a:solidFill>
              </a:rPr>
              <a:t>(</a:t>
            </a:r>
            <a:r>
              <a:rPr lang="es">
                <a:solidFill>
                  <a:srgbClr val="0000FF"/>
                </a:solidFill>
              </a:rPr>
              <a:t>"bill"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lang="es">
                <a:solidFill>
                  <a:srgbClr val="0000FF"/>
                </a:solidFill>
              </a:rPr>
              <a:t>"msoft.com"</a:t>
            </a:r>
            <a:r>
              <a:rPr lang="es">
                <a:solidFill>
                  <a:srgbClr val="00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 caso: shortcut 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Ojo que no es un constructor ! es el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“objeto”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Usamos el mismo nombre que la clase (Email)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esta “convención” se la llama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Companion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Sin Companion Object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Apply/unapply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permiten pattern matching sin case classes.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Son métodos en un objeto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Usamos el mismo nombre que la clase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Ahora…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  Podríamos haber usado cualquier otro nombre 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	</a:t>
            </a:r>
            <a:r>
              <a:rPr b="1" lang="es" sz="2400"/>
              <a:t>Sí ! 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Y eso permite </a:t>
            </a:r>
            <a:r>
              <a:rPr b="1" lang="es" u="sng">
                <a:latin typeface="Arial"/>
                <a:ea typeface="Arial"/>
                <a:cs typeface="Arial"/>
                <a:sym typeface="Arial"/>
              </a:rPr>
              <a:t>múltiples formas de armar/desarmar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un objeto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Múltiples Extractores (clases)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Otro extractor que soporta (nombre, server, tipo -com, edu, etc-)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object</a:t>
            </a:r>
            <a:r>
              <a:rPr lang="es" sz="1600">
                <a:solidFill>
                  <a:srgbClr val="000000"/>
                </a:solidFill>
              </a:rPr>
              <a:t> </a:t>
            </a:r>
            <a:r>
              <a:rPr lang="es" sz="1600">
                <a:solidFill>
                  <a:srgbClr val="000000"/>
                </a:solidFill>
              </a:rPr>
              <a:t>EmailConTipoDeDominio</a:t>
            </a:r>
            <a:r>
              <a:rPr lang="es" sz="1600">
                <a:solidFill>
                  <a:srgbClr val="000000"/>
                </a:solidFill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</a:t>
            </a:r>
            <a:r>
              <a:rPr b="1" lang="es" sz="1600">
                <a:solidFill>
                  <a:srgbClr val="000000"/>
                </a:solidFill>
              </a:rPr>
              <a:t>def</a:t>
            </a:r>
            <a:r>
              <a:rPr lang="es" sz="1600">
                <a:solidFill>
                  <a:srgbClr val="000000"/>
                </a:solidFill>
              </a:rPr>
              <a:t> apply(nombre:String, dominio:String, </a:t>
            </a:r>
            <a:r>
              <a:rPr lang="es" sz="1600">
                <a:solidFill>
                  <a:srgbClr val="CC0000"/>
                </a:solidFill>
              </a:rPr>
              <a:t>tipo:String</a:t>
            </a:r>
            <a:r>
              <a:rPr lang="es" sz="1600">
                <a:solidFill>
                  <a:srgbClr val="000000"/>
                </a:solidFill>
              </a:rPr>
              <a:t>) = {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return</a:t>
            </a:r>
            <a:r>
              <a:rPr lang="es" sz="1600">
                <a:solidFill>
                  <a:srgbClr val="000000"/>
                </a:solidFill>
              </a:rPr>
              <a:t> </a:t>
            </a:r>
            <a:r>
              <a:rPr b="1" lang="es" sz="1600">
                <a:solidFill>
                  <a:srgbClr val="000000"/>
                </a:solidFill>
              </a:rPr>
              <a:t>new</a:t>
            </a:r>
            <a:r>
              <a:rPr lang="es" sz="1600">
                <a:solidFill>
                  <a:srgbClr val="000000"/>
                </a:solidFill>
              </a:rPr>
              <a:t> Email(nombre + </a:t>
            </a:r>
            <a:r>
              <a:rPr lang="es" sz="1600">
                <a:solidFill>
                  <a:srgbClr val="0000FF"/>
                </a:solidFill>
              </a:rPr>
              <a:t>"@"</a:t>
            </a:r>
            <a:r>
              <a:rPr lang="es" sz="1600">
                <a:solidFill>
                  <a:srgbClr val="000000"/>
                </a:solidFill>
              </a:rPr>
              <a:t> + dominio </a:t>
            </a:r>
            <a:r>
              <a:rPr lang="es" sz="1600">
                <a:solidFill>
                  <a:srgbClr val="CC0000"/>
                </a:solidFill>
              </a:rPr>
              <a:t>+ “.” + tipo</a:t>
            </a:r>
            <a:r>
              <a:rPr lang="es" sz="1600">
                <a:solidFill>
                  <a:srgbClr val="000000"/>
                </a:solidFill>
              </a:rPr>
              <a:t>)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</a:t>
            </a:r>
            <a:r>
              <a:rPr b="1" lang="es" sz="1600">
                <a:solidFill>
                  <a:srgbClr val="000000"/>
                </a:solidFill>
              </a:rPr>
              <a:t>def</a:t>
            </a:r>
            <a:r>
              <a:rPr lang="es" sz="1600">
                <a:solidFill>
                  <a:srgbClr val="000000"/>
                </a:solidFill>
              </a:rPr>
              <a:t> unapply(email:Email) : Option[(String, String, </a:t>
            </a:r>
            <a:r>
              <a:rPr lang="es" sz="1600">
                <a:solidFill>
                  <a:srgbClr val="CC0000"/>
                </a:solidFill>
              </a:rPr>
              <a:t>String)</a:t>
            </a:r>
            <a:r>
              <a:rPr lang="es" sz="1600">
                <a:solidFill>
                  <a:srgbClr val="000000"/>
                </a:solidFill>
              </a:rPr>
              <a:t>] =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  </a:t>
            </a:r>
            <a:r>
              <a:rPr b="1" lang="es" sz="1600">
                <a:solidFill>
                  <a:srgbClr val="000000"/>
                </a:solidFill>
              </a:rPr>
              <a:t>val</a:t>
            </a:r>
            <a:r>
              <a:rPr lang="es" sz="1600">
                <a:solidFill>
                  <a:srgbClr val="000000"/>
                </a:solidFill>
              </a:rPr>
              <a:t> partes = email.valor.split(</a:t>
            </a:r>
            <a:r>
              <a:rPr lang="es" sz="1600">
                <a:solidFill>
                  <a:srgbClr val="0000FF"/>
                </a:solidFill>
              </a:rPr>
              <a:t>"@"</a:t>
            </a:r>
            <a:r>
              <a:rPr lang="es" sz="16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0000"/>
                </a:solidFill>
              </a:rPr>
              <a:t>	  </a:t>
            </a:r>
            <a:r>
              <a:rPr b="1" lang="es" sz="1600">
                <a:solidFill>
                  <a:srgbClr val="CC0000"/>
                </a:solidFill>
              </a:rPr>
              <a:t>val</a:t>
            </a:r>
            <a:r>
              <a:rPr lang="es" sz="1600">
                <a:solidFill>
                  <a:srgbClr val="CC0000"/>
                </a:solidFill>
              </a:rPr>
              <a:t> server = partes(1).split(“\\.”)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  </a:t>
            </a:r>
            <a:r>
              <a:rPr b="1" lang="es" sz="1600">
                <a:solidFill>
                  <a:srgbClr val="000000"/>
                </a:solidFill>
              </a:rPr>
              <a:t>return</a:t>
            </a:r>
            <a:r>
              <a:rPr lang="es" sz="1600">
                <a:solidFill>
                  <a:srgbClr val="000000"/>
                </a:solidFill>
              </a:rPr>
              <a:t> Some(partes(0), </a:t>
            </a:r>
            <a:r>
              <a:rPr lang="es" sz="1600">
                <a:solidFill>
                  <a:srgbClr val="CC0000"/>
                </a:solidFill>
              </a:rPr>
              <a:t>server(0), server(1)</a:t>
            </a:r>
            <a:r>
              <a:rPr lang="es" sz="16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Pattern Matching: Múltiples Extractores (clases)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Y ahora lo usamos ...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 </a:t>
            </a:r>
            <a:r>
              <a:rPr b="1" lang="es"/>
              <a:t>match</a:t>
            </a:r>
            <a:r>
              <a:rPr lang="es"/>
              <a:t>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EmailConTipoDeDominio</a:t>
            </a:r>
            <a:r>
              <a:rPr lang="es"/>
              <a:t>(_, _, </a:t>
            </a:r>
            <a:r>
              <a:rPr lang="es">
                <a:solidFill>
                  <a:srgbClr val="CC0000"/>
                </a:solidFill>
              </a:rPr>
              <a:t>"com"</a:t>
            </a:r>
            <a:r>
              <a:rPr lang="es"/>
              <a:t>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"Comercial"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EmailConTipoDeDominio</a:t>
            </a:r>
            <a:r>
              <a:rPr lang="es"/>
              <a:t>(_, _, </a:t>
            </a:r>
            <a:r>
              <a:rPr lang="es">
                <a:solidFill>
                  <a:srgbClr val="CC0000"/>
                </a:solidFill>
              </a:rPr>
              <a:t>"edu"</a:t>
            </a:r>
            <a:r>
              <a:rPr lang="es"/>
              <a:t>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"Educativa"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case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EmailConTipoDeDominio</a:t>
            </a:r>
            <a:r>
              <a:rPr lang="es"/>
              <a:t>(_, _, </a:t>
            </a:r>
            <a:r>
              <a:rPr lang="es">
                <a:solidFill>
                  <a:srgbClr val="CC0000"/>
                </a:solidFill>
              </a:rPr>
              <a:t>"tv"</a:t>
            </a:r>
            <a:r>
              <a:rPr lang="es"/>
              <a:t>) </a:t>
            </a:r>
            <a:r>
              <a:rPr b="1" lang="es"/>
              <a:t>=&gt;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"Television"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	 // combinamos con el companion object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    case</a:t>
            </a:r>
            <a:r>
              <a:rPr lang="es">
                <a:solidFill>
                  <a:srgbClr val="000000"/>
                </a:solidFill>
              </a:rPr>
              <a:t> Email(</a:t>
            </a:r>
            <a:r>
              <a:rPr lang="es">
                <a:solidFill>
                  <a:srgbClr val="CC0000"/>
                </a:solidFill>
              </a:rPr>
              <a:t>nombre, dominio</a:t>
            </a:r>
            <a:r>
              <a:rPr lang="es">
                <a:solidFill>
                  <a:srgbClr val="000000"/>
                </a:solidFill>
              </a:rPr>
              <a:t>) =&gt; </a:t>
            </a:r>
            <a:r>
              <a:rPr lang="es">
                <a:solidFill>
                  <a:srgbClr val="0000FF"/>
                </a:solidFill>
              </a:rPr>
              <a:t>"Hola "</a:t>
            </a:r>
            <a:r>
              <a:rPr lang="es">
                <a:solidFill>
                  <a:srgbClr val="000000"/>
                </a:solidFill>
              </a:rPr>
              <a:t> + nombre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Múltiples Extractores (clases)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Entonces es IMPORTANTE entender que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Nombre</a:t>
            </a:r>
            <a:r>
              <a:rPr lang="es"/>
              <a:t>( …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 el nombre de la clase del objeto, sino una </a:t>
            </a:r>
            <a:r>
              <a:rPr b="1" lang="es"/>
              <a:t>referencia a un objeto “extractor”</a:t>
            </a:r>
            <a:r>
              <a:rPr lang="es"/>
              <a:t> (apply / unapply)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90250" y="528900"/>
            <a:ext cx="66057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Múltiples Extractores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c/ Cases Classes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 múltiples c/case classes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Repaso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Pattern Matching construye/deconstruye un objeto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 base a una convención.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Objeto con métodos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apply(): para construir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unapply(): para deconstruir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Podemos tener múltiples extractores (varios objetos con apply/unappy)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Case classes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eran shortcut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Generan apply/unapply</a:t>
            </a:r>
          </a:p>
          <a:p>
            <a:pPr indent="-228600" lvl="1" marL="91440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 base al constructor primario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 múltiples c/case classes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1" lang="es" sz="2400">
                <a:latin typeface="Arial"/>
                <a:ea typeface="Arial"/>
                <a:cs typeface="Arial"/>
                <a:sym typeface="Arial"/>
              </a:rPr>
              <a:t>Cases Classes</a:t>
            </a:r>
            <a:r>
              <a:rPr lang="es" sz="24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s" sz="2400">
                <a:latin typeface="Arial"/>
                <a:ea typeface="Arial"/>
                <a:cs typeface="Arial"/>
                <a:sym typeface="Arial"/>
              </a:rPr>
              <a:t>Múltiples</a:t>
            </a:r>
            <a:r>
              <a:rPr lang="es" sz="2400">
                <a:latin typeface="Arial"/>
                <a:ea typeface="Arial"/>
                <a:cs typeface="Arial"/>
                <a:sym typeface="Arial"/>
              </a:rPr>
              <a:t> extractores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Poder de los “múltiples extractores”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Declarativo: sin necesidad de escribir el apply / unapply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Reemplazamos el object(apply/unapply) con una case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s"/>
              <a:t>				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 múltiples c/case classes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class</a:t>
            </a:r>
            <a:r>
              <a:rPr lang="es"/>
              <a:t> Email(valor:String)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 class</a:t>
            </a:r>
            <a:r>
              <a:rPr lang="es"/>
              <a:t> EmailConTipo(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nombre:String,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dominio:String,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tipoDominio:String) 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r>
              <a:rPr b="1" lang="es"/>
              <a:t>extends</a:t>
            </a:r>
            <a:r>
              <a:rPr lang="es"/>
              <a:t> Email(nombre + </a:t>
            </a:r>
            <a:r>
              <a:rPr lang="es">
                <a:solidFill>
                  <a:srgbClr val="0000FF"/>
                </a:solidFill>
              </a:rPr>
              <a:t>"@"</a:t>
            </a:r>
            <a:r>
              <a:rPr lang="es"/>
              <a:t> + dominio + </a:t>
            </a:r>
            <a:r>
              <a:rPr lang="es">
                <a:solidFill>
                  <a:srgbClr val="0000FF"/>
                </a:solidFill>
              </a:rPr>
              <a:t>"."</a:t>
            </a:r>
            <a:r>
              <a:rPr lang="es"/>
              <a:t> + tipoDominio)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Pattern Matching: Extractores múltiples c/case classes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Esta subclase no cumple la función de “clase” tradicional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 sólo para pattern matching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Podríamos tener varias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class</a:t>
            </a:r>
            <a:r>
              <a:rPr lang="es"/>
              <a:t> Email(valor:String)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 class</a:t>
            </a:r>
            <a:r>
              <a:rPr lang="es"/>
              <a:t> EmailConTipo(...) </a:t>
            </a:r>
            <a:r>
              <a:rPr b="1" lang="es"/>
              <a:t>extends</a:t>
            </a:r>
            <a:r>
              <a:rPr lang="es"/>
              <a:t> Email(...)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 class</a:t>
            </a:r>
            <a:r>
              <a:rPr lang="es"/>
              <a:t> OtroMatching(...) </a:t>
            </a:r>
            <a:r>
              <a:rPr b="1" lang="es"/>
              <a:t>extends</a:t>
            </a:r>
            <a:r>
              <a:rPr lang="es"/>
              <a:t> Email(...)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case class</a:t>
            </a:r>
            <a:r>
              <a:rPr lang="es"/>
              <a:t> YOtroMatching(...) </a:t>
            </a:r>
            <a:r>
              <a:rPr b="1" lang="es"/>
              <a:t>extends</a:t>
            </a:r>
            <a:r>
              <a:rPr lang="es"/>
              <a:t> Email(...)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de método que puede retorna un premio o nada (random)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def</a:t>
            </a:r>
            <a:r>
              <a:rPr lang="es"/>
              <a:t> tenerSuerte() : </a:t>
            </a:r>
            <a:r>
              <a:rPr b="1" lang="es"/>
              <a:t>Option[String]</a:t>
            </a:r>
            <a:r>
              <a:rPr lang="es"/>
              <a:t> =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if (Math.random() &gt; 0.5)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Some("Premio!")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else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None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 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Son valores. Se pueden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asignar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a variables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pasar por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parámetro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Tienen un tipo con la forma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" sz="1400"/>
              <a:t>(</a:t>
            </a:r>
            <a:r>
              <a:rPr lang="es"/>
              <a:t>Dominio) =&gt; Imagen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(Int,Int)=&gt;Int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(recibe dos enteros y retorna también un entero)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suma : (Int,Int)=&gt;Int = { (a:Int,b:Int) =&gt; a + b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ó bien usando inferencia de tipos para evitar declarar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suma = (a:Int,b:Int) =&gt; a + 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suma :(Int,Int)=&gt;Int = (a,b) =&gt; a + 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Luego se usa: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suma.apply(2,3)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ó bien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suma(2,3)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Método que recibe una función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</a:t>
            </a:r>
            <a:r>
              <a:rPr b="1" lang="es"/>
              <a:t>ef</a:t>
            </a:r>
            <a:r>
              <a:rPr lang="es"/>
              <a:t> operar(operacion:(Int,Int)=&gt;Int) =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operacion(2, 3)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operar(suma)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operar( (a,b) =&gt; a * b 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operar { (a, b) =&gt; a / b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Partial Functions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 - Partial Function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Funciones particulares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Reciben un único elemento como entrada (unarias)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(T) =&gt; 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Aunque ! </a:t>
            </a:r>
            <a:r>
              <a:rPr b="1" lang="es" u="sng"/>
              <a:t>pueden no aceptar todos los valores posibles del dominio 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 decir son “condicionales” o “parciales”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definen con </a:t>
            </a:r>
            <a:r>
              <a:rPr b="1" lang="es"/>
              <a:t>“case”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Son de tipo </a:t>
            </a:r>
            <a:r>
              <a:rPr b="1" lang="es"/>
              <a:t>PartialFunction[I,O]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 - Partial Function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positivos : PartialFunction[Int,String]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= { </a:t>
            </a:r>
            <a:r>
              <a:rPr b="1" lang="es"/>
              <a:t>case</a:t>
            </a:r>
            <a:r>
              <a:rPr lang="es"/>
              <a:t> e:Int </a:t>
            </a:r>
            <a:r>
              <a:rPr b="1" lang="es"/>
              <a:t>if</a:t>
            </a:r>
            <a:r>
              <a:rPr lang="es"/>
              <a:t> e &gt; 0 =&gt; "es mayor"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positivos.isDefinedAt(2)  // true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positivos.isDefinedAt(-1) // 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 - Partial Function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</a:t>
            </a:r>
            <a:r>
              <a:rPr lang="es"/>
              <a:t> positivos : PartialFunction[Int,String]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= { </a:t>
            </a:r>
            <a:r>
              <a:rPr b="1" lang="es"/>
              <a:t>case</a:t>
            </a:r>
            <a:r>
              <a:rPr lang="es"/>
              <a:t> e:Int </a:t>
            </a:r>
            <a:r>
              <a:rPr b="1" lang="es"/>
              <a:t>if</a:t>
            </a:r>
            <a:r>
              <a:rPr lang="es"/>
              <a:t> e &gt; 0 =&gt; "es mayor"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positivos.isDefinedAt(2)  // true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positivos.isDefinedAt(-1) // false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positivos.apply(20)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/>
              <a:t>None</a:t>
            </a:r>
            <a:r>
              <a:rPr lang="es"/>
              <a:t> es un objeto (singleton)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Some</a:t>
            </a:r>
            <a:r>
              <a:rPr lang="es"/>
              <a:t> se construye (como un cajita) pasándole el valor por parámetro. Ojo que no se usa “new” (ya vamos a entender eso pronto)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Option es un </a:t>
            </a:r>
            <a:r>
              <a:rPr b="1" lang="es"/>
              <a:t>tipo paramétrico, </a:t>
            </a:r>
            <a:r>
              <a:rPr lang="es"/>
              <a:t>como las colecciones. Se lee “Option de String”, por ejemplo.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Option: operarlo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/>
              <a:t>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devuelve el obj</a:t>
            </a:r>
            <a:r>
              <a:rPr lang="es"/>
              <a:t>e</a:t>
            </a:r>
            <a:r>
              <a:rPr lang="es"/>
              <a:t>to. Falla si es None 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Gralmente no se usa este método menos que sepamos que es un Some (que tiene valor)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getOrElse(default)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Similar al get(), pero recibe un bloque a ejecutar en caso en que sea un None (no haya valor)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Pattern 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Operarlo como una colección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métodos: map, filter,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La forma más “idiomática”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For-comprehension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Options : Pattern Matching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Forma de desempaquetar el contenido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tenerSuerte() </a:t>
            </a:r>
            <a:r>
              <a:rPr b="1" lang="es" sz="2000"/>
              <a:t>match</a:t>
            </a:r>
            <a:r>
              <a:rPr lang="es" sz="2000"/>
              <a:t>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</a:t>
            </a:r>
            <a:r>
              <a:rPr b="1" lang="es" sz="2000"/>
              <a:t>case</a:t>
            </a:r>
            <a:r>
              <a:rPr lang="es" sz="2000"/>
              <a:t> Some(valor) </a:t>
            </a:r>
            <a:r>
              <a:rPr b="1" lang="es" sz="2000"/>
              <a:t>=&gt;</a:t>
            </a:r>
            <a:r>
              <a:rPr lang="es" sz="2000"/>
              <a:t> println(valor)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</a:t>
            </a:r>
            <a:r>
              <a:rPr b="1" lang="es" sz="2000"/>
              <a:t>case</a:t>
            </a:r>
            <a:r>
              <a:rPr lang="es" sz="2000"/>
              <a:t> None </a:t>
            </a:r>
            <a:r>
              <a:rPr b="1" lang="es" sz="2000"/>
              <a:t>=&gt;</a:t>
            </a:r>
            <a:r>
              <a:rPr lang="es" sz="2000"/>
              <a:t> println("Mala suerte")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Options: Métodos “ricos”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Conjunto de métodos </a:t>
            </a:r>
            <a:r>
              <a:rPr b="1" lang="es"/>
              <a:t>para operar los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Similares a las colecciones</a:t>
            </a:r>
            <a:r>
              <a:rPr lang="es"/>
              <a:t> (map, filter, etc) Pero sin la semántica de “muchos elementos”.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Permiten </a:t>
            </a:r>
            <a:r>
              <a:rPr b="1" lang="es"/>
              <a:t>encadenar usos</a:t>
            </a:r>
            <a:r>
              <a:rPr lang="es"/>
              <a:t> de los Option evitando el “if null”.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Ejemplo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map( f: (e)=&gt;r 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permite convertir el valor en otro valor. Similar al map de Collection pero para un único elemento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Retorna un Option[R]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